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6"/>
  </p:notesMasterIdLst>
  <p:handoutMasterIdLst>
    <p:handoutMasterId r:id="rId77"/>
  </p:handoutMasterIdLst>
  <p:sldIdLst>
    <p:sldId id="340" r:id="rId2"/>
    <p:sldId id="292" r:id="rId3"/>
    <p:sldId id="257" r:id="rId4"/>
    <p:sldId id="258" r:id="rId5"/>
    <p:sldId id="259" r:id="rId6"/>
    <p:sldId id="312" r:id="rId7"/>
    <p:sldId id="331" r:id="rId8"/>
    <p:sldId id="260" r:id="rId9"/>
    <p:sldId id="286" r:id="rId10"/>
    <p:sldId id="313" r:id="rId11"/>
    <p:sldId id="317" r:id="rId12"/>
    <p:sldId id="262" r:id="rId13"/>
    <p:sldId id="332" r:id="rId14"/>
    <p:sldId id="266" r:id="rId15"/>
    <p:sldId id="333" r:id="rId16"/>
    <p:sldId id="294" r:id="rId17"/>
    <p:sldId id="295" r:id="rId18"/>
    <p:sldId id="327" r:id="rId19"/>
    <p:sldId id="335" r:id="rId20"/>
    <p:sldId id="337" r:id="rId21"/>
    <p:sldId id="336" r:id="rId22"/>
    <p:sldId id="265" r:id="rId23"/>
    <p:sldId id="267" r:id="rId24"/>
    <p:sldId id="268" r:id="rId25"/>
    <p:sldId id="269" r:id="rId26"/>
    <p:sldId id="270" r:id="rId27"/>
    <p:sldId id="271" r:id="rId28"/>
    <p:sldId id="272" r:id="rId29"/>
    <p:sldId id="273" r:id="rId30"/>
    <p:sldId id="274" r:id="rId31"/>
    <p:sldId id="275" r:id="rId32"/>
    <p:sldId id="276" r:id="rId33"/>
    <p:sldId id="277" r:id="rId34"/>
    <p:sldId id="318" r:id="rId35"/>
    <p:sldId id="278" r:id="rId36"/>
    <p:sldId id="296" r:id="rId37"/>
    <p:sldId id="279" r:id="rId38"/>
    <p:sldId id="287" r:id="rId39"/>
    <p:sldId id="280" r:id="rId40"/>
    <p:sldId id="281" r:id="rId41"/>
    <p:sldId id="282" r:id="rId42"/>
    <p:sldId id="319" r:id="rId43"/>
    <p:sldId id="342" r:id="rId44"/>
    <p:sldId id="320" r:id="rId45"/>
    <p:sldId id="338" r:id="rId46"/>
    <p:sldId id="321" r:id="rId47"/>
    <p:sldId id="322" r:id="rId48"/>
    <p:sldId id="324" r:id="rId49"/>
    <p:sldId id="326" r:id="rId50"/>
    <p:sldId id="339" r:id="rId51"/>
    <p:sldId id="284" r:id="rId52"/>
    <p:sldId id="323" r:id="rId53"/>
    <p:sldId id="329" r:id="rId54"/>
    <p:sldId id="343" r:id="rId55"/>
    <p:sldId id="330" r:id="rId56"/>
    <p:sldId id="285" r:id="rId57"/>
    <p:sldId id="288" r:id="rId58"/>
    <p:sldId id="298" r:id="rId59"/>
    <p:sldId id="299" r:id="rId60"/>
    <p:sldId id="301" r:id="rId61"/>
    <p:sldId id="302" r:id="rId62"/>
    <p:sldId id="303" r:id="rId63"/>
    <p:sldId id="304" r:id="rId64"/>
    <p:sldId id="305" r:id="rId65"/>
    <p:sldId id="308" r:id="rId66"/>
    <p:sldId id="306" r:id="rId67"/>
    <p:sldId id="307" r:id="rId68"/>
    <p:sldId id="289" r:id="rId69"/>
    <p:sldId id="290" r:id="rId70"/>
    <p:sldId id="314" r:id="rId71"/>
    <p:sldId id="315" r:id="rId72"/>
    <p:sldId id="316" r:id="rId73"/>
    <p:sldId id="291" r:id="rId74"/>
    <p:sldId id="341" r:id="rId7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initials="S" lastIdx="45" clrIdx="0"/>
  <p:cmAuthor id="1" name="timothy Astleford" initials="tA" lastIdx="13" clrIdx="1">
    <p:extLst/>
  </p:cmAuthor>
  <p:cmAuthor id="2" name="Rae" initials="R" lastIdx="79" clrIdx="2"/>
  <p:cmAuthor id="3" name="Snap On" initials="SO" lastIdx="2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51F9C5"/>
    <a:srgbClr val="FF00FF"/>
    <a:srgbClr val="800000"/>
    <a:srgbClr val="CC00CC"/>
    <a:srgbClr val="008000"/>
    <a:srgbClr val="00FF00"/>
    <a:srgbClr val="00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0" autoAdjust="0"/>
    <p:restoredTop sz="95880" autoAdjust="0"/>
  </p:normalViewPr>
  <p:slideViewPr>
    <p:cSldViewPr snapToGrid="0">
      <p:cViewPr>
        <p:scale>
          <a:sx n="75" d="100"/>
          <a:sy n="75" d="100"/>
        </p:scale>
        <p:origin x="-629" y="-226"/>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155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2EE9F44-74F5-4512-A0CA-3979FAC063E9}" type="datetimeFigureOut">
              <a:rPr lang="en-US" smtClean="0"/>
              <a:t>4/23/2018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6D2CF27F-D5A7-48E6-BD23-81E4466870FC}" type="slidenum">
              <a:rPr lang="en-US" smtClean="0"/>
              <a:t>‹#›</a:t>
            </a:fld>
            <a:endParaRPr lang="en-US"/>
          </a:p>
        </p:txBody>
      </p:sp>
    </p:spTree>
    <p:extLst>
      <p:ext uri="{BB962C8B-B14F-4D97-AF65-F5344CB8AC3E}">
        <p14:creationId xmlns:p14="http://schemas.microsoft.com/office/powerpoint/2010/main" val="643430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F507934-F49D-4862-9AB5-59B98EDF5ADF}" type="datetimeFigureOut">
              <a:rPr lang="en-US" smtClean="0"/>
              <a:t>4/23/2018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8BC9813-779B-4E2B-BAFC-96C2A924B6A4}" type="slidenum">
              <a:rPr lang="en-US" smtClean="0"/>
              <a:t>‹#›</a:t>
            </a:fld>
            <a:endParaRPr lang="en-US"/>
          </a:p>
        </p:txBody>
      </p:sp>
    </p:spTree>
    <p:extLst>
      <p:ext uri="{BB962C8B-B14F-4D97-AF65-F5344CB8AC3E}">
        <p14:creationId xmlns:p14="http://schemas.microsoft.com/office/powerpoint/2010/main" val="1872244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BC9813-779B-4E2B-BAFC-96C2A924B6A4}" type="slidenum">
              <a:rPr lang="en-US" smtClean="0"/>
              <a:t>8</a:t>
            </a:fld>
            <a:endParaRPr lang="en-US"/>
          </a:p>
        </p:txBody>
      </p:sp>
    </p:spTree>
    <p:extLst>
      <p:ext uri="{BB962C8B-B14F-4D97-AF65-F5344CB8AC3E}">
        <p14:creationId xmlns:p14="http://schemas.microsoft.com/office/powerpoint/2010/main" val="298530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C9813-779B-4E2B-BAFC-96C2A924B6A4}" type="slidenum">
              <a:rPr lang="en-US" smtClean="0"/>
              <a:t>46</a:t>
            </a:fld>
            <a:endParaRPr lang="en-US"/>
          </a:p>
        </p:txBody>
      </p:sp>
    </p:spTree>
    <p:extLst>
      <p:ext uri="{BB962C8B-B14F-4D97-AF65-F5344CB8AC3E}">
        <p14:creationId xmlns:p14="http://schemas.microsoft.com/office/powerpoint/2010/main" val="294338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C9813-779B-4E2B-BAFC-96C2A924B6A4}" type="slidenum">
              <a:rPr lang="en-US" smtClean="0"/>
              <a:t>47</a:t>
            </a:fld>
            <a:endParaRPr lang="en-US"/>
          </a:p>
        </p:txBody>
      </p:sp>
    </p:spTree>
    <p:extLst>
      <p:ext uri="{BB962C8B-B14F-4D97-AF65-F5344CB8AC3E}">
        <p14:creationId xmlns:p14="http://schemas.microsoft.com/office/powerpoint/2010/main" val="294338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C9813-779B-4E2B-BAFC-96C2A924B6A4}" type="slidenum">
              <a:rPr lang="en-US" smtClean="0"/>
              <a:t>48</a:t>
            </a:fld>
            <a:endParaRPr lang="en-US"/>
          </a:p>
        </p:txBody>
      </p:sp>
    </p:spTree>
    <p:extLst>
      <p:ext uri="{BB962C8B-B14F-4D97-AF65-F5344CB8AC3E}">
        <p14:creationId xmlns:p14="http://schemas.microsoft.com/office/powerpoint/2010/main" val="294338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C9813-779B-4E2B-BAFC-96C2A924B6A4}" type="slidenum">
              <a:rPr lang="en-US" smtClean="0"/>
              <a:t>52</a:t>
            </a:fld>
            <a:endParaRPr lang="en-US"/>
          </a:p>
        </p:txBody>
      </p:sp>
    </p:spTree>
    <p:extLst>
      <p:ext uri="{BB962C8B-B14F-4D97-AF65-F5344CB8AC3E}">
        <p14:creationId xmlns:p14="http://schemas.microsoft.com/office/powerpoint/2010/main" val="294338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C9813-779B-4E2B-BAFC-96C2A924B6A4}" type="slidenum">
              <a:rPr lang="en-US" smtClean="0"/>
              <a:t>53</a:t>
            </a:fld>
            <a:endParaRPr lang="en-US"/>
          </a:p>
        </p:txBody>
      </p:sp>
    </p:spTree>
    <p:extLst>
      <p:ext uri="{BB962C8B-B14F-4D97-AF65-F5344CB8AC3E}">
        <p14:creationId xmlns:p14="http://schemas.microsoft.com/office/powerpoint/2010/main" val="294338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C9813-779B-4E2B-BAFC-96C2A924B6A4}" type="slidenum">
              <a:rPr lang="en-US" smtClean="0"/>
              <a:t>54</a:t>
            </a:fld>
            <a:endParaRPr lang="en-US"/>
          </a:p>
        </p:txBody>
      </p:sp>
    </p:spTree>
    <p:extLst>
      <p:ext uri="{BB962C8B-B14F-4D97-AF65-F5344CB8AC3E}">
        <p14:creationId xmlns:p14="http://schemas.microsoft.com/office/powerpoint/2010/main" val="294338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BC9813-779B-4E2B-BAFC-96C2A924B6A4}" type="slidenum">
              <a:rPr lang="en-US" smtClean="0"/>
              <a:t>58</a:t>
            </a:fld>
            <a:endParaRPr lang="en-US"/>
          </a:p>
        </p:txBody>
      </p:sp>
    </p:spTree>
    <p:extLst>
      <p:ext uri="{BB962C8B-B14F-4D97-AF65-F5344CB8AC3E}">
        <p14:creationId xmlns:p14="http://schemas.microsoft.com/office/powerpoint/2010/main" val="2457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solidFill>
                  <a:srgbClr val="FFFF00"/>
                </a:solidFill>
              </a:rPr>
              <a:t>*  No Shadow!  Note James 1:17.</a:t>
            </a:r>
          </a:p>
        </p:txBody>
      </p:sp>
      <p:sp>
        <p:nvSpPr>
          <p:cNvPr id="4" name="Slide Number Placeholder 3"/>
          <p:cNvSpPr>
            <a:spLocks noGrp="1"/>
          </p:cNvSpPr>
          <p:nvPr>
            <p:ph type="sldNum" sz="quarter" idx="10"/>
          </p:nvPr>
        </p:nvSpPr>
        <p:spPr/>
        <p:txBody>
          <a:bodyPr/>
          <a:lstStyle/>
          <a:p>
            <a:fld id="{E8BC9813-779B-4E2B-BAFC-96C2A924B6A4}" type="slidenum">
              <a:rPr lang="en-US" smtClean="0"/>
              <a:t>14</a:t>
            </a:fld>
            <a:endParaRPr lang="en-US"/>
          </a:p>
        </p:txBody>
      </p:sp>
    </p:spTree>
    <p:extLst>
      <p:ext uri="{BB962C8B-B14F-4D97-AF65-F5344CB8AC3E}">
        <p14:creationId xmlns:p14="http://schemas.microsoft.com/office/powerpoint/2010/main" val="175640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C9813-779B-4E2B-BAFC-96C2A924B6A4}" type="slidenum">
              <a:rPr lang="en-US" smtClean="0"/>
              <a:t>25</a:t>
            </a:fld>
            <a:endParaRPr lang="en-US"/>
          </a:p>
        </p:txBody>
      </p:sp>
    </p:spTree>
    <p:extLst>
      <p:ext uri="{BB962C8B-B14F-4D97-AF65-F5344CB8AC3E}">
        <p14:creationId xmlns:p14="http://schemas.microsoft.com/office/powerpoint/2010/main" val="341585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BC9813-779B-4E2B-BAFC-96C2A924B6A4}" type="slidenum">
              <a:rPr lang="en-US" smtClean="0"/>
              <a:t>28</a:t>
            </a:fld>
            <a:endParaRPr lang="en-US"/>
          </a:p>
        </p:txBody>
      </p:sp>
    </p:spTree>
    <p:extLst>
      <p:ext uri="{BB962C8B-B14F-4D97-AF65-F5344CB8AC3E}">
        <p14:creationId xmlns:p14="http://schemas.microsoft.com/office/powerpoint/2010/main" val="358115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C9813-779B-4E2B-BAFC-96C2A924B6A4}" type="slidenum">
              <a:rPr lang="en-US" smtClean="0"/>
              <a:t>31</a:t>
            </a:fld>
            <a:endParaRPr lang="en-US"/>
          </a:p>
        </p:txBody>
      </p:sp>
    </p:spTree>
    <p:extLst>
      <p:ext uri="{BB962C8B-B14F-4D97-AF65-F5344CB8AC3E}">
        <p14:creationId xmlns:p14="http://schemas.microsoft.com/office/powerpoint/2010/main" val="217050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C9813-779B-4E2B-BAFC-96C2A924B6A4}" type="slidenum">
              <a:rPr lang="en-US" smtClean="0"/>
              <a:t>41</a:t>
            </a:fld>
            <a:endParaRPr lang="en-US"/>
          </a:p>
        </p:txBody>
      </p:sp>
    </p:spTree>
    <p:extLst>
      <p:ext uri="{BB962C8B-B14F-4D97-AF65-F5344CB8AC3E}">
        <p14:creationId xmlns:p14="http://schemas.microsoft.com/office/powerpoint/2010/main" val="294338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C9813-779B-4E2B-BAFC-96C2A924B6A4}" type="slidenum">
              <a:rPr lang="en-US" smtClean="0"/>
              <a:t>42</a:t>
            </a:fld>
            <a:endParaRPr lang="en-US"/>
          </a:p>
        </p:txBody>
      </p:sp>
    </p:spTree>
    <p:extLst>
      <p:ext uri="{BB962C8B-B14F-4D97-AF65-F5344CB8AC3E}">
        <p14:creationId xmlns:p14="http://schemas.microsoft.com/office/powerpoint/2010/main" val="294338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C9813-779B-4E2B-BAFC-96C2A924B6A4}" type="slidenum">
              <a:rPr lang="en-US" smtClean="0"/>
              <a:t>43</a:t>
            </a:fld>
            <a:endParaRPr lang="en-US"/>
          </a:p>
        </p:txBody>
      </p:sp>
    </p:spTree>
    <p:extLst>
      <p:ext uri="{BB962C8B-B14F-4D97-AF65-F5344CB8AC3E}">
        <p14:creationId xmlns:p14="http://schemas.microsoft.com/office/powerpoint/2010/main" val="294338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C9813-779B-4E2B-BAFC-96C2A924B6A4}" type="slidenum">
              <a:rPr lang="en-US" smtClean="0"/>
              <a:t>44</a:t>
            </a:fld>
            <a:endParaRPr lang="en-US"/>
          </a:p>
        </p:txBody>
      </p:sp>
    </p:spTree>
    <p:extLst>
      <p:ext uri="{BB962C8B-B14F-4D97-AF65-F5344CB8AC3E}">
        <p14:creationId xmlns:p14="http://schemas.microsoft.com/office/powerpoint/2010/main" val="2943380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a:t>
            </a:fld>
            <a:endParaRPr lang="en-US"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4/23/2018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split orient="vert"/>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Equator" TargetMode="External"/><Relationship Id="rId2" Type="http://schemas.openxmlformats.org/officeDocument/2006/relationships/hyperlink" Target="https://en.wikipedia.org/wiki/Plane_(geomet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timeanddate.com/time/aboututc.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charlene@torahtothetribes.com"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056555"/>
            <a:ext cx="12192000" cy="1754326"/>
          </a:xfrm>
          <a:prstGeom prst="rect">
            <a:avLst/>
          </a:prstGeom>
        </p:spPr>
        <p:txBody>
          <a:bodyPr wrap="square">
            <a:spAutoFit/>
            <a:scene3d>
              <a:camera prst="orthographicFront"/>
              <a:lightRig rig="threePt" dir="t"/>
            </a:scene3d>
            <a:sp3d extrusionH="57150">
              <a:bevelT w="38100" h="38100"/>
            </a:sp3d>
          </a:bodyPr>
          <a:lstStyle/>
          <a:p>
            <a:pPr algn="ctr"/>
            <a:r>
              <a:rPr lang="en-US" sz="6000" b="1" dirty="0" smtClean="0">
                <a:solidFill>
                  <a:srgbClr val="00589A"/>
                </a:solidFill>
                <a:effectLst>
                  <a:glow rad="228600">
                    <a:schemeClr val="accent6">
                      <a:satMod val="175000"/>
                      <a:alpha val="40000"/>
                    </a:schemeClr>
                  </a:glow>
                </a:effectLst>
                <a:latin typeface="Rockwell" pitchFamily="18" charset="0"/>
              </a:rPr>
              <a:t>Tequfah Unveiled</a:t>
            </a:r>
            <a:r>
              <a:rPr lang="en-US" sz="4800" dirty="0">
                <a:solidFill>
                  <a:srgbClr val="00589A"/>
                </a:solidFill>
                <a:latin typeface="Rockwell" pitchFamily="18" charset="0"/>
              </a:rPr>
              <a:t/>
            </a:r>
            <a:br>
              <a:rPr lang="en-US" sz="4800" dirty="0">
                <a:solidFill>
                  <a:srgbClr val="00589A"/>
                </a:solidFill>
                <a:latin typeface="Rockwell" pitchFamily="18" charset="0"/>
              </a:rPr>
            </a:br>
            <a:r>
              <a:rPr lang="en-US" sz="4800" dirty="0">
                <a:solidFill>
                  <a:srgbClr val="00589A"/>
                </a:solidFill>
                <a:latin typeface="Rockwell" pitchFamily="18" charset="0"/>
              </a:rPr>
              <a:t>(A study on:  </a:t>
            </a:r>
            <a:r>
              <a:rPr lang="en-US" sz="4800" dirty="0" smtClean="0">
                <a:solidFill>
                  <a:srgbClr val="00589A"/>
                </a:solidFill>
                <a:latin typeface="Rockwell" pitchFamily="18" charset="0"/>
              </a:rPr>
              <a:t>“Calendar Year-start”)</a:t>
            </a:r>
            <a:endParaRPr lang="en-US" sz="4800" dirty="0">
              <a:solidFill>
                <a:srgbClr val="00589A"/>
              </a:solidFill>
              <a:latin typeface="Rockwell" pitchFamily="18" charset="0"/>
            </a:endParaRPr>
          </a:p>
        </p:txBody>
      </p:sp>
    </p:spTree>
    <p:extLst>
      <p:ext uri="{BB962C8B-B14F-4D97-AF65-F5344CB8AC3E}">
        <p14:creationId xmlns:p14="http://schemas.microsoft.com/office/powerpoint/2010/main" val="2975303658"/>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90" y="1297179"/>
            <a:ext cx="8354211" cy="5246393"/>
          </a:xfrm>
          <a:solidFill>
            <a:schemeClr val="tx1"/>
          </a:solidFill>
          <a:ln w="28575">
            <a:solidFill>
              <a:srgbClr val="FF0066"/>
            </a:solidFill>
            <a:prstDash val="sysDash"/>
          </a:ln>
          <a:scene3d>
            <a:camera prst="orthographicFront"/>
            <a:lightRig rig="threePt" dir="t"/>
          </a:scene3d>
          <a:sp3d>
            <a:bevelT w="152400" h="50800" prst="softRound"/>
          </a:sp3d>
        </p:spPr>
        <p:txBody>
          <a:bodyPr lIns="182880">
            <a:noAutofit/>
            <a:sp3d extrusionH="57150">
              <a:bevelT w="38100" h="38100"/>
            </a:sp3d>
          </a:bodyPr>
          <a:lstStyle/>
          <a:p>
            <a:pPr marL="0" lvl="0" indent="0" algn="ctr">
              <a:spcAft>
                <a:spcPts val="1200"/>
              </a:spcAft>
              <a:buClr>
                <a:prstClr val="white"/>
              </a:buClr>
              <a:buNone/>
            </a:pPr>
            <a:r>
              <a:rPr lang="en-US" sz="2800" dirty="0" smtClean="0">
                <a:solidFill>
                  <a:prstClr val="black">
                    <a:lumMod val="95000"/>
                    <a:lumOff val="5000"/>
                  </a:prstClr>
                </a:solidFill>
              </a:rPr>
              <a:t>The </a:t>
            </a:r>
            <a:r>
              <a:rPr lang="en-US" sz="2800" dirty="0">
                <a:solidFill>
                  <a:srgbClr val="FF0000"/>
                </a:solidFill>
              </a:rPr>
              <a:t>adversary</a:t>
            </a:r>
            <a:r>
              <a:rPr lang="en-US" sz="2800" dirty="0">
                <a:solidFill>
                  <a:prstClr val="black">
                    <a:lumMod val="95000"/>
                    <a:lumOff val="5000"/>
                  </a:prstClr>
                </a:solidFill>
              </a:rPr>
              <a:t> </a:t>
            </a:r>
            <a:r>
              <a:rPr lang="en-US" sz="2800" dirty="0" smtClean="0">
                <a:solidFill>
                  <a:prstClr val="black">
                    <a:lumMod val="95000"/>
                    <a:lumOff val="5000"/>
                  </a:prstClr>
                </a:solidFill>
              </a:rPr>
              <a:t>has attempted everything in his arsenal to deceive </a:t>
            </a:r>
            <a:r>
              <a:rPr lang="en-US" sz="2800" b="1" dirty="0" smtClean="0">
                <a:solidFill>
                  <a:srgbClr val="0000CC"/>
                </a:solidFill>
              </a:rPr>
              <a:t>Yahuah’s</a:t>
            </a:r>
            <a:r>
              <a:rPr lang="en-US" sz="2800" dirty="0" smtClean="0">
                <a:solidFill>
                  <a:prstClr val="black">
                    <a:lumMod val="95000"/>
                    <a:lumOff val="5000"/>
                  </a:prstClr>
                </a:solidFill>
              </a:rPr>
              <a:t> people from paying allegiance </a:t>
            </a:r>
            <a:br>
              <a:rPr lang="en-US" sz="2800" dirty="0" smtClean="0">
                <a:solidFill>
                  <a:prstClr val="black">
                    <a:lumMod val="95000"/>
                    <a:lumOff val="5000"/>
                  </a:prstClr>
                </a:solidFill>
              </a:rPr>
            </a:br>
            <a:r>
              <a:rPr lang="en-US" sz="2800" dirty="0" smtClean="0">
                <a:solidFill>
                  <a:prstClr val="black">
                    <a:lumMod val="95000"/>
                    <a:lumOff val="5000"/>
                  </a:prstClr>
                </a:solidFill>
              </a:rPr>
              <a:t>to their Creator and Redeemer. </a:t>
            </a:r>
            <a:r>
              <a:rPr lang="en-US" sz="2800" b="1" dirty="0" smtClean="0">
                <a:solidFill>
                  <a:srgbClr val="0000CC"/>
                </a:solidFill>
              </a:rPr>
              <a:t/>
            </a:r>
            <a:br>
              <a:rPr lang="en-US" sz="2800" b="1" dirty="0" smtClean="0">
                <a:solidFill>
                  <a:srgbClr val="0000CC"/>
                </a:solidFill>
              </a:rPr>
            </a:br>
            <a:r>
              <a:rPr lang="en-US" sz="2800" b="1" u="sng" dirty="0" smtClean="0">
                <a:solidFill>
                  <a:srgbClr val="FF0000"/>
                </a:solidFill>
              </a:rPr>
              <a:t>What we do with this information </a:t>
            </a:r>
            <a:br>
              <a:rPr lang="en-US" sz="2800" b="1" u="sng" dirty="0" smtClean="0">
                <a:solidFill>
                  <a:srgbClr val="FF0000"/>
                </a:solidFill>
              </a:rPr>
            </a:br>
            <a:r>
              <a:rPr lang="en-US" sz="2800" b="1" u="sng" dirty="0" smtClean="0">
                <a:solidFill>
                  <a:srgbClr val="FF0000"/>
                </a:solidFill>
              </a:rPr>
              <a:t>will determine our future</a:t>
            </a:r>
            <a:r>
              <a:rPr lang="en-US" sz="2800" b="1" dirty="0" smtClean="0">
                <a:solidFill>
                  <a:srgbClr val="FF0000"/>
                </a:solidFill>
              </a:rPr>
              <a:t>!</a:t>
            </a:r>
            <a:r>
              <a:rPr lang="en-US" sz="2800" dirty="0" smtClean="0">
                <a:solidFill>
                  <a:srgbClr val="FF0000"/>
                </a:solidFill>
              </a:rPr>
              <a:t/>
            </a:r>
            <a:br>
              <a:rPr lang="en-US" sz="2800" dirty="0" smtClean="0">
                <a:solidFill>
                  <a:srgbClr val="FF0000"/>
                </a:solidFill>
              </a:rPr>
            </a:br>
            <a:endParaRPr lang="en-US" sz="1200" dirty="0">
              <a:solidFill>
                <a:srgbClr val="FF0000"/>
              </a:solidFill>
            </a:endParaRPr>
          </a:p>
          <a:p>
            <a:pPr marL="0" lvl="0" indent="0">
              <a:buClr>
                <a:prstClr val="white"/>
              </a:buClr>
              <a:buNone/>
            </a:pPr>
            <a:r>
              <a:rPr lang="en-US" sz="2800" dirty="0">
                <a:solidFill>
                  <a:srgbClr val="BC70EE">
                    <a:lumMod val="75000"/>
                  </a:srgbClr>
                </a:solidFill>
              </a:rPr>
              <a:t>So it becomes </a:t>
            </a:r>
            <a:r>
              <a:rPr lang="en-US" sz="2800" b="1" u="sng" dirty="0" smtClean="0">
                <a:solidFill>
                  <a:srgbClr val="BC70EE">
                    <a:lumMod val="75000"/>
                  </a:srgbClr>
                </a:solidFill>
              </a:rPr>
              <a:t>QUITE IMPORTANT</a:t>
            </a:r>
            <a:r>
              <a:rPr lang="en-US" sz="2800" b="1" dirty="0" smtClean="0">
                <a:solidFill>
                  <a:srgbClr val="BC70EE">
                    <a:lumMod val="75000"/>
                  </a:srgbClr>
                </a:solidFill>
              </a:rPr>
              <a:t> </a:t>
            </a:r>
            <a:r>
              <a:rPr lang="en-US" sz="2800" dirty="0" smtClean="0">
                <a:solidFill>
                  <a:srgbClr val="BC70EE">
                    <a:lumMod val="75000"/>
                  </a:srgbClr>
                </a:solidFill>
              </a:rPr>
              <a:t>to </a:t>
            </a:r>
            <a:r>
              <a:rPr lang="en-US" sz="2800" dirty="0">
                <a:solidFill>
                  <a:srgbClr val="BC70EE">
                    <a:lumMod val="75000"/>
                  </a:srgbClr>
                </a:solidFill>
              </a:rPr>
              <a:t>know </a:t>
            </a:r>
            <a:r>
              <a:rPr lang="en-US" sz="2800" u="sng" dirty="0">
                <a:solidFill>
                  <a:srgbClr val="BC70EE">
                    <a:lumMod val="75000"/>
                  </a:srgbClr>
                </a:solidFill>
              </a:rPr>
              <a:t>what the Scriptures declare</a:t>
            </a:r>
            <a:r>
              <a:rPr lang="en-US" sz="2800" dirty="0">
                <a:solidFill>
                  <a:srgbClr val="BC70EE">
                    <a:lumMod val="75000"/>
                  </a:srgbClr>
                </a:solidFill>
              </a:rPr>
              <a:t> as the </a:t>
            </a:r>
            <a:r>
              <a:rPr lang="en-US" sz="2800" dirty="0" smtClean="0">
                <a:solidFill>
                  <a:srgbClr val="BC70EE">
                    <a:lumMod val="75000"/>
                  </a:srgbClr>
                </a:solidFill>
              </a:rPr>
              <a:t>authentic beginning </a:t>
            </a:r>
            <a:r>
              <a:rPr lang="en-US" sz="2800" dirty="0">
                <a:solidFill>
                  <a:srgbClr val="BC70EE">
                    <a:lumMod val="75000"/>
                  </a:srgbClr>
                </a:solidFill>
              </a:rPr>
              <a:t>of </a:t>
            </a:r>
            <a:r>
              <a:rPr lang="en-US" sz="2800" b="1" dirty="0">
                <a:solidFill>
                  <a:srgbClr val="0000CC"/>
                </a:solidFill>
              </a:rPr>
              <a:t>Yahuah’s</a:t>
            </a:r>
            <a:r>
              <a:rPr lang="en-US" sz="2800" dirty="0">
                <a:solidFill>
                  <a:srgbClr val="BC70EE">
                    <a:lumMod val="75000"/>
                  </a:srgbClr>
                </a:solidFill>
              </a:rPr>
              <a:t> Worship </a:t>
            </a:r>
            <a:r>
              <a:rPr lang="en-US" sz="2800" dirty="0" smtClean="0">
                <a:solidFill>
                  <a:srgbClr val="BC70EE">
                    <a:lumMod val="75000"/>
                  </a:srgbClr>
                </a:solidFill>
              </a:rPr>
              <a:t>Year — </a:t>
            </a:r>
            <a:r>
              <a:rPr lang="en-US" sz="2800" dirty="0" smtClean="0">
                <a:solidFill>
                  <a:srgbClr val="00B050"/>
                </a:solidFill>
              </a:rPr>
              <a:t>the </a:t>
            </a:r>
            <a:r>
              <a:rPr lang="en-US" sz="2800" dirty="0">
                <a:solidFill>
                  <a:srgbClr val="00B050"/>
                </a:solidFill>
              </a:rPr>
              <a:t>Feasts and Festivals as written in Leviticus 23</a:t>
            </a:r>
            <a:r>
              <a:rPr lang="en-US" sz="2800" dirty="0" smtClean="0">
                <a:solidFill>
                  <a:srgbClr val="00B050"/>
                </a:solidFill>
              </a:rPr>
              <a:t>.</a:t>
            </a:r>
            <a:endParaRPr lang="en-US" sz="2800" dirty="0">
              <a:solidFill>
                <a:srgbClr val="00B050"/>
              </a:solidFill>
            </a:endParaRPr>
          </a:p>
        </p:txBody>
      </p:sp>
      <p:sp>
        <p:nvSpPr>
          <p:cNvPr id="6" name="Slide Number Placeholder 5"/>
          <p:cNvSpPr>
            <a:spLocks noGrp="1"/>
          </p:cNvSpPr>
          <p:nvPr>
            <p:ph type="sldNum" sz="quarter" idx="12"/>
          </p:nvPr>
        </p:nvSpPr>
        <p:spPr>
          <a:xfrm>
            <a:off x="11640833" y="6383900"/>
            <a:ext cx="551167" cy="377825"/>
          </a:xfrm>
        </p:spPr>
        <p:txBody>
          <a:bodyPr/>
          <a:lstStyle>
            <a:lvl1pPr>
              <a:defRPr sz="1600">
                <a:solidFill>
                  <a:schemeClr val="tx1"/>
                </a:solidFill>
              </a:defRPr>
            </a:lvl1pPr>
          </a:lstStyle>
          <a:p>
            <a:fld id="{D57F1E4F-1CFF-5643-939E-217C01CDF565}" type="slidenum">
              <a:rPr lang="en-US" smtClean="0"/>
              <a:pPr/>
              <a:t>10</a:t>
            </a:fld>
            <a:endParaRPr lang="en-US" dirty="0"/>
          </a:p>
        </p:txBody>
      </p:sp>
      <p:pic>
        <p:nvPicPr>
          <p:cNvPr id="1027" name="Picture 3" descr="C:\Users\Rae\Desktop\moon gazing 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7363" y="2412176"/>
            <a:ext cx="2612668" cy="3063128"/>
          </a:xfrm>
          <a:prstGeom prst="roundRect">
            <a:avLst>
              <a:gd name="adj" fmla="val 11111"/>
            </a:avLst>
          </a:prstGeom>
          <a:ln w="190500" cap="rnd">
            <a:solidFill>
              <a:schemeClr val="accent3">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relaxedInset"/>
            <a:extrusionClr>
              <a:srgbClr val="FFFFFF"/>
            </a:extrusionClr>
          </a:sp3d>
          <a:extLst>
            <a:ext uri="{909E8E84-426E-40DD-AFC4-6F175D3DCCD1}">
              <a14:hiddenFill xmlns:a14="http://schemas.microsoft.com/office/drawing/2010/main">
                <a:solidFill>
                  <a:srgbClr val="FFFFFF"/>
                </a:solidFill>
              </a14:hiddenFill>
            </a:ext>
          </a:extLst>
        </p:spPr>
      </p:pic>
      <p:sp>
        <p:nvSpPr>
          <p:cNvPr id="2" name="Oval 1"/>
          <p:cNvSpPr/>
          <p:nvPr/>
        </p:nvSpPr>
        <p:spPr>
          <a:xfrm>
            <a:off x="1616149" y="127572"/>
            <a:ext cx="5613991" cy="914400"/>
          </a:xfrm>
          <a:prstGeom prst="ellipse">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51F9C5"/>
                </a:solidFill>
                <a:effectLst>
                  <a:glow rad="127000">
                    <a:srgbClr val="CC00CC"/>
                  </a:glow>
                </a:effectLst>
              </a:rPr>
              <a:t>Again -</a:t>
            </a:r>
            <a:endParaRPr lang="en-CA" sz="4800" dirty="0">
              <a:solidFill>
                <a:srgbClr val="51F9C5"/>
              </a:solidFill>
              <a:effectLst>
                <a:glow rad="127000">
                  <a:srgbClr val="CC00CC"/>
                </a:glow>
              </a:effectLst>
            </a:endParaRPr>
          </a:p>
        </p:txBody>
      </p:sp>
    </p:spTree>
    <p:extLst>
      <p:ext uri="{BB962C8B-B14F-4D97-AF65-F5344CB8AC3E}">
        <p14:creationId xmlns:p14="http://schemas.microsoft.com/office/powerpoint/2010/main" val="29732866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25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25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50000">
              <a:srgbClr val="51F9C5"/>
            </a:gs>
            <a:gs pos="100000">
              <a:srgbClr val="0080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435935"/>
            <a:ext cx="10840720" cy="3338624"/>
          </a:xfrm>
        </p:spPr>
        <p:txBody>
          <a:bodyPr>
            <a:normAutofit/>
            <a:scene3d>
              <a:camera prst="orthographicFront"/>
              <a:lightRig rig="threePt" dir="t"/>
            </a:scene3d>
            <a:sp3d extrusionH="57150">
              <a:bevelT h="25400" prst="softRound"/>
            </a:sp3d>
          </a:bodyPr>
          <a:lstStyle/>
          <a:p>
            <a:pPr algn="ctr"/>
            <a:r>
              <a:rPr lang="en-US" sz="4000" b="1" dirty="0" smtClean="0">
                <a:ln w="3175" cmpd="sng">
                  <a:solidFill>
                    <a:schemeClr val="accent4">
                      <a:lumMod val="75000"/>
                    </a:schemeClr>
                  </a:solidFill>
                </a:ln>
                <a:latin typeface="+mn-lt"/>
              </a:rPr>
              <a:t>Next, A closer look at  –</a:t>
            </a:r>
            <a:br>
              <a:rPr lang="en-US" sz="4000" b="1" dirty="0" smtClean="0">
                <a:ln w="3175" cmpd="sng">
                  <a:solidFill>
                    <a:schemeClr val="accent4">
                      <a:lumMod val="75000"/>
                    </a:schemeClr>
                  </a:solidFill>
                </a:ln>
                <a:latin typeface="+mn-lt"/>
              </a:rPr>
            </a:br>
            <a:r>
              <a:rPr lang="en-US" sz="4000" b="1" dirty="0" smtClean="0">
                <a:latin typeface="+mn-lt"/>
              </a:rPr>
              <a:t> </a:t>
            </a:r>
            <a:r>
              <a:rPr lang="en-US" sz="9600" b="1" i="1" dirty="0" smtClean="0">
                <a:ln w="3175" cmpd="sng">
                  <a:solidFill>
                    <a:srgbClr val="FF00FF"/>
                  </a:solidFill>
                </a:ln>
                <a:solidFill>
                  <a:srgbClr val="FFFF00"/>
                </a:solidFill>
                <a:latin typeface="Arial Rounded MT Bold" pitchFamily="34" charset="0"/>
              </a:rPr>
              <a:t>tequfah!</a:t>
            </a:r>
            <a:endParaRPr lang="en-US" sz="9600" b="1" i="1" dirty="0">
              <a:ln w="3175" cmpd="sng">
                <a:solidFill>
                  <a:srgbClr val="FF00FF"/>
                </a:solidFill>
              </a:ln>
              <a:solidFill>
                <a:srgbClr val="FFFF00"/>
              </a:solidFill>
              <a:latin typeface="Arial Rounded MT Bold" pitchFamily="34" charset="0"/>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11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652" y="3236928"/>
            <a:ext cx="4514850" cy="3267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361607"/>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
            <a:ext cx="10840720" cy="1148316"/>
          </a:xfrm>
        </p:spPr>
        <p:txBody>
          <a:bodyPr>
            <a:normAutofit/>
            <a:scene3d>
              <a:camera prst="orthographicFront"/>
              <a:lightRig rig="threePt" dir="t"/>
            </a:scene3d>
            <a:sp3d extrusionH="57150">
              <a:bevelT w="38100" h="38100"/>
            </a:sp3d>
          </a:bodyPr>
          <a:lstStyle/>
          <a:p>
            <a:pPr algn="ctr"/>
            <a:r>
              <a:rPr lang="en-US" sz="4000" b="1" dirty="0" smtClean="0">
                <a:latin typeface="+mn-lt"/>
              </a:rPr>
              <a:t>What is the </a:t>
            </a:r>
            <a:r>
              <a:rPr lang="en-US" sz="4000" b="1" u="sng" dirty="0" smtClean="0">
                <a:latin typeface="+mn-lt"/>
              </a:rPr>
              <a:t>actual</a:t>
            </a:r>
            <a:r>
              <a:rPr lang="en-US" sz="4000" b="1" dirty="0" smtClean="0">
                <a:latin typeface="+mn-lt"/>
              </a:rPr>
              <a:t> – </a:t>
            </a:r>
            <a:r>
              <a:rPr lang="en-US" sz="6000" b="1" dirty="0" smtClean="0">
                <a:solidFill>
                  <a:srgbClr val="FFFF00"/>
                </a:solidFill>
              </a:rPr>
              <a:t>tequfah?</a:t>
            </a:r>
            <a:endParaRPr lang="en-US" sz="6000" b="1" dirty="0">
              <a:solidFill>
                <a:srgbClr val="FFFF00"/>
              </a:solidFill>
            </a:endParaRPr>
          </a:p>
        </p:txBody>
      </p:sp>
      <p:sp>
        <p:nvSpPr>
          <p:cNvPr id="3" name="Content Placeholder 2"/>
          <p:cNvSpPr>
            <a:spLocks noGrp="1"/>
          </p:cNvSpPr>
          <p:nvPr>
            <p:ph idx="1"/>
          </p:nvPr>
        </p:nvSpPr>
        <p:spPr>
          <a:xfrm>
            <a:off x="685801" y="1074427"/>
            <a:ext cx="10918064" cy="5348177"/>
          </a:xfrm>
          <a:solidFill>
            <a:schemeClr val="tx1"/>
          </a:solidFill>
          <a:ln w="57150">
            <a:solidFill>
              <a:schemeClr val="accent5">
                <a:lumMod val="75000"/>
              </a:schemeClr>
            </a:solidFill>
          </a:ln>
          <a:scene3d>
            <a:camera prst="orthographicFront"/>
            <a:lightRig rig="threePt" dir="t"/>
          </a:scene3d>
          <a:sp3d>
            <a:bevelT/>
          </a:sp3d>
        </p:spPr>
        <p:txBody>
          <a:bodyPr>
            <a:normAutofit fontScale="92500"/>
            <a:sp3d extrusionH="57150">
              <a:bevelT w="38100" h="38100"/>
            </a:sp3d>
          </a:bodyPr>
          <a:lstStyle/>
          <a:p>
            <a:r>
              <a:rPr lang="en-US" sz="3200" b="1" dirty="0">
                <a:solidFill>
                  <a:schemeClr val="bg1">
                    <a:lumMod val="95000"/>
                    <a:lumOff val="5000"/>
                  </a:schemeClr>
                </a:solidFill>
              </a:rPr>
              <a:t>Wikipedia</a:t>
            </a:r>
            <a:endParaRPr lang="en-US" sz="2400" b="1" dirty="0">
              <a:solidFill>
                <a:schemeClr val="bg1">
                  <a:lumMod val="95000"/>
                  <a:lumOff val="5000"/>
                </a:schemeClr>
              </a:solidFill>
            </a:endParaRPr>
          </a:p>
          <a:p>
            <a:pPr marL="0" indent="0">
              <a:buNone/>
            </a:pPr>
            <a:r>
              <a:rPr lang="en-US" sz="3200" dirty="0">
                <a:solidFill>
                  <a:schemeClr val="bg1">
                    <a:lumMod val="95000"/>
                    <a:lumOff val="5000"/>
                  </a:schemeClr>
                </a:solidFill>
              </a:rPr>
              <a:t>An </a:t>
            </a:r>
            <a:r>
              <a:rPr lang="en-US" sz="3200" b="1" dirty="0">
                <a:solidFill>
                  <a:schemeClr val="bg1">
                    <a:lumMod val="95000"/>
                    <a:lumOff val="5000"/>
                  </a:schemeClr>
                </a:solidFill>
              </a:rPr>
              <a:t>equinox</a:t>
            </a:r>
            <a:r>
              <a:rPr lang="en-US" sz="3200" dirty="0">
                <a:solidFill>
                  <a:schemeClr val="bg1">
                    <a:lumMod val="95000"/>
                    <a:lumOff val="5000"/>
                  </a:schemeClr>
                </a:solidFill>
              </a:rPr>
              <a:t> </a:t>
            </a:r>
            <a:r>
              <a:rPr lang="en-US" sz="3200" dirty="0" smtClean="0">
                <a:solidFill>
                  <a:schemeClr val="accent4">
                    <a:lumMod val="75000"/>
                  </a:schemeClr>
                </a:solidFill>
              </a:rPr>
              <a:t>[tequfah] </a:t>
            </a:r>
            <a:r>
              <a:rPr lang="en-US" sz="3200" dirty="0" smtClean="0">
                <a:solidFill>
                  <a:schemeClr val="bg1">
                    <a:lumMod val="95000"/>
                    <a:lumOff val="5000"/>
                  </a:schemeClr>
                </a:solidFill>
              </a:rPr>
              <a:t>is </a:t>
            </a:r>
            <a:r>
              <a:rPr lang="en-US" sz="3200" dirty="0">
                <a:solidFill>
                  <a:schemeClr val="bg1">
                    <a:lumMod val="95000"/>
                    <a:lumOff val="5000"/>
                  </a:schemeClr>
                </a:solidFill>
              </a:rPr>
              <a:t>an astronomical event in which the </a:t>
            </a:r>
            <a:r>
              <a:rPr lang="en-US" sz="3200" b="1" dirty="0">
                <a:solidFill>
                  <a:srgbClr val="008000"/>
                </a:solidFill>
                <a:hlinkClick r:id="rId2" tooltip="Plane (geometry)"/>
              </a:rPr>
              <a:t>plane</a:t>
            </a:r>
            <a:r>
              <a:rPr lang="en-US" sz="3200" dirty="0">
                <a:solidFill>
                  <a:srgbClr val="008000"/>
                </a:solidFill>
              </a:rPr>
              <a:t> </a:t>
            </a:r>
            <a:r>
              <a:rPr lang="en-US" sz="3200" dirty="0">
                <a:solidFill>
                  <a:schemeClr val="bg1">
                    <a:lumMod val="95000"/>
                    <a:lumOff val="5000"/>
                  </a:schemeClr>
                </a:solidFill>
              </a:rPr>
              <a:t>of Earth's </a:t>
            </a:r>
            <a:r>
              <a:rPr lang="en-US" sz="3200" b="1" dirty="0">
                <a:solidFill>
                  <a:schemeClr val="accent6">
                    <a:lumMod val="75000"/>
                  </a:schemeClr>
                </a:solidFill>
                <a:hlinkClick r:id="rId3" tooltip="Equator"/>
              </a:rPr>
              <a:t>equator</a:t>
            </a:r>
            <a:r>
              <a:rPr lang="en-US" sz="3200" dirty="0">
                <a:solidFill>
                  <a:schemeClr val="accent6">
                    <a:lumMod val="75000"/>
                  </a:schemeClr>
                </a:solidFill>
              </a:rPr>
              <a:t> </a:t>
            </a:r>
            <a:r>
              <a:rPr lang="en-US" sz="3200" dirty="0">
                <a:solidFill>
                  <a:schemeClr val="bg1">
                    <a:lumMod val="95000"/>
                    <a:lumOff val="5000"/>
                  </a:schemeClr>
                </a:solidFill>
              </a:rPr>
              <a:t>passes through the center of the Sun, which occurs twice each year, around 20 March and 23 September</a:t>
            </a:r>
            <a:r>
              <a:rPr lang="en-US" sz="3200" dirty="0" smtClean="0">
                <a:solidFill>
                  <a:schemeClr val="bg1">
                    <a:lumMod val="95000"/>
                    <a:lumOff val="5000"/>
                  </a:schemeClr>
                </a:solidFill>
              </a:rPr>
              <a:t>.  </a:t>
            </a:r>
            <a:r>
              <a:rPr lang="en-US" sz="3200" dirty="0" smtClean="0">
                <a:solidFill>
                  <a:schemeClr val="bg1"/>
                </a:solidFill>
              </a:rPr>
              <a:t>[</a:t>
            </a:r>
            <a:r>
              <a:rPr lang="en-US" sz="3200" dirty="0">
                <a:solidFill>
                  <a:schemeClr val="bg1"/>
                </a:solidFill>
              </a:rPr>
              <a:t>Universal Coordinated Time (UTC</a:t>
            </a:r>
            <a:r>
              <a:rPr lang="en-US" sz="3200" dirty="0" smtClean="0">
                <a:solidFill>
                  <a:schemeClr val="bg1"/>
                </a:solidFill>
              </a:rPr>
              <a:t>)]</a:t>
            </a:r>
            <a:endParaRPr lang="en-US" sz="3200" dirty="0">
              <a:solidFill>
                <a:schemeClr val="bg1">
                  <a:lumMod val="95000"/>
                  <a:lumOff val="5000"/>
                </a:schemeClr>
              </a:solidFill>
            </a:endParaRPr>
          </a:p>
          <a:p>
            <a:pPr marL="0" indent="0">
              <a:buNone/>
            </a:pPr>
            <a:r>
              <a:rPr lang="en-US" sz="3200" dirty="0">
                <a:solidFill>
                  <a:srgbClr val="FF0066"/>
                </a:solidFill>
              </a:rPr>
              <a:t>On an equinox, day and night are of </a:t>
            </a:r>
            <a:r>
              <a:rPr lang="en-US" sz="3200" u="sng" dirty="0">
                <a:solidFill>
                  <a:srgbClr val="0070C0"/>
                </a:solidFill>
              </a:rPr>
              <a:t>approximately</a:t>
            </a:r>
            <a:r>
              <a:rPr lang="en-US" sz="3200" dirty="0">
                <a:solidFill>
                  <a:srgbClr val="FF0066"/>
                </a:solidFill>
              </a:rPr>
              <a:t> equal duration </a:t>
            </a:r>
            <a:r>
              <a:rPr lang="en-US" sz="3200" u="sng" dirty="0" smtClean="0">
                <a:solidFill>
                  <a:srgbClr val="0070C0"/>
                </a:solidFill>
              </a:rPr>
              <a:t>ALL </a:t>
            </a:r>
            <a:r>
              <a:rPr lang="en-US" sz="3200" u="sng" dirty="0">
                <a:solidFill>
                  <a:srgbClr val="0070C0"/>
                </a:solidFill>
              </a:rPr>
              <a:t>over the planet</a:t>
            </a:r>
            <a:r>
              <a:rPr lang="en-US" sz="3200" dirty="0" smtClean="0">
                <a:solidFill>
                  <a:srgbClr val="0070C0"/>
                </a:solidFill>
              </a:rPr>
              <a:t>.  </a:t>
            </a:r>
            <a:r>
              <a:rPr lang="en-US" sz="3200" u="sng" dirty="0">
                <a:solidFill>
                  <a:srgbClr val="FF0066"/>
                </a:solidFill>
              </a:rPr>
              <a:t>They are</a:t>
            </a:r>
            <a:r>
              <a:rPr lang="en-US" sz="3200" dirty="0">
                <a:solidFill>
                  <a:srgbClr val="FF0066"/>
                </a:solidFill>
              </a:rPr>
              <a:t> </a:t>
            </a:r>
            <a:r>
              <a:rPr lang="en-US" sz="3200" b="1" u="sng" dirty="0">
                <a:solidFill>
                  <a:srgbClr val="0070C0"/>
                </a:solidFill>
              </a:rPr>
              <a:t>not</a:t>
            </a:r>
            <a:r>
              <a:rPr lang="en-US" sz="3200" dirty="0">
                <a:solidFill>
                  <a:srgbClr val="FF0066"/>
                </a:solidFill>
              </a:rPr>
              <a:t> </a:t>
            </a:r>
            <a:r>
              <a:rPr lang="en-US" sz="3200" u="sng" dirty="0">
                <a:solidFill>
                  <a:srgbClr val="FF0066"/>
                </a:solidFill>
              </a:rPr>
              <a:t>exactly equal</a:t>
            </a:r>
            <a:r>
              <a:rPr lang="en-US" sz="3200" dirty="0">
                <a:solidFill>
                  <a:srgbClr val="FF0066"/>
                </a:solidFill>
              </a:rPr>
              <a:t>, however, due to the angular size of the sun and </a:t>
            </a:r>
            <a:r>
              <a:rPr lang="en-US" sz="3200" b="1" dirty="0">
                <a:ln>
                  <a:solidFill>
                    <a:sysClr val="windowText" lastClr="000000"/>
                  </a:solidFill>
                </a:ln>
                <a:solidFill>
                  <a:srgbClr val="FF0066"/>
                </a:solidFill>
                <a:effectLst>
                  <a:glow rad="127000">
                    <a:schemeClr val="accent6">
                      <a:lumMod val="75000"/>
                    </a:schemeClr>
                  </a:glow>
                </a:effectLst>
              </a:rPr>
              <a:t>atmospheric refraction. </a:t>
            </a:r>
            <a:endParaRPr lang="en-US" sz="3200" b="1" dirty="0" smtClean="0">
              <a:ln>
                <a:solidFill>
                  <a:sysClr val="windowText" lastClr="000000"/>
                </a:solidFill>
              </a:ln>
              <a:solidFill>
                <a:srgbClr val="FF0066"/>
              </a:solidFill>
              <a:effectLst>
                <a:glow rad="127000">
                  <a:schemeClr val="accent6">
                    <a:lumMod val="75000"/>
                  </a:schemeClr>
                </a:glow>
              </a:effectLst>
            </a:endParaRPr>
          </a:p>
          <a:p>
            <a:pPr marL="0" indent="0">
              <a:buNone/>
            </a:pPr>
            <a:r>
              <a:rPr lang="en-US" sz="3200" dirty="0" smtClean="0">
                <a:solidFill>
                  <a:srgbClr val="FF0066"/>
                </a:solidFill>
              </a:rPr>
              <a:t>To </a:t>
            </a:r>
            <a:r>
              <a:rPr lang="en-US" sz="3200" dirty="0">
                <a:solidFill>
                  <a:srgbClr val="FF0066"/>
                </a:solidFill>
              </a:rPr>
              <a:t>avoid this </a:t>
            </a:r>
            <a:r>
              <a:rPr lang="en-US" sz="3200" b="1" u="sng" dirty="0">
                <a:solidFill>
                  <a:schemeClr val="bg1">
                    <a:lumMod val="95000"/>
                    <a:lumOff val="5000"/>
                  </a:schemeClr>
                </a:solidFill>
              </a:rPr>
              <a:t>ambiguity</a:t>
            </a:r>
            <a:r>
              <a:rPr lang="en-US" sz="3200" b="1" dirty="0">
                <a:solidFill>
                  <a:schemeClr val="bg1">
                    <a:lumMod val="95000"/>
                    <a:lumOff val="5000"/>
                  </a:schemeClr>
                </a:solidFill>
              </a:rPr>
              <a:t>, </a:t>
            </a:r>
            <a:r>
              <a:rPr lang="en-US" sz="3200" dirty="0">
                <a:solidFill>
                  <a:srgbClr val="FF0066"/>
                </a:solidFill>
              </a:rPr>
              <a:t>the word </a:t>
            </a:r>
            <a:r>
              <a:rPr lang="en-US" sz="3200" i="1" dirty="0">
                <a:solidFill>
                  <a:schemeClr val="bg1">
                    <a:lumMod val="95000"/>
                    <a:lumOff val="5000"/>
                  </a:schemeClr>
                </a:solidFill>
              </a:rPr>
              <a:t>equilux</a:t>
            </a:r>
            <a:r>
              <a:rPr lang="en-US" sz="3200" dirty="0">
                <a:solidFill>
                  <a:srgbClr val="FF0066"/>
                </a:solidFill>
              </a:rPr>
              <a:t> is sometimes used to mean a day in which the durations of light and darkness </a:t>
            </a:r>
            <a:r>
              <a:rPr lang="en-US" sz="3200" dirty="0" smtClean="0">
                <a:solidFill>
                  <a:srgbClr val="FF0066"/>
                </a:solidFill>
              </a:rPr>
              <a:t>are </a:t>
            </a:r>
            <a:r>
              <a:rPr lang="en-US" sz="3200" u="sng" dirty="0" smtClean="0">
                <a:solidFill>
                  <a:srgbClr val="FF0066"/>
                </a:solidFill>
              </a:rPr>
              <a:t>fairly</a:t>
            </a:r>
            <a:r>
              <a:rPr lang="en-US" sz="3200" dirty="0" smtClean="0">
                <a:solidFill>
                  <a:srgbClr val="FF0066"/>
                </a:solidFill>
              </a:rPr>
              <a:t> </a:t>
            </a:r>
            <a:r>
              <a:rPr lang="en-US" sz="3200" dirty="0">
                <a:solidFill>
                  <a:srgbClr val="FF0066"/>
                </a:solidFill>
              </a:rPr>
              <a:t>equal.</a:t>
            </a: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988641161"/>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50000">
              <a:srgbClr val="51F9C5"/>
            </a:gs>
            <a:gs pos="100000">
              <a:srgbClr val="0080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1"/>
            <a:ext cx="10840720" cy="1148316"/>
          </a:xfrm>
        </p:spPr>
        <p:txBody>
          <a:bodyPr>
            <a:normAutofit/>
            <a:scene3d>
              <a:camera prst="orthographicFront"/>
              <a:lightRig rig="threePt" dir="t"/>
            </a:scene3d>
            <a:sp3d extrusionH="57150">
              <a:bevelT w="38100" h="38100"/>
            </a:sp3d>
          </a:bodyPr>
          <a:lstStyle/>
          <a:p>
            <a:pPr algn="ctr"/>
            <a:r>
              <a:rPr lang="en-US" sz="4000" b="1" dirty="0" smtClean="0">
                <a:latin typeface="+mn-lt"/>
              </a:rPr>
              <a:t>another quote for – </a:t>
            </a:r>
            <a:r>
              <a:rPr lang="en-US" sz="6000" b="1" dirty="0" smtClean="0">
                <a:solidFill>
                  <a:srgbClr val="FFFF00"/>
                </a:solidFill>
              </a:rPr>
              <a:t>tequfah!</a:t>
            </a:r>
            <a:endParaRPr lang="en-US" sz="6000" b="1" dirty="0">
              <a:solidFill>
                <a:srgbClr val="FFFF00"/>
              </a:solidFill>
            </a:endParaRPr>
          </a:p>
        </p:txBody>
      </p:sp>
      <p:sp>
        <p:nvSpPr>
          <p:cNvPr id="3" name="Content Placeholder 2"/>
          <p:cNvSpPr>
            <a:spLocks noGrp="1"/>
          </p:cNvSpPr>
          <p:nvPr>
            <p:ph idx="1"/>
          </p:nvPr>
        </p:nvSpPr>
        <p:spPr>
          <a:xfrm>
            <a:off x="791978" y="1063257"/>
            <a:ext cx="10620660" cy="5314394"/>
          </a:xfrm>
          <a:solidFill>
            <a:schemeClr val="tx1"/>
          </a:solidFill>
          <a:ln w="57150">
            <a:solidFill>
              <a:schemeClr val="accent5">
                <a:lumMod val="75000"/>
              </a:schemeClr>
            </a:solidFill>
          </a:ln>
          <a:scene3d>
            <a:camera prst="orthographicFront"/>
            <a:lightRig rig="threePt" dir="t"/>
          </a:scene3d>
          <a:sp3d>
            <a:bevelT/>
          </a:sp3d>
        </p:spPr>
        <p:txBody>
          <a:bodyPr>
            <a:noAutofit/>
            <a:sp3d extrusionH="57150">
              <a:bevelT w="38100" h="38100"/>
            </a:sp3d>
          </a:bodyPr>
          <a:lstStyle/>
          <a:p>
            <a:r>
              <a:rPr lang="en-CA" sz="3200" dirty="0">
                <a:solidFill>
                  <a:schemeClr val="bg1"/>
                </a:solidFill>
              </a:rPr>
              <a:t>More about the spring </a:t>
            </a:r>
            <a:r>
              <a:rPr lang="en-CA" sz="3200" b="1" dirty="0">
                <a:solidFill>
                  <a:schemeClr val="bg1"/>
                </a:solidFill>
              </a:rPr>
              <a:t>equinox</a:t>
            </a:r>
            <a:r>
              <a:rPr lang="en-CA" sz="3200" dirty="0">
                <a:solidFill>
                  <a:schemeClr val="bg1"/>
                </a:solidFill>
              </a:rPr>
              <a:t>: </a:t>
            </a:r>
            <a:r>
              <a:rPr lang="en-CA" sz="3200" dirty="0" smtClean="0">
                <a:solidFill>
                  <a:schemeClr val="bg1"/>
                </a:solidFill>
              </a:rPr>
              <a:t> The </a:t>
            </a:r>
            <a:r>
              <a:rPr lang="en-CA" sz="3200" dirty="0">
                <a:solidFill>
                  <a:schemeClr val="bg1"/>
                </a:solidFill>
              </a:rPr>
              <a:t>spring </a:t>
            </a:r>
            <a:r>
              <a:rPr lang="en-CA" sz="3200" b="1" dirty="0">
                <a:solidFill>
                  <a:schemeClr val="bg1"/>
                </a:solidFill>
              </a:rPr>
              <a:t>equinox</a:t>
            </a:r>
            <a:r>
              <a:rPr lang="en-CA" sz="3200" dirty="0">
                <a:solidFill>
                  <a:schemeClr val="bg1"/>
                </a:solidFill>
              </a:rPr>
              <a:t> and the fall </a:t>
            </a:r>
            <a:r>
              <a:rPr lang="en-CA" sz="3200" b="1" dirty="0">
                <a:solidFill>
                  <a:schemeClr val="bg1"/>
                </a:solidFill>
              </a:rPr>
              <a:t>equinox</a:t>
            </a:r>
            <a:r>
              <a:rPr lang="en-CA" sz="3200" dirty="0">
                <a:solidFill>
                  <a:schemeClr val="bg1"/>
                </a:solidFill>
              </a:rPr>
              <a:t>, or autumnal </a:t>
            </a:r>
            <a:r>
              <a:rPr lang="en-CA" sz="3200" b="1" dirty="0">
                <a:solidFill>
                  <a:schemeClr val="bg1"/>
                </a:solidFill>
              </a:rPr>
              <a:t>equinox</a:t>
            </a:r>
            <a:r>
              <a:rPr lang="en-CA" sz="3200" dirty="0">
                <a:solidFill>
                  <a:schemeClr val="bg1"/>
                </a:solidFill>
              </a:rPr>
              <a:t>, </a:t>
            </a:r>
            <a:r>
              <a:rPr lang="en-CA" sz="3200" dirty="0">
                <a:solidFill>
                  <a:schemeClr val="bg1"/>
                </a:solidFill>
                <a:effectLst>
                  <a:glow rad="127000">
                    <a:srgbClr val="FFFF00"/>
                  </a:glow>
                </a:effectLst>
              </a:rPr>
              <a:t>are the only days of the year when the sun rises from due east and sets at due west.</a:t>
            </a:r>
            <a:br>
              <a:rPr lang="en-CA" sz="3200" dirty="0">
                <a:solidFill>
                  <a:schemeClr val="bg1"/>
                </a:solidFill>
                <a:effectLst>
                  <a:glow rad="127000">
                    <a:srgbClr val="FFFF00"/>
                  </a:glow>
                </a:effectLst>
              </a:rPr>
            </a:br>
            <a:endParaRPr lang="en-CA" dirty="0">
              <a:solidFill>
                <a:schemeClr val="bg1"/>
              </a:solidFill>
              <a:effectLst>
                <a:glow rad="127000">
                  <a:srgbClr val="FFFF00"/>
                </a:glow>
              </a:effectLst>
            </a:endParaRPr>
          </a:p>
          <a:p>
            <a:r>
              <a:rPr lang="en-CA" sz="3200" dirty="0" smtClean="0">
                <a:solidFill>
                  <a:schemeClr val="bg1"/>
                </a:solidFill>
              </a:rPr>
              <a:t>A </a:t>
            </a:r>
            <a:r>
              <a:rPr lang="en-CA" sz="3200" dirty="0">
                <a:solidFill>
                  <a:schemeClr val="bg1"/>
                </a:solidFill>
              </a:rPr>
              <a:t>number of factors can influence the length of daylight experienced in any given area, and the precisely equal days and nights actually fall slightly ahead of the spring </a:t>
            </a:r>
            <a:r>
              <a:rPr lang="en-CA" sz="3200" b="1" dirty="0">
                <a:solidFill>
                  <a:schemeClr val="bg1"/>
                </a:solidFill>
              </a:rPr>
              <a:t>equinox</a:t>
            </a:r>
            <a:r>
              <a:rPr lang="en-CA" sz="3200" dirty="0">
                <a:solidFill>
                  <a:schemeClr val="bg1"/>
                </a:solidFill>
              </a:rPr>
              <a:t>, and just after the fall </a:t>
            </a:r>
            <a:r>
              <a:rPr lang="en-CA" sz="3200" b="1" dirty="0">
                <a:solidFill>
                  <a:schemeClr val="bg1"/>
                </a:solidFill>
              </a:rPr>
              <a:t>equinox</a:t>
            </a:r>
            <a:r>
              <a:rPr lang="en-CA" sz="3200" dirty="0">
                <a:solidFill>
                  <a:schemeClr val="bg1"/>
                </a:solidFill>
              </a:rPr>
              <a:t>. </a:t>
            </a:r>
            <a:r>
              <a:rPr lang="en-CA" sz="3200" dirty="0" smtClean="0">
                <a:solidFill>
                  <a:schemeClr val="bg1"/>
                </a:solidFill>
              </a:rPr>
              <a:t> Two </a:t>
            </a:r>
            <a:r>
              <a:rPr lang="en-CA" sz="3200" dirty="0">
                <a:solidFill>
                  <a:schemeClr val="bg1"/>
                </a:solidFill>
              </a:rPr>
              <a:t>people standing at equal distance from the equator would experience days and nights of the same length, however.</a:t>
            </a: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4433536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2000"/>
              </a:schemeClr>
            </a:gs>
            <a:gs pos="50000">
              <a:srgbClr val="51F9C5"/>
            </a:gs>
            <a:gs pos="100000">
              <a:srgbClr val="008000">
                <a:alpha val="89000"/>
              </a:srgb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154546"/>
            <a:ext cx="11758411" cy="6593984"/>
          </a:xfrm>
        </p:spPr>
        <p:txBody>
          <a:bodyPr>
            <a:normAutofit lnSpcReduction="10000"/>
            <a:scene3d>
              <a:camera prst="orthographicFront"/>
              <a:lightRig rig="threePt" dir="t"/>
            </a:scene3d>
            <a:sp3d extrusionH="57150">
              <a:bevelT w="69850" h="38100" prst="cross"/>
            </a:sp3d>
          </a:bodyPr>
          <a:lstStyle/>
          <a:p>
            <a:r>
              <a:rPr lang="en-US" sz="2400" b="1" dirty="0" smtClean="0"/>
              <a:t>At tequfah, the sun rises due east and follows a perfect arc setting due west, </a:t>
            </a:r>
            <a:br>
              <a:rPr lang="en-US" sz="2400" b="1" dirty="0" smtClean="0"/>
            </a:br>
            <a:r>
              <a:rPr lang="en-US" sz="2400" b="1" dirty="0" smtClean="0"/>
              <a:t>measurable on a sun dial, over the length of the equator within </a:t>
            </a:r>
            <a:r>
              <a:rPr lang="en-US" sz="2400" b="1" u="sng" dirty="0" smtClean="0"/>
              <a:t>one 24 hour cycle</a:t>
            </a:r>
            <a:r>
              <a:rPr lang="en-US" sz="2400" b="1" dirty="0" smtClean="0"/>
              <a:t>.</a:t>
            </a:r>
          </a:p>
          <a:p>
            <a:r>
              <a:rPr lang="en-US" sz="2400" dirty="0" smtClean="0">
                <a:solidFill>
                  <a:srgbClr val="FFC000"/>
                </a:solidFill>
              </a:rPr>
              <a:t>Any</a:t>
            </a:r>
            <a:r>
              <a:rPr lang="en-US" sz="2400" dirty="0" smtClean="0">
                <a:solidFill>
                  <a:schemeClr val="bg1">
                    <a:lumMod val="95000"/>
                    <a:lumOff val="5000"/>
                  </a:schemeClr>
                </a:solidFill>
              </a:rPr>
              <a:t> </a:t>
            </a:r>
            <a:r>
              <a:rPr lang="en-US" sz="2400" b="1" i="1" u="sng" dirty="0" smtClean="0">
                <a:solidFill>
                  <a:schemeClr val="bg1">
                    <a:lumMod val="95000"/>
                    <a:lumOff val="5000"/>
                  </a:schemeClr>
                </a:solidFill>
                <a:effectLst>
                  <a:glow rad="127000">
                    <a:srgbClr val="51F9C5"/>
                  </a:glow>
                </a:effectLst>
              </a:rPr>
              <a:t>deviation</a:t>
            </a:r>
            <a:r>
              <a:rPr lang="en-US" sz="2400" dirty="0" smtClean="0">
                <a:solidFill>
                  <a:schemeClr val="bg1">
                    <a:lumMod val="95000"/>
                    <a:lumOff val="5000"/>
                  </a:schemeClr>
                </a:solidFill>
              </a:rPr>
              <a:t> </a:t>
            </a:r>
            <a:r>
              <a:rPr lang="en-US" sz="2400" dirty="0" smtClean="0">
                <a:solidFill>
                  <a:srgbClr val="FFC000"/>
                </a:solidFill>
              </a:rPr>
              <a:t>from this perfect arc, is measurable on a sun dial by the </a:t>
            </a:r>
            <a:r>
              <a:rPr lang="en-US" sz="2400" b="1" u="sng" dirty="0" smtClean="0">
                <a:solidFill>
                  <a:schemeClr val="bg1">
                    <a:lumMod val="95000"/>
                    <a:lumOff val="5000"/>
                  </a:schemeClr>
                </a:solidFill>
                <a:effectLst>
                  <a:glow rad="127000">
                    <a:srgbClr val="51F9C5"/>
                  </a:glow>
                </a:effectLst>
              </a:rPr>
              <a:t>visibility of a shadow</a:t>
            </a:r>
            <a:r>
              <a:rPr lang="en-US" sz="2400" b="1" dirty="0" smtClean="0">
                <a:solidFill>
                  <a:schemeClr val="bg1">
                    <a:lumMod val="95000"/>
                    <a:lumOff val="5000"/>
                  </a:schemeClr>
                </a:solidFill>
              </a:rPr>
              <a:t>  </a:t>
            </a:r>
            <a:r>
              <a:rPr lang="en-US" sz="2800" b="1" dirty="0" smtClean="0">
                <a:solidFill>
                  <a:srgbClr val="FFC000"/>
                </a:solidFill>
                <a:effectLst>
                  <a:glow rad="127000">
                    <a:schemeClr val="accent4">
                      <a:lumMod val="75000"/>
                    </a:schemeClr>
                  </a:glow>
                </a:effectLst>
              </a:rPr>
              <a:t>*</a:t>
            </a:r>
            <a:r>
              <a:rPr lang="en-US" sz="2400" b="1" dirty="0" smtClean="0">
                <a:solidFill>
                  <a:schemeClr val="bg1">
                    <a:lumMod val="95000"/>
                    <a:lumOff val="5000"/>
                  </a:schemeClr>
                </a:solidFill>
              </a:rPr>
              <a:t>  </a:t>
            </a:r>
            <a:r>
              <a:rPr lang="en-US" sz="2400" dirty="0" smtClean="0">
                <a:solidFill>
                  <a:srgbClr val="FFC000"/>
                </a:solidFill>
              </a:rPr>
              <a:t>on a properly installed sun dial (note – James 1:17 next slide).</a:t>
            </a:r>
          </a:p>
          <a:p>
            <a:r>
              <a:rPr lang="en-US" sz="2400" dirty="0" smtClean="0"/>
              <a:t>A </a:t>
            </a:r>
            <a:r>
              <a:rPr lang="en-US" sz="2400" b="1" dirty="0" smtClean="0">
                <a:solidFill>
                  <a:srgbClr val="FFFF00"/>
                </a:solidFill>
              </a:rPr>
              <a:t>tequfah</a:t>
            </a:r>
            <a:r>
              <a:rPr lang="en-US" sz="2400" dirty="0" smtClean="0"/>
              <a:t> (equinox) consists of basically 4 identities.</a:t>
            </a:r>
          </a:p>
          <a:p>
            <a:pPr marL="914400" lvl="2" indent="0">
              <a:buNone/>
            </a:pPr>
            <a:r>
              <a:rPr lang="en-US" sz="2200" b="1" dirty="0" smtClean="0">
                <a:solidFill>
                  <a:schemeClr val="accent2">
                    <a:lumMod val="75000"/>
                  </a:schemeClr>
                </a:solidFill>
              </a:rPr>
              <a:t>1.</a:t>
            </a:r>
            <a:r>
              <a:rPr lang="en-US" sz="2200" dirty="0" smtClean="0"/>
              <a:t>	</a:t>
            </a:r>
            <a:r>
              <a:rPr lang="en-US" sz="2200" dirty="0" smtClean="0">
                <a:solidFill>
                  <a:schemeClr val="bg1"/>
                </a:solidFill>
              </a:rPr>
              <a:t>Earth</a:t>
            </a:r>
          </a:p>
          <a:p>
            <a:pPr marL="914400" lvl="2" indent="0">
              <a:buNone/>
            </a:pPr>
            <a:r>
              <a:rPr lang="en-US" sz="2200" b="1" dirty="0" smtClean="0">
                <a:solidFill>
                  <a:schemeClr val="accent2">
                    <a:lumMod val="75000"/>
                  </a:schemeClr>
                </a:solidFill>
              </a:rPr>
              <a:t>2.</a:t>
            </a:r>
            <a:r>
              <a:rPr lang="en-US" sz="2200" dirty="0" smtClean="0"/>
              <a:t>	</a:t>
            </a:r>
            <a:r>
              <a:rPr lang="en-US" sz="2200" b="1" dirty="0" smtClean="0">
                <a:ln w="3175">
                  <a:noFill/>
                </a:ln>
                <a:solidFill>
                  <a:srgbClr val="FFFF00"/>
                </a:solidFill>
                <a:effectLst>
                  <a:glow rad="127000">
                    <a:schemeClr val="accent4">
                      <a:lumMod val="75000"/>
                    </a:schemeClr>
                  </a:glow>
                </a:effectLst>
              </a:rPr>
              <a:t>Light</a:t>
            </a:r>
          </a:p>
          <a:p>
            <a:pPr marL="914400" lvl="2" indent="0">
              <a:buNone/>
            </a:pPr>
            <a:r>
              <a:rPr lang="en-US" sz="2200" b="1" dirty="0" smtClean="0">
                <a:solidFill>
                  <a:schemeClr val="accent2">
                    <a:lumMod val="75000"/>
                  </a:schemeClr>
                </a:solidFill>
              </a:rPr>
              <a:t>3.</a:t>
            </a:r>
            <a:r>
              <a:rPr lang="en-US" sz="2200" dirty="0" smtClean="0"/>
              <a:t>	</a:t>
            </a:r>
            <a:r>
              <a:rPr lang="en-US" sz="2200" dirty="0" smtClean="0">
                <a:solidFill>
                  <a:schemeClr val="bg1"/>
                </a:solidFill>
              </a:rPr>
              <a:t>Sun</a:t>
            </a:r>
          </a:p>
          <a:p>
            <a:pPr marL="914400" lvl="2" indent="0">
              <a:buNone/>
            </a:pPr>
            <a:r>
              <a:rPr lang="en-US" sz="2200" b="1" dirty="0" smtClean="0">
                <a:solidFill>
                  <a:srgbClr val="FF0000"/>
                </a:solidFill>
              </a:rPr>
              <a:t>4.</a:t>
            </a:r>
            <a:r>
              <a:rPr lang="en-US" sz="2200" dirty="0" smtClean="0"/>
              <a:t>	</a:t>
            </a:r>
            <a:r>
              <a:rPr lang="en-US" sz="2200" dirty="0" err="1" smtClean="0">
                <a:solidFill>
                  <a:schemeClr val="bg1"/>
                </a:solidFill>
              </a:rPr>
              <a:t>Mazzaroth</a:t>
            </a:r>
            <a:r>
              <a:rPr lang="en-US" sz="2200" dirty="0" smtClean="0">
                <a:solidFill>
                  <a:schemeClr val="bg1"/>
                </a:solidFill>
              </a:rPr>
              <a:t> Stars</a:t>
            </a:r>
            <a:endParaRPr lang="en-US" sz="2200" dirty="0">
              <a:solidFill>
                <a:schemeClr val="bg1"/>
              </a:solidFill>
            </a:endParaRPr>
          </a:p>
          <a:p>
            <a:pPr marL="0" lvl="1" indent="0">
              <a:buNone/>
            </a:pPr>
            <a:r>
              <a:rPr lang="en-US" sz="2400" dirty="0" smtClean="0">
                <a:solidFill>
                  <a:schemeClr val="bg1"/>
                </a:solidFill>
              </a:rPr>
              <a:t>This</a:t>
            </a:r>
            <a:r>
              <a:rPr lang="en-US" sz="2400" dirty="0" smtClean="0"/>
              <a:t> </a:t>
            </a:r>
            <a:r>
              <a:rPr lang="en-US" sz="2400" b="1" dirty="0" smtClean="0">
                <a:ln>
                  <a:solidFill>
                    <a:sysClr val="windowText" lastClr="000000"/>
                  </a:solidFill>
                </a:ln>
                <a:solidFill>
                  <a:srgbClr val="FF00FF"/>
                </a:solidFill>
              </a:rPr>
              <a:t>combination of celestial identities </a:t>
            </a:r>
            <a:r>
              <a:rPr lang="en-US" sz="2400" dirty="0" smtClean="0">
                <a:solidFill>
                  <a:schemeClr val="bg1"/>
                </a:solidFill>
              </a:rPr>
              <a:t>permits a visible sign necessary for man to determine time as designated in the Scriptures of</a:t>
            </a:r>
            <a:r>
              <a:rPr lang="en-US" sz="2400" dirty="0" smtClean="0"/>
              <a:t> </a:t>
            </a:r>
            <a:r>
              <a:rPr lang="en-US" sz="2400" dirty="0" smtClean="0">
                <a:solidFill>
                  <a:srgbClr val="0000CC"/>
                </a:solidFill>
              </a:rPr>
              <a:t>Yahuah.</a:t>
            </a:r>
          </a:p>
          <a:p>
            <a:pPr marL="0" lvl="1" indent="0">
              <a:buNone/>
            </a:pPr>
            <a:r>
              <a:rPr lang="en-US" sz="2400" dirty="0" smtClean="0">
                <a:solidFill>
                  <a:schemeClr val="bg1"/>
                </a:solidFill>
              </a:rPr>
              <a:t>Please note this </a:t>
            </a:r>
            <a:r>
              <a:rPr lang="en-US" sz="2400" b="1" dirty="0" smtClean="0">
                <a:solidFill>
                  <a:srgbClr val="FFFF00"/>
                </a:solidFill>
              </a:rPr>
              <a:t>combination of identities, </a:t>
            </a:r>
            <a:r>
              <a:rPr lang="en-US" sz="2400" dirty="0" smtClean="0">
                <a:solidFill>
                  <a:schemeClr val="bg1"/>
                </a:solidFill>
              </a:rPr>
              <a:t>approved and designed by </a:t>
            </a:r>
            <a:r>
              <a:rPr lang="en-US" sz="2400" dirty="0" err="1" smtClean="0">
                <a:solidFill>
                  <a:srgbClr val="0000CC"/>
                </a:solidFill>
              </a:rPr>
              <a:t>Yahuah</a:t>
            </a:r>
            <a:r>
              <a:rPr lang="en-US" sz="2400" dirty="0" smtClean="0">
                <a:solidFill>
                  <a:srgbClr val="0000CC"/>
                </a:solidFill>
              </a:rPr>
              <a:t>, </a:t>
            </a:r>
            <a:r>
              <a:rPr lang="en-US" sz="2400" dirty="0" smtClean="0">
                <a:solidFill>
                  <a:schemeClr val="bg1"/>
                </a:solidFill>
              </a:rPr>
              <a:t>prevents man from identifying </a:t>
            </a:r>
            <a:r>
              <a:rPr lang="en-US" sz="2400" u="sng" dirty="0" smtClean="0">
                <a:solidFill>
                  <a:schemeClr val="bg1"/>
                </a:solidFill>
              </a:rPr>
              <a:t>one</a:t>
            </a:r>
            <a:r>
              <a:rPr lang="en-US" sz="2400" dirty="0" smtClean="0">
                <a:solidFill>
                  <a:schemeClr val="bg1"/>
                </a:solidFill>
              </a:rPr>
              <a:t> celestial creation of </a:t>
            </a:r>
            <a:r>
              <a:rPr lang="en-US" sz="2400" dirty="0" err="1" smtClean="0">
                <a:solidFill>
                  <a:srgbClr val="0000CC"/>
                </a:solidFill>
              </a:rPr>
              <a:t>Yahuah</a:t>
            </a:r>
            <a:r>
              <a:rPr lang="en-US" sz="2400" dirty="0" smtClean="0">
                <a:solidFill>
                  <a:schemeClr val="bg1"/>
                </a:solidFill>
              </a:rPr>
              <a:t> for worship purposes. </a:t>
            </a:r>
            <a:r>
              <a:rPr lang="en-US" sz="2400" dirty="0" smtClean="0">
                <a:solidFill>
                  <a:srgbClr val="0000CC"/>
                </a:solidFill>
              </a:rPr>
              <a:t> Yahuah </a:t>
            </a:r>
            <a:r>
              <a:rPr lang="en-US" sz="2400" dirty="0" smtClean="0">
                <a:solidFill>
                  <a:schemeClr val="bg1"/>
                </a:solidFill>
              </a:rPr>
              <a:t>has purposely built in a preventative maintenance situation</a:t>
            </a:r>
            <a:r>
              <a:rPr lang="en-US" sz="2400" b="1" dirty="0" smtClean="0">
                <a:solidFill>
                  <a:schemeClr val="bg1"/>
                </a:solidFill>
              </a:rPr>
              <a:t>, </a:t>
            </a:r>
            <a:r>
              <a:rPr lang="en-US" sz="2400" b="1" dirty="0" smtClean="0">
                <a:solidFill>
                  <a:srgbClr val="FFFF00"/>
                </a:solidFill>
              </a:rPr>
              <a:t>-</a:t>
            </a:r>
            <a:r>
              <a:rPr lang="en-US" sz="2400" b="1" dirty="0">
                <a:solidFill>
                  <a:srgbClr val="FFFF00"/>
                </a:solidFill>
              </a:rPr>
              <a:t> </a:t>
            </a:r>
            <a:r>
              <a:rPr lang="en-US" sz="2400" b="1" dirty="0" smtClean="0">
                <a:solidFill>
                  <a:srgbClr val="FFFF00"/>
                </a:solidFill>
              </a:rPr>
              <a:t>a combination </a:t>
            </a:r>
            <a:r>
              <a:rPr lang="en-US" sz="2400" b="1" dirty="0">
                <a:solidFill>
                  <a:srgbClr val="FFFF00"/>
                </a:solidFill>
              </a:rPr>
              <a:t>of celestial </a:t>
            </a:r>
            <a:r>
              <a:rPr lang="en-US" sz="2400" b="1" dirty="0" smtClean="0">
                <a:solidFill>
                  <a:srgbClr val="FFFF00"/>
                </a:solidFill>
              </a:rPr>
              <a:t>identities -</a:t>
            </a:r>
            <a:r>
              <a:rPr lang="en-US" sz="2400" b="1" dirty="0" smtClean="0">
                <a:solidFill>
                  <a:srgbClr val="00B0F0"/>
                </a:solidFill>
              </a:rPr>
              <a:t>  </a:t>
            </a:r>
            <a:r>
              <a:rPr lang="en-US" sz="2400" dirty="0" smtClean="0">
                <a:solidFill>
                  <a:srgbClr val="00B0F0"/>
                </a:solidFill>
              </a:rPr>
              <a:t/>
            </a:r>
            <a:br>
              <a:rPr lang="en-US" sz="2400" dirty="0" smtClean="0">
                <a:solidFill>
                  <a:srgbClr val="00B0F0"/>
                </a:solidFill>
              </a:rPr>
            </a:br>
            <a:r>
              <a:rPr lang="en-US" sz="2400" b="1" u="sng" dirty="0" smtClean="0">
                <a:ln>
                  <a:solidFill>
                    <a:sysClr val="windowText" lastClr="000000"/>
                  </a:solidFill>
                </a:ln>
                <a:solidFill>
                  <a:schemeClr val="accent2">
                    <a:lumMod val="75000"/>
                  </a:schemeClr>
                </a:solidFill>
              </a:rPr>
              <a:t>TO PREVENT SUN WORSHIP</a:t>
            </a:r>
            <a:r>
              <a:rPr lang="en-US" sz="2400" b="1" dirty="0" smtClean="0">
                <a:ln>
                  <a:solidFill>
                    <a:sysClr val="windowText" lastClr="000000"/>
                  </a:solidFill>
                </a:ln>
                <a:solidFill>
                  <a:schemeClr val="accent2">
                    <a:lumMod val="75000"/>
                  </a:schemeClr>
                </a:solidFill>
              </a:rPr>
              <a:t>.   </a:t>
            </a:r>
            <a:r>
              <a:rPr lang="en-US" sz="2400" b="1" u="sng" dirty="0" smtClean="0">
                <a:ln>
                  <a:solidFill>
                    <a:sysClr val="windowText" lastClr="000000"/>
                  </a:solidFill>
                </a:ln>
                <a:solidFill>
                  <a:srgbClr val="C00000"/>
                </a:solidFill>
              </a:rPr>
              <a:t>Let us Praise Yahuah</a:t>
            </a:r>
            <a:r>
              <a:rPr lang="en-US" sz="2400" b="1" dirty="0" smtClean="0">
                <a:ln>
                  <a:solidFill>
                    <a:sysClr val="windowText" lastClr="000000"/>
                  </a:solidFill>
                </a:ln>
                <a:solidFill>
                  <a:srgbClr val="C00000"/>
                </a:solidFill>
              </a:rPr>
              <a:t> for His infinite wisdom – </a:t>
            </a:r>
            <a:r>
              <a:rPr lang="en-US" sz="2400" b="1" dirty="0" smtClean="0">
                <a:ln>
                  <a:solidFill>
                    <a:sysClr val="windowText" lastClr="000000"/>
                  </a:solidFill>
                </a:ln>
                <a:solidFill>
                  <a:srgbClr val="00B0F0"/>
                </a:solidFill>
              </a:rPr>
              <a:t>	</a:t>
            </a:r>
            <a:r>
              <a:rPr lang="en-US" sz="2400" b="1" dirty="0" smtClean="0">
                <a:solidFill>
                  <a:srgbClr val="00B0F0"/>
                </a:solidFill>
              </a:rPr>
              <a:t>													</a:t>
            </a:r>
            <a:r>
              <a:rPr lang="en-US" sz="3600" b="1" dirty="0" err="1" smtClean="0">
                <a:ln>
                  <a:solidFill>
                    <a:sysClr val="windowText" lastClr="000000"/>
                  </a:solidFill>
                </a:ln>
                <a:solidFill>
                  <a:srgbClr val="FF0066"/>
                </a:solidFill>
              </a:rPr>
              <a:t>Hallelu</a:t>
            </a:r>
            <a:r>
              <a:rPr lang="en-US" sz="3600" b="1" dirty="0" smtClean="0">
                <a:ln>
                  <a:solidFill>
                    <a:sysClr val="windowText" lastClr="000000"/>
                  </a:solidFill>
                </a:ln>
                <a:solidFill>
                  <a:srgbClr val="FF0066"/>
                </a:solidFill>
              </a:rPr>
              <a:t>-</a:t>
            </a:r>
            <a:r>
              <a:rPr lang="en-US" sz="3600" b="1" u="sng" dirty="0" smtClean="0">
                <a:ln>
                  <a:solidFill>
                    <a:sysClr val="windowText" lastClr="000000"/>
                  </a:solidFill>
                </a:ln>
                <a:solidFill>
                  <a:srgbClr val="FF0066"/>
                </a:solidFill>
              </a:rPr>
              <a:t>Yah</a:t>
            </a:r>
            <a:r>
              <a:rPr lang="en-US" sz="3600" b="1" dirty="0" smtClean="0">
                <a:ln>
                  <a:solidFill>
                    <a:sysClr val="windowText" lastClr="000000"/>
                  </a:solidFill>
                </a:ln>
                <a:solidFill>
                  <a:srgbClr val="FF0066"/>
                </a:solidFill>
              </a:rPr>
              <a:t>!</a:t>
            </a:r>
          </a:p>
        </p:txBody>
      </p:sp>
      <p:sp>
        <p:nvSpPr>
          <p:cNvPr id="4" name="Explosion 1 3"/>
          <p:cNvSpPr/>
          <p:nvPr/>
        </p:nvSpPr>
        <p:spPr>
          <a:xfrm>
            <a:off x="10446909" y="6020875"/>
            <a:ext cx="927279" cy="804930"/>
          </a:xfrm>
          <a:prstGeom prst="irregularSeal1">
            <a:avLst/>
          </a:prstGeom>
          <a:solidFill>
            <a:schemeClr val="accent4">
              <a:lumMod val="60000"/>
              <a:lumOff val="40000"/>
            </a:schemeClr>
          </a:solidFill>
          <a:ln w="57150">
            <a:noFill/>
          </a:ln>
          <a:effectLst>
            <a:glow rad="127000">
              <a:srgbClr val="51F9C5"/>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Callout 4"/>
          <p:cNvSpPr/>
          <p:nvPr/>
        </p:nvSpPr>
        <p:spPr>
          <a:xfrm>
            <a:off x="3915177" y="2356834"/>
            <a:ext cx="7868992" cy="1416676"/>
          </a:xfrm>
          <a:prstGeom prst="cloudCallout">
            <a:avLst>
              <a:gd name="adj1" fmla="val -64954"/>
              <a:gd name="adj2" fmla="val -11076"/>
            </a:avLst>
          </a:prstGeom>
          <a:solidFill>
            <a:schemeClr val="accent5">
              <a:lumMod val="20000"/>
              <a:lumOff val="80000"/>
            </a:schemeClr>
          </a:solidFill>
          <a:ln w="57150">
            <a:solidFill>
              <a:srgbClr val="FFFF00"/>
            </a:solidFill>
          </a:ln>
          <a:effectLst>
            <a:glow rad="228600">
              <a:schemeClr val="accent1">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2">
                    <a:lumMod val="75000"/>
                  </a:schemeClr>
                </a:solidFill>
              </a:rPr>
              <a:t>In Him was Hai </a:t>
            </a:r>
            <a:r>
              <a:rPr lang="en-US" sz="2800" dirty="0">
                <a:solidFill>
                  <a:schemeClr val="accent2">
                    <a:lumMod val="75000"/>
                  </a:schemeClr>
                </a:solidFill>
              </a:rPr>
              <a:t>[</a:t>
            </a:r>
            <a:r>
              <a:rPr lang="en-US" sz="2800" dirty="0" smtClean="0">
                <a:solidFill>
                  <a:schemeClr val="accent2">
                    <a:lumMod val="75000"/>
                  </a:schemeClr>
                </a:solidFill>
              </a:rPr>
              <a:t>Life], and the Hai was the </a:t>
            </a:r>
            <a:r>
              <a:rPr lang="en-US" sz="2800" b="1" dirty="0" smtClean="0">
                <a:solidFill>
                  <a:schemeClr val="accent4">
                    <a:lumMod val="50000"/>
                  </a:schemeClr>
                </a:solidFill>
              </a:rPr>
              <a:t>Light</a:t>
            </a:r>
            <a:r>
              <a:rPr lang="en-US" sz="2800" dirty="0" smtClean="0">
                <a:solidFill>
                  <a:schemeClr val="accent2">
                    <a:lumMod val="75000"/>
                  </a:schemeClr>
                </a:solidFill>
              </a:rPr>
              <a:t> of men.  John 1:4</a:t>
            </a:r>
            <a:endParaRPr lang="en-US" sz="2800" dirty="0">
              <a:solidFill>
                <a:schemeClr val="accent2">
                  <a:lumMod val="75000"/>
                </a:schemeClr>
              </a:solidFill>
            </a:endParaRPr>
          </a:p>
        </p:txBody>
      </p:sp>
      <p:cxnSp>
        <p:nvCxnSpPr>
          <p:cNvPr id="6" name="Straight Arrow Connector 5"/>
          <p:cNvCxnSpPr/>
          <p:nvPr/>
        </p:nvCxnSpPr>
        <p:spPr>
          <a:xfrm flipH="1">
            <a:off x="6840825" y="6449097"/>
            <a:ext cx="3606084" cy="0"/>
          </a:xfrm>
          <a:prstGeom prst="straightConnector1">
            <a:avLst/>
          </a:prstGeom>
          <a:ln w="76200">
            <a:solidFill>
              <a:srgbClr val="FF0066"/>
            </a:solidFill>
            <a:headEnd type="none" w="med" len="med"/>
            <a:tailEnd type="arrow" w="med" len="med"/>
          </a:ln>
          <a:effectLst>
            <a:glow rad="127000">
              <a:srgbClr val="51F9C5"/>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12"/>
          </p:nvPr>
        </p:nvSpPr>
        <p:spPr>
          <a:xfrm>
            <a:off x="11574001" y="6449312"/>
            <a:ext cx="551167" cy="377825"/>
          </a:xfrm>
        </p:spPr>
        <p:txBody>
          <a:bodyPr/>
          <a:lstStyle>
            <a:lvl1pPr>
              <a:defRPr sz="1600">
                <a:solidFill>
                  <a:schemeClr val="tx1"/>
                </a:solidFill>
              </a:defRPr>
            </a:lvl1p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3264785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12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125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125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500" fill="hold"/>
                                        <p:tgtEl>
                                          <p:spTgt spid="6"/>
                                        </p:tgtEl>
                                        <p:attrNameLst>
                                          <p:attrName>ppt_w</p:attrName>
                                        </p:attrNameLst>
                                      </p:cBhvr>
                                      <p:tavLst>
                                        <p:tav tm="0">
                                          <p:val>
                                            <p:fltVal val="0"/>
                                          </p:val>
                                        </p:tav>
                                        <p:tav tm="100000">
                                          <p:val>
                                            <p:strVal val="#ppt_w"/>
                                          </p:val>
                                        </p:tav>
                                      </p:tavLst>
                                    </p:anim>
                                    <p:anim calcmode="lin" valueType="num">
                                      <p:cBhvr>
                                        <p:cTn id="18" dur="1500" fill="hold"/>
                                        <p:tgtEl>
                                          <p:spTgt spid="6"/>
                                        </p:tgtEl>
                                        <p:attrNameLst>
                                          <p:attrName>ppt_h</p:attrName>
                                        </p:attrNameLst>
                                      </p:cBhvr>
                                      <p:tavLst>
                                        <p:tav tm="0">
                                          <p:val>
                                            <p:fltVal val="0"/>
                                          </p:val>
                                        </p:tav>
                                        <p:tav tm="100000">
                                          <p:val>
                                            <p:strVal val="#ppt_h"/>
                                          </p:val>
                                        </p:tav>
                                      </p:tavLst>
                                    </p:anim>
                                    <p:anim calcmode="lin" valueType="num">
                                      <p:cBhvr>
                                        <p:cTn id="19" dur="1500" fill="hold"/>
                                        <p:tgtEl>
                                          <p:spTgt spid="6"/>
                                        </p:tgtEl>
                                        <p:attrNameLst>
                                          <p:attrName>style.rotation</p:attrName>
                                        </p:attrNameLst>
                                      </p:cBhvr>
                                      <p:tavLst>
                                        <p:tav tm="0">
                                          <p:val>
                                            <p:fltVal val="90"/>
                                          </p:val>
                                        </p:tav>
                                        <p:tav tm="100000">
                                          <p:val>
                                            <p:fltVal val="0"/>
                                          </p:val>
                                        </p:tav>
                                      </p:tavLst>
                                    </p:anim>
                                    <p:animEffect transition="in" filter="fade">
                                      <p:cBhvr>
                                        <p:cTn id="20" dur="1500"/>
                                        <p:tgtEl>
                                          <p:spTgt spid="6"/>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250" fill="hold"/>
                                        <p:tgtEl>
                                          <p:spTgt spid="4"/>
                                        </p:tgtEl>
                                        <p:attrNameLst>
                                          <p:attrName>ppt_w</p:attrName>
                                        </p:attrNameLst>
                                      </p:cBhvr>
                                      <p:tavLst>
                                        <p:tav tm="0">
                                          <p:val>
                                            <p:fltVal val="0"/>
                                          </p:val>
                                        </p:tav>
                                        <p:tav tm="100000">
                                          <p:val>
                                            <p:strVal val="#ppt_w"/>
                                          </p:val>
                                        </p:tav>
                                      </p:tavLst>
                                    </p:anim>
                                    <p:anim calcmode="lin" valueType="num">
                                      <p:cBhvr>
                                        <p:cTn id="25" dur="1250" fill="hold"/>
                                        <p:tgtEl>
                                          <p:spTgt spid="4"/>
                                        </p:tgtEl>
                                        <p:attrNameLst>
                                          <p:attrName>ppt_h</p:attrName>
                                        </p:attrNameLst>
                                      </p:cBhvr>
                                      <p:tavLst>
                                        <p:tav tm="0">
                                          <p:val>
                                            <p:fltVal val="0"/>
                                          </p:val>
                                        </p:tav>
                                        <p:tav tm="100000">
                                          <p:val>
                                            <p:strVal val="#ppt_h"/>
                                          </p:val>
                                        </p:tav>
                                      </p:tavLst>
                                    </p:anim>
                                    <p:anim calcmode="lin" valueType="num">
                                      <p:cBhvr>
                                        <p:cTn id="26" dur="1250" fill="hold"/>
                                        <p:tgtEl>
                                          <p:spTgt spid="4"/>
                                        </p:tgtEl>
                                        <p:attrNameLst>
                                          <p:attrName>style.rotation</p:attrName>
                                        </p:attrNameLst>
                                      </p:cBhvr>
                                      <p:tavLst>
                                        <p:tav tm="0">
                                          <p:val>
                                            <p:fltVal val="90"/>
                                          </p:val>
                                        </p:tav>
                                        <p:tav tm="100000">
                                          <p:val>
                                            <p:fltVal val="0"/>
                                          </p:val>
                                        </p:tav>
                                      </p:tavLst>
                                    </p:anim>
                                    <p:animEffect transition="in" filter="fade">
                                      <p:cBhvr>
                                        <p:cTn id="2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2000"/>
              </a:schemeClr>
            </a:gs>
            <a:gs pos="50000">
              <a:srgbClr val="51F9C5"/>
            </a:gs>
            <a:gs pos="100000">
              <a:srgbClr val="008000">
                <a:alpha val="89000"/>
              </a:srgbClr>
            </a:gs>
          </a:gsLst>
          <a:lin ang="72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87079"/>
            <a:ext cx="11614245" cy="6273209"/>
          </a:xfrm>
          <a:solidFill>
            <a:schemeClr val="tx1"/>
          </a:solidFill>
          <a:ln w="76200">
            <a:solidFill>
              <a:schemeClr val="accent1"/>
            </a:solidFill>
          </a:ln>
          <a:scene3d>
            <a:camera prst="orthographicFront"/>
            <a:lightRig rig="threePt" dir="t"/>
          </a:scene3d>
          <a:sp3d>
            <a:bevelT w="152400" h="50800" prst="softRound"/>
          </a:sp3d>
        </p:spPr>
        <p:txBody>
          <a:bodyPr lIns="182880">
            <a:normAutofit fontScale="70000" lnSpcReduction="20000"/>
            <a:sp3d extrusionH="57150">
              <a:bevelT w="38100" h="38100"/>
            </a:sp3d>
          </a:bodyPr>
          <a:lstStyle/>
          <a:p>
            <a:pPr marL="0" indent="0">
              <a:buNone/>
            </a:pPr>
            <a:r>
              <a:rPr lang="en-US" sz="4800" dirty="0" smtClean="0">
                <a:solidFill>
                  <a:srgbClr val="FFC000"/>
                </a:solidFill>
              </a:rPr>
              <a:t>					</a:t>
            </a:r>
            <a:r>
              <a:rPr lang="en-US" sz="7300" dirty="0" smtClean="0">
                <a:solidFill>
                  <a:srgbClr val="FFC000"/>
                </a:solidFill>
              </a:rPr>
              <a:t>*</a:t>
            </a:r>
            <a:r>
              <a:rPr lang="en-US" sz="5100" dirty="0" smtClean="0">
                <a:solidFill>
                  <a:srgbClr val="FFC000"/>
                </a:solidFill>
              </a:rPr>
              <a:t>  </a:t>
            </a:r>
            <a:r>
              <a:rPr lang="en-US" sz="4000" dirty="0" smtClean="0">
                <a:solidFill>
                  <a:schemeClr val="bg1">
                    <a:lumMod val="95000"/>
                    <a:lumOff val="5000"/>
                  </a:schemeClr>
                </a:solidFill>
              </a:rPr>
              <a:t>Noting the asterisk on the last slide about the shadow …</a:t>
            </a:r>
          </a:p>
          <a:p>
            <a:pPr marL="0" indent="0">
              <a:buNone/>
            </a:pPr>
            <a:r>
              <a:rPr lang="en-US" sz="4000" dirty="0" smtClean="0">
                <a:solidFill>
                  <a:schemeClr val="bg1">
                    <a:lumMod val="95000"/>
                    <a:lumOff val="5000"/>
                  </a:schemeClr>
                </a:solidFill>
              </a:rPr>
              <a:t>            There are numerous types of sundials and sun clocks.  </a:t>
            </a:r>
            <a:br>
              <a:rPr lang="en-US" sz="4000" dirty="0" smtClean="0">
                <a:solidFill>
                  <a:schemeClr val="bg1">
                    <a:lumMod val="95000"/>
                    <a:lumOff val="5000"/>
                  </a:schemeClr>
                </a:solidFill>
              </a:rPr>
            </a:br>
            <a:r>
              <a:rPr lang="en-US" sz="4000" dirty="0" smtClean="0">
                <a:solidFill>
                  <a:schemeClr val="bg1">
                    <a:lumMod val="95000"/>
                    <a:lumOff val="5000"/>
                  </a:schemeClr>
                </a:solidFill>
              </a:rPr>
              <a:t>            (We will not go into details in this study.)</a:t>
            </a:r>
          </a:p>
          <a:p>
            <a:pPr marL="0" indent="0">
              <a:buNone/>
            </a:pPr>
            <a:r>
              <a:rPr lang="en-US" sz="4600" b="1" dirty="0" smtClean="0">
                <a:solidFill>
                  <a:schemeClr val="accent4">
                    <a:lumMod val="75000"/>
                  </a:schemeClr>
                </a:solidFill>
              </a:rPr>
              <a:t>Tequfah Conditions:  </a:t>
            </a:r>
            <a:r>
              <a:rPr lang="en-US" sz="4300" dirty="0" smtClean="0">
                <a:solidFill>
                  <a:srgbClr val="FF3300"/>
                </a:solidFill>
              </a:rPr>
              <a:t>The sun rises due east and sets due west without deviation.</a:t>
            </a:r>
            <a:endParaRPr lang="en-US" sz="4300" dirty="0">
              <a:solidFill>
                <a:srgbClr val="FF3300"/>
              </a:solidFill>
            </a:endParaRPr>
          </a:p>
          <a:p>
            <a:pPr marL="0" indent="0">
              <a:buNone/>
            </a:pPr>
            <a:endParaRPr lang="en-US" sz="2400" dirty="0" smtClean="0">
              <a:solidFill>
                <a:schemeClr val="bg1">
                  <a:lumMod val="95000"/>
                  <a:lumOff val="5000"/>
                </a:schemeClr>
              </a:solidFill>
            </a:endParaRPr>
          </a:p>
          <a:p>
            <a:pPr marL="0" indent="0">
              <a:buNone/>
            </a:pPr>
            <a:r>
              <a:rPr lang="en-US" sz="4100" dirty="0" smtClean="0">
                <a:solidFill>
                  <a:schemeClr val="bg1">
                    <a:lumMod val="95000"/>
                    <a:lumOff val="5000"/>
                  </a:schemeClr>
                </a:solidFill>
              </a:rPr>
              <a:t>During the</a:t>
            </a:r>
            <a:r>
              <a:rPr lang="en-US" sz="4100" b="1" dirty="0" smtClean="0">
                <a:solidFill>
                  <a:srgbClr val="008000"/>
                </a:solidFill>
              </a:rPr>
              <a:t> </a:t>
            </a:r>
            <a:r>
              <a:rPr lang="en-US" sz="4100" b="1" dirty="0" smtClean="0">
                <a:solidFill>
                  <a:srgbClr val="00B050"/>
                </a:solidFill>
              </a:rPr>
              <a:t>tequfah sign </a:t>
            </a:r>
            <a:r>
              <a:rPr lang="en-US" sz="4100" dirty="0" smtClean="0">
                <a:solidFill>
                  <a:schemeClr val="bg1">
                    <a:lumMod val="95000"/>
                    <a:lumOff val="5000"/>
                  </a:schemeClr>
                </a:solidFill>
              </a:rPr>
              <a:t>event, on one style of sun dial, there will be </a:t>
            </a:r>
            <a:r>
              <a:rPr lang="en-US" sz="4100" b="1" u="sng" dirty="0" smtClean="0">
                <a:solidFill>
                  <a:schemeClr val="bg1">
                    <a:lumMod val="95000"/>
                    <a:lumOff val="5000"/>
                  </a:schemeClr>
                </a:solidFill>
              </a:rPr>
              <a:t>NO SHADOW</a:t>
            </a:r>
            <a:r>
              <a:rPr lang="en-US" sz="4100" b="1" dirty="0" smtClean="0">
                <a:solidFill>
                  <a:schemeClr val="bg1">
                    <a:lumMod val="95000"/>
                    <a:lumOff val="5000"/>
                  </a:schemeClr>
                </a:solidFill>
              </a:rPr>
              <a:t> </a:t>
            </a:r>
            <a:r>
              <a:rPr lang="en-US" sz="4100" dirty="0" smtClean="0">
                <a:solidFill>
                  <a:schemeClr val="bg1">
                    <a:lumMod val="95000"/>
                    <a:lumOff val="5000"/>
                  </a:schemeClr>
                </a:solidFill>
              </a:rPr>
              <a:t>on the face of the sun dial during a few minutes while the sun is directly overhead.</a:t>
            </a:r>
          </a:p>
          <a:p>
            <a:pPr marL="0" indent="0">
              <a:buNone/>
            </a:pPr>
            <a:r>
              <a:rPr lang="en-US" sz="4100" dirty="0" smtClean="0">
                <a:solidFill>
                  <a:schemeClr val="bg1">
                    <a:lumMod val="95000"/>
                    <a:lumOff val="5000"/>
                  </a:schemeClr>
                </a:solidFill>
              </a:rPr>
              <a:t>On another type of sun dial, </a:t>
            </a:r>
            <a:r>
              <a:rPr lang="en-US" sz="4100" u="sng" dirty="0" smtClean="0">
                <a:solidFill>
                  <a:schemeClr val="bg1">
                    <a:lumMod val="95000"/>
                    <a:lumOff val="5000"/>
                  </a:schemeClr>
                </a:solidFill>
              </a:rPr>
              <a:t>with the same celestial conditions</a:t>
            </a:r>
            <a:r>
              <a:rPr lang="en-US" sz="4100" dirty="0">
                <a:solidFill>
                  <a:schemeClr val="bg1">
                    <a:lumMod val="95000"/>
                    <a:lumOff val="5000"/>
                  </a:schemeClr>
                </a:solidFill>
              </a:rPr>
              <a:t>,</a:t>
            </a:r>
            <a:r>
              <a:rPr lang="en-US" sz="4100" dirty="0" smtClean="0">
                <a:solidFill>
                  <a:schemeClr val="bg1">
                    <a:lumMod val="95000"/>
                    <a:lumOff val="5000"/>
                  </a:schemeClr>
                </a:solidFill>
              </a:rPr>
              <a:t> </a:t>
            </a:r>
            <a:br>
              <a:rPr lang="en-US" sz="4100" dirty="0" smtClean="0">
                <a:solidFill>
                  <a:schemeClr val="bg1">
                    <a:lumMod val="95000"/>
                    <a:lumOff val="5000"/>
                  </a:schemeClr>
                </a:solidFill>
              </a:rPr>
            </a:br>
            <a:r>
              <a:rPr lang="en-US" sz="4100" dirty="0" smtClean="0">
                <a:solidFill>
                  <a:schemeClr val="bg1">
                    <a:lumMod val="95000"/>
                    <a:lumOff val="5000"/>
                  </a:schemeClr>
                </a:solidFill>
              </a:rPr>
              <a:t>the shadow will demarcate a </a:t>
            </a:r>
            <a:r>
              <a:rPr lang="en-US" sz="4100" b="1" dirty="0" smtClean="0">
                <a:solidFill>
                  <a:srgbClr val="0000CC"/>
                </a:solidFill>
              </a:rPr>
              <a:t>perfectly straight line </a:t>
            </a:r>
            <a:r>
              <a:rPr lang="en-US" sz="4100" dirty="0" smtClean="0">
                <a:solidFill>
                  <a:schemeClr val="bg1">
                    <a:lumMod val="95000"/>
                    <a:lumOff val="5000"/>
                  </a:schemeClr>
                </a:solidFill>
              </a:rPr>
              <a:t>during </a:t>
            </a:r>
            <a:br>
              <a:rPr lang="en-US" sz="4100" dirty="0" smtClean="0">
                <a:solidFill>
                  <a:schemeClr val="bg1">
                    <a:lumMod val="95000"/>
                    <a:lumOff val="5000"/>
                  </a:schemeClr>
                </a:solidFill>
              </a:rPr>
            </a:br>
            <a:r>
              <a:rPr lang="en-US" sz="4100" dirty="0" smtClean="0">
                <a:solidFill>
                  <a:schemeClr val="bg1">
                    <a:lumMod val="95000"/>
                    <a:lumOff val="5000"/>
                  </a:schemeClr>
                </a:solidFill>
              </a:rPr>
              <a:t>the </a:t>
            </a:r>
            <a:r>
              <a:rPr lang="en-US" sz="4100" b="1" dirty="0">
                <a:solidFill>
                  <a:srgbClr val="00B050"/>
                </a:solidFill>
              </a:rPr>
              <a:t>tequfah</a:t>
            </a:r>
            <a:r>
              <a:rPr lang="en-US" sz="4100" dirty="0">
                <a:solidFill>
                  <a:schemeClr val="bg1">
                    <a:lumMod val="95000"/>
                    <a:lumOff val="5000"/>
                  </a:schemeClr>
                </a:solidFill>
              </a:rPr>
              <a:t> </a:t>
            </a:r>
            <a:r>
              <a:rPr lang="en-US" sz="4100" b="1" dirty="0" smtClean="0">
                <a:solidFill>
                  <a:srgbClr val="00B050"/>
                </a:solidFill>
              </a:rPr>
              <a:t>sign. </a:t>
            </a:r>
            <a:r>
              <a:rPr lang="en-US" sz="4100" dirty="0" smtClean="0">
                <a:solidFill>
                  <a:schemeClr val="bg1">
                    <a:lumMod val="95000"/>
                    <a:lumOff val="5000"/>
                  </a:schemeClr>
                </a:solidFill>
              </a:rPr>
              <a:t>This type will expose a </a:t>
            </a:r>
            <a:r>
              <a:rPr lang="en-US" sz="4100" b="1" dirty="0" smtClean="0">
                <a:solidFill>
                  <a:srgbClr val="CC00CC"/>
                </a:solidFill>
              </a:rPr>
              <a:t>curved shadow </a:t>
            </a:r>
            <a:br>
              <a:rPr lang="en-US" sz="4100" b="1" dirty="0" smtClean="0">
                <a:solidFill>
                  <a:srgbClr val="CC00CC"/>
                </a:solidFill>
              </a:rPr>
            </a:br>
            <a:r>
              <a:rPr lang="en-US" sz="4100" b="1" dirty="0" smtClean="0">
                <a:solidFill>
                  <a:srgbClr val="CC00CC"/>
                </a:solidFill>
              </a:rPr>
              <a:t>line </a:t>
            </a:r>
            <a:r>
              <a:rPr lang="en-US" sz="4100" dirty="0" smtClean="0">
                <a:solidFill>
                  <a:schemeClr val="bg1">
                    <a:lumMod val="95000"/>
                    <a:lumOff val="5000"/>
                  </a:schemeClr>
                </a:solidFill>
              </a:rPr>
              <a:t>deviating from the perfectly straight line </a:t>
            </a:r>
            <a:r>
              <a:rPr lang="en-US" sz="4100" b="1" dirty="0" smtClean="0">
                <a:solidFill>
                  <a:srgbClr val="FF0000"/>
                </a:solidFill>
              </a:rPr>
              <a:t>before </a:t>
            </a:r>
            <a:r>
              <a:rPr lang="en-US" sz="4100" dirty="0" smtClean="0">
                <a:solidFill>
                  <a:schemeClr val="bg1">
                    <a:lumMod val="95000"/>
                    <a:lumOff val="5000"/>
                  </a:schemeClr>
                </a:solidFill>
              </a:rPr>
              <a:t>and </a:t>
            </a:r>
            <a:br>
              <a:rPr lang="en-US" sz="4100" dirty="0" smtClean="0">
                <a:solidFill>
                  <a:schemeClr val="bg1">
                    <a:lumMod val="95000"/>
                    <a:lumOff val="5000"/>
                  </a:schemeClr>
                </a:solidFill>
              </a:rPr>
            </a:br>
            <a:r>
              <a:rPr lang="en-US" sz="4100" b="1" dirty="0" smtClean="0">
                <a:solidFill>
                  <a:srgbClr val="FF0000"/>
                </a:solidFill>
              </a:rPr>
              <a:t>after</a:t>
            </a:r>
            <a:r>
              <a:rPr lang="en-US" sz="4100" dirty="0" smtClean="0">
                <a:solidFill>
                  <a:schemeClr val="bg1">
                    <a:lumMod val="95000"/>
                    <a:lumOff val="5000"/>
                  </a:schemeClr>
                </a:solidFill>
              </a:rPr>
              <a:t> the </a:t>
            </a:r>
            <a:r>
              <a:rPr lang="en-US" sz="4100" b="1" dirty="0" smtClean="0">
                <a:solidFill>
                  <a:srgbClr val="00B050"/>
                </a:solidFill>
              </a:rPr>
              <a:t>tequfah sign.   </a:t>
            </a:r>
          </a:p>
        </p:txBody>
      </p:sp>
      <p:grpSp>
        <p:nvGrpSpPr>
          <p:cNvPr id="2" name="Group 1"/>
          <p:cNvGrpSpPr/>
          <p:nvPr/>
        </p:nvGrpSpPr>
        <p:grpSpPr>
          <a:xfrm rot="10341975">
            <a:off x="333601" y="124566"/>
            <a:ext cx="2323663" cy="1431619"/>
            <a:chOff x="8503793" y="4570222"/>
            <a:chExt cx="2323663" cy="1431619"/>
          </a:xfrm>
        </p:grpSpPr>
        <p:sp>
          <p:nvSpPr>
            <p:cNvPr id="4" name="Explosion 1 3"/>
            <p:cNvSpPr/>
            <p:nvPr/>
          </p:nvSpPr>
          <p:spPr>
            <a:xfrm>
              <a:off x="9298621" y="4570222"/>
              <a:ext cx="1528835" cy="1431619"/>
            </a:xfrm>
            <a:prstGeom prst="irregularSeal1">
              <a:avLst/>
            </a:prstGeom>
            <a:solidFill>
              <a:schemeClr val="accent4">
                <a:lumMod val="75000"/>
              </a:schemeClr>
            </a:solidFill>
            <a:ln>
              <a:noFill/>
            </a:ln>
            <a:effectLst>
              <a:glow rad="127000">
                <a:srgbClr val="FFFF00"/>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10250148">
              <a:off x="8503793" y="5129630"/>
              <a:ext cx="782602" cy="127543"/>
            </a:xfrm>
            <a:prstGeom prst="straightConnector1">
              <a:avLst/>
            </a:prstGeom>
            <a:ln w="76200">
              <a:solidFill>
                <a:srgbClr val="00CC00"/>
              </a:solidFill>
              <a:headEnd type="none" w="med" len="med"/>
              <a:tailEnd type="arrow" w="med" len="med"/>
            </a:ln>
            <a:effectLst>
              <a:glow rad="228600">
                <a:schemeClr val="accent5">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8" name="Slide Number Placeholder 5"/>
          <p:cNvSpPr>
            <a:spLocks noGrp="1"/>
          </p:cNvSpPr>
          <p:nvPr>
            <p:ph type="sldNum" sz="quarter" idx="12"/>
          </p:nvPr>
        </p:nvSpPr>
        <p:spPr>
          <a:xfrm>
            <a:off x="11273056"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15</a:t>
            </a:fld>
            <a:endParaRPr lang="en-US" dirty="0">
              <a:solidFill>
                <a:schemeClr val="bg1"/>
              </a:solidFill>
            </a:endParaRPr>
          </a:p>
        </p:txBody>
      </p:sp>
      <p:pic>
        <p:nvPicPr>
          <p:cNvPr id="1026" name="Picture 2" descr="D:\A. Astleford Jan 5 2016\4a. Charlene Calendar PPTs\13.  Equinox Equation\equinox images\300px-SundialScaleLabel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680" y="4834700"/>
            <a:ext cx="3017520" cy="196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777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 calcmode="lin" valueType="num">
                                      <p:cBhvr>
                                        <p:cTn id="9" dur="1250" fill="hold"/>
                                        <p:tgtEl>
                                          <p:spTgt spid="2"/>
                                        </p:tgtEl>
                                        <p:attrNameLst>
                                          <p:attrName>style.rotation</p:attrName>
                                        </p:attrNameLst>
                                      </p:cBhvr>
                                      <p:tavLst>
                                        <p:tav tm="0">
                                          <p:val>
                                            <p:fltVal val="90"/>
                                          </p:val>
                                        </p:tav>
                                        <p:tav tm="100000">
                                          <p:val>
                                            <p:fltVal val="0"/>
                                          </p:val>
                                        </p:tav>
                                      </p:tavLst>
                                    </p:anim>
                                    <p:animEffect transition="in" filter="fade">
                                      <p:cBhvr>
                                        <p:cTn id="10" dur="1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up)">
                                      <p:cBhvr>
                                        <p:cTn id="35" dur="500"/>
                                        <p:tgtEl>
                                          <p:spTgt spid="3">
                                            <p:txEl>
                                              <p:pRg st="5" end="5"/>
                                            </p:txEl>
                                          </p:spTgt>
                                        </p:tgtEl>
                                      </p:cBhvr>
                                    </p:animEffect>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1000"/>
                                        <p:tgtEl>
                                          <p:spTgt spid="1026"/>
                                        </p:tgtEl>
                                      </p:cBhvr>
                                    </p:animEffect>
                                    <p:anim calcmode="lin" valueType="num">
                                      <p:cBhvr>
                                        <p:cTn id="40" dur="1000" fill="hold"/>
                                        <p:tgtEl>
                                          <p:spTgt spid="1026"/>
                                        </p:tgtEl>
                                        <p:attrNameLst>
                                          <p:attrName>ppt_x</p:attrName>
                                        </p:attrNameLst>
                                      </p:cBhvr>
                                      <p:tavLst>
                                        <p:tav tm="0">
                                          <p:val>
                                            <p:strVal val="#ppt_x"/>
                                          </p:val>
                                        </p:tav>
                                        <p:tav tm="100000">
                                          <p:val>
                                            <p:strVal val="#ppt_x"/>
                                          </p:val>
                                        </p:tav>
                                      </p:tavLst>
                                    </p:anim>
                                    <p:anim calcmode="lin" valueType="num">
                                      <p:cBhvr>
                                        <p:cTn id="4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2000"/>
              </a:schemeClr>
            </a:gs>
            <a:gs pos="50000">
              <a:srgbClr val="51F9C5"/>
            </a:gs>
            <a:gs pos="100000">
              <a:srgbClr val="008000">
                <a:alpha val="89000"/>
              </a:srgbClr>
            </a:gs>
          </a:gsLst>
          <a:lin ang="72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955" y="213762"/>
            <a:ext cx="11614245" cy="6332560"/>
          </a:xfrm>
          <a:solidFill>
            <a:schemeClr val="tx1"/>
          </a:solidFill>
          <a:ln w="76200">
            <a:solidFill>
              <a:schemeClr val="accent1"/>
            </a:solidFill>
          </a:ln>
          <a:scene3d>
            <a:camera prst="orthographicFront"/>
            <a:lightRig rig="threePt" dir="t"/>
          </a:scene3d>
          <a:sp3d>
            <a:bevelT w="152400" h="50800" prst="softRound"/>
          </a:sp3d>
        </p:spPr>
        <p:txBody>
          <a:bodyPr lIns="182880">
            <a:normAutofit/>
            <a:sp3d extrusionH="57150">
              <a:bevelT w="38100" h="38100"/>
            </a:sp3d>
          </a:bodyPr>
          <a:lstStyle/>
          <a:p>
            <a:pPr marL="0" indent="0">
              <a:spcAft>
                <a:spcPts val="3000"/>
              </a:spcAft>
              <a:buNone/>
            </a:pPr>
            <a:r>
              <a:rPr lang="en-US" sz="2800" dirty="0" smtClean="0">
                <a:solidFill>
                  <a:schemeClr val="bg1">
                    <a:lumMod val="95000"/>
                    <a:lumOff val="5000"/>
                  </a:schemeClr>
                </a:solidFill>
              </a:rPr>
              <a:t>Now let’s look at </a:t>
            </a:r>
            <a:r>
              <a:rPr lang="en-US" sz="2800" dirty="0" err="1" smtClean="0">
                <a:solidFill>
                  <a:schemeClr val="bg1">
                    <a:lumMod val="95000"/>
                    <a:lumOff val="5000"/>
                  </a:schemeClr>
                </a:solidFill>
              </a:rPr>
              <a:t>Ya’aqob</a:t>
            </a:r>
            <a:r>
              <a:rPr lang="en-US" sz="2800" dirty="0" smtClean="0">
                <a:solidFill>
                  <a:schemeClr val="bg1">
                    <a:lumMod val="95000"/>
                    <a:lumOff val="5000"/>
                  </a:schemeClr>
                </a:solidFill>
              </a:rPr>
              <a:t> (James) from the Messianic Testament.</a:t>
            </a:r>
          </a:p>
          <a:p>
            <a:pPr marL="1645920" indent="-1645920">
              <a:spcAft>
                <a:spcPts val="0"/>
              </a:spcAft>
              <a:buNone/>
            </a:pPr>
            <a:r>
              <a:rPr lang="en-US" sz="2400" dirty="0" smtClean="0">
                <a:solidFill>
                  <a:srgbClr val="008080"/>
                </a:solidFill>
                <a:latin typeface="Georgia" panose="02040502050405020303" pitchFamily="18" charset="0"/>
              </a:rPr>
              <a:t>James 1:16</a:t>
            </a:r>
            <a:r>
              <a:rPr lang="en-US" sz="2400" dirty="0">
                <a:solidFill>
                  <a:prstClr val="black"/>
                </a:solidFill>
                <a:latin typeface="Georgia" panose="02040502050405020303" pitchFamily="18" charset="0"/>
              </a:rPr>
              <a:t>	</a:t>
            </a:r>
            <a:r>
              <a:rPr lang="en-US" sz="2400" b="1" dirty="0" smtClean="0">
                <a:solidFill>
                  <a:srgbClr val="FF0066"/>
                </a:solidFill>
                <a:latin typeface="Georgia" panose="02040502050405020303" pitchFamily="18" charset="0"/>
              </a:rPr>
              <a:t>Do </a:t>
            </a:r>
            <a:r>
              <a:rPr lang="en-US" sz="2400" b="1" dirty="0">
                <a:solidFill>
                  <a:srgbClr val="FF0066"/>
                </a:solidFill>
                <a:latin typeface="Georgia" panose="02040502050405020303" pitchFamily="18" charset="0"/>
              </a:rPr>
              <a:t>not go astray, </a:t>
            </a:r>
            <a:r>
              <a:rPr lang="en-US" sz="2400" dirty="0">
                <a:solidFill>
                  <a:prstClr val="black"/>
                </a:solidFill>
                <a:latin typeface="Georgia" panose="02040502050405020303" pitchFamily="18" charset="0"/>
              </a:rPr>
              <a:t>my beloved brothers. </a:t>
            </a:r>
          </a:p>
          <a:p>
            <a:pPr marL="1645920" indent="-1645920">
              <a:spcAft>
                <a:spcPts val="0"/>
              </a:spcAft>
              <a:buNone/>
            </a:pPr>
            <a:r>
              <a:rPr lang="en-US" sz="2400" dirty="0" smtClean="0">
                <a:solidFill>
                  <a:srgbClr val="008080"/>
                </a:solidFill>
                <a:latin typeface="Georgia" panose="02040502050405020303" pitchFamily="18" charset="0"/>
              </a:rPr>
              <a:t>James 1:17</a:t>
            </a:r>
            <a:r>
              <a:rPr lang="en-US" sz="2400" dirty="0">
                <a:solidFill>
                  <a:prstClr val="black"/>
                </a:solidFill>
                <a:latin typeface="Georgia" panose="02040502050405020303" pitchFamily="18" charset="0"/>
              </a:rPr>
              <a:t>	</a:t>
            </a:r>
            <a:r>
              <a:rPr lang="en-US" sz="2400" dirty="0" smtClean="0">
                <a:solidFill>
                  <a:prstClr val="black"/>
                </a:solidFill>
                <a:latin typeface="Georgia" panose="02040502050405020303" pitchFamily="18" charset="0"/>
              </a:rPr>
              <a:t>Every </a:t>
            </a:r>
            <a:r>
              <a:rPr lang="en-US" sz="2400" dirty="0">
                <a:solidFill>
                  <a:prstClr val="black"/>
                </a:solidFill>
                <a:latin typeface="Georgia" panose="02040502050405020303" pitchFamily="18" charset="0"/>
              </a:rPr>
              <a:t>good gift and every perfect gift is from above, coming down from </a:t>
            </a:r>
            <a:r>
              <a:rPr lang="en-US" sz="2400" dirty="0" smtClean="0">
                <a:solidFill>
                  <a:prstClr val="black"/>
                </a:solidFill>
                <a:latin typeface="Georgia" panose="02040502050405020303" pitchFamily="18" charset="0"/>
              </a:rPr>
              <a:t>the </a:t>
            </a:r>
            <a:r>
              <a:rPr lang="en-US" sz="2400" b="1" i="1" u="sng" dirty="0" smtClean="0">
                <a:solidFill>
                  <a:srgbClr val="9722E5"/>
                </a:solidFill>
                <a:latin typeface="Georgia" panose="02040502050405020303" pitchFamily="18" charset="0"/>
              </a:rPr>
              <a:t>Father </a:t>
            </a:r>
            <a:r>
              <a:rPr lang="en-US" sz="2400" b="1" i="1" u="sng" dirty="0">
                <a:solidFill>
                  <a:srgbClr val="9722E5"/>
                </a:solidFill>
                <a:latin typeface="Georgia" panose="02040502050405020303" pitchFamily="18" charset="0"/>
              </a:rPr>
              <a:t>of lights</a:t>
            </a:r>
            <a:r>
              <a:rPr lang="en-US" sz="2400" b="1" i="1" dirty="0">
                <a:solidFill>
                  <a:srgbClr val="9722E5"/>
                </a:solidFill>
                <a:latin typeface="Georgia" panose="02040502050405020303" pitchFamily="18" charset="0"/>
              </a:rPr>
              <a:t>, </a:t>
            </a:r>
            <a:r>
              <a:rPr lang="en-US" sz="2400" u="sng" dirty="0">
                <a:solidFill>
                  <a:srgbClr val="0000FF"/>
                </a:solidFill>
                <a:latin typeface="Georgia" panose="02040502050405020303" pitchFamily="18" charset="0"/>
              </a:rPr>
              <a:t>with whom there is no change</a:t>
            </a:r>
            <a:r>
              <a:rPr lang="en-US" sz="2400" dirty="0">
                <a:solidFill>
                  <a:srgbClr val="0000FF"/>
                </a:solidFill>
                <a:latin typeface="Georgia" panose="02040502050405020303" pitchFamily="18" charset="0"/>
              </a:rPr>
              <a:t>, </a:t>
            </a:r>
            <a:r>
              <a:rPr lang="en-US" sz="2400" dirty="0" smtClean="0">
                <a:solidFill>
                  <a:srgbClr val="0000FF"/>
                </a:solidFill>
                <a:latin typeface="Georgia" panose="02040502050405020303" pitchFamily="18" charset="0"/>
              </a:rPr>
              <a:t/>
            </a:r>
            <a:br>
              <a:rPr lang="en-US" sz="2400" dirty="0" smtClean="0">
                <a:solidFill>
                  <a:srgbClr val="0000FF"/>
                </a:solidFill>
                <a:latin typeface="Georgia" panose="02040502050405020303" pitchFamily="18" charset="0"/>
              </a:rPr>
            </a:br>
            <a:r>
              <a:rPr lang="en-US" sz="2400" dirty="0" smtClean="0">
                <a:solidFill>
                  <a:srgbClr val="0000FF"/>
                </a:solidFill>
                <a:latin typeface="Georgia" panose="02040502050405020303" pitchFamily="18" charset="0"/>
              </a:rPr>
              <a:t>				</a:t>
            </a:r>
          </a:p>
          <a:p>
            <a:pPr marL="1645920" indent="-1645920">
              <a:spcAft>
                <a:spcPts val="0"/>
              </a:spcAft>
              <a:buNone/>
            </a:pPr>
            <a:endParaRPr lang="en-US" sz="2400" b="1" dirty="0">
              <a:solidFill>
                <a:srgbClr val="0000FF"/>
              </a:solidFill>
              <a:latin typeface="Georgia" panose="02040502050405020303" pitchFamily="18" charset="0"/>
            </a:endParaRPr>
          </a:p>
          <a:p>
            <a:pPr marL="1645920" indent="-1645920">
              <a:spcAft>
                <a:spcPts val="0"/>
              </a:spcAft>
              <a:buNone/>
            </a:pPr>
            <a:endParaRPr lang="en-US" sz="2400" b="1" dirty="0">
              <a:solidFill>
                <a:srgbClr val="CC00FF"/>
              </a:solidFill>
              <a:latin typeface="Georgia" panose="02040502050405020303" pitchFamily="18" charset="0"/>
            </a:endParaRPr>
          </a:p>
          <a:p>
            <a:pPr marL="1645920" indent="-1645920">
              <a:spcAft>
                <a:spcPts val="0"/>
              </a:spcAft>
              <a:buNone/>
            </a:pPr>
            <a:endParaRPr lang="en-US" sz="2400" b="1" dirty="0" smtClean="0">
              <a:solidFill>
                <a:srgbClr val="CC00FF"/>
              </a:solidFill>
              <a:latin typeface="Georgia" panose="02040502050405020303" pitchFamily="18" charset="0"/>
            </a:endParaRPr>
          </a:p>
          <a:p>
            <a:pPr marL="1645920" indent="-1645920">
              <a:spcAft>
                <a:spcPts val="0"/>
              </a:spcAft>
              <a:buNone/>
            </a:pPr>
            <a:endParaRPr lang="en-US" sz="2400" b="1" dirty="0">
              <a:solidFill>
                <a:srgbClr val="CC00FF"/>
              </a:solidFill>
              <a:latin typeface="Georgia" panose="02040502050405020303" pitchFamily="18" charset="0"/>
            </a:endParaRPr>
          </a:p>
          <a:p>
            <a:pPr marL="0" indent="-1645920" algn="ctr">
              <a:spcAft>
                <a:spcPts val="0"/>
              </a:spcAft>
              <a:buNone/>
            </a:pPr>
            <a:r>
              <a:rPr lang="en-US" sz="2400" dirty="0" smtClean="0">
                <a:solidFill>
                  <a:srgbClr val="C00000"/>
                </a:solidFill>
                <a:latin typeface="Georgia" panose="02040502050405020303" pitchFamily="18" charset="0"/>
              </a:rPr>
              <a:t>This verse is a clear reference to determining the </a:t>
            </a:r>
            <a:r>
              <a:rPr lang="en-US" sz="2400" b="1" dirty="0" smtClean="0">
                <a:solidFill>
                  <a:srgbClr val="00B050"/>
                </a:solidFill>
                <a:latin typeface="Georgia" panose="02040502050405020303" pitchFamily="18" charset="0"/>
              </a:rPr>
              <a:t>tequfah </a:t>
            </a:r>
            <a:r>
              <a:rPr lang="en-US" sz="2400" b="1" dirty="0" smtClean="0">
                <a:solidFill>
                  <a:srgbClr val="FF00FF"/>
                </a:solidFill>
                <a:latin typeface="Georgia" panose="02040502050405020303" pitchFamily="18" charset="0"/>
              </a:rPr>
              <a:t>sign</a:t>
            </a:r>
            <a:r>
              <a:rPr lang="en-US" sz="2400" dirty="0" smtClean="0">
                <a:solidFill>
                  <a:srgbClr val="C00000"/>
                </a:solidFill>
                <a:latin typeface="Georgia" panose="02040502050405020303" pitchFamily="18" charset="0"/>
              </a:rPr>
              <a:t> </a:t>
            </a:r>
            <a:r>
              <a:rPr lang="en-US" sz="2400" dirty="0" smtClean="0">
                <a:solidFill>
                  <a:schemeClr val="bg1"/>
                </a:solidFill>
              </a:rPr>
              <a:t>(straight line) </a:t>
            </a:r>
            <a:r>
              <a:rPr lang="en-US" sz="2400" dirty="0" smtClean="0">
                <a:solidFill>
                  <a:srgbClr val="C00000"/>
                </a:solidFill>
                <a:latin typeface="Georgia" panose="02040502050405020303" pitchFamily="18" charset="0"/>
              </a:rPr>
              <a:t>by the design of measuring a </a:t>
            </a:r>
            <a:r>
              <a:rPr lang="en-US" sz="2400" b="1" u="sng" dirty="0" smtClean="0">
                <a:solidFill>
                  <a:schemeClr val="bg1"/>
                </a:solidFill>
                <a:latin typeface="Georgia" panose="02040502050405020303" pitchFamily="18" charset="0"/>
              </a:rPr>
              <a:t>deviation of the shadow</a:t>
            </a:r>
            <a:r>
              <a:rPr lang="en-US" sz="2400" b="1" dirty="0" smtClean="0">
                <a:solidFill>
                  <a:schemeClr val="bg1"/>
                </a:solidFill>
                <a:latin typeface="Georgia" panose="02040502050405020303" pitchFamily="18" charset="0"/>
              </a:rPr>
              <a:t> </a:t>
            </a:r>
            <a:r>
              <a:rPr lang="en-US" sz="2400" dirty="0" smtClean="0">
                <a:solidFill>
                  <a:srgbClr val="C00000"/>
                </a:solidFill>
                <a:latin typeface="Georgia" panose="02040502050405020303" pitchFamily="18" charset="0"/>
              </a:rPr>
              <a:t>from a </a:t>
            </a:r>
            <a:r>
              <a:rPr lang="en-US" sz="2400" u="sng" dirty="0" smtClean="0">
                <a:solidFill>
                  <a:srgbClr val="C00000"/>
                </a:solidFill>
                <a:latin typeface="Georgia" panose="02040502050405020303" pitchFamily="18" charset="0"/>
              </a:rPr>
              <a:t>straight line format</a:t>
            </a:r>
            <a:r>
              <a:rPr lang="en-US" sz="2400" dirty="0" smtClean="0">
                <a:solidFill>
                  <a:srgbClr val="C00000"/>
                </a:solidFill>
                <a:latin typeface="Georgia" panose="02040502050405020303" pitchFamily="18" charset="0"/>
              </a:rPr>
              <a:t>. </a:t>
            </a:r>
          </a:p>
          <a:p>
            <a:pPr marL="914400" indent="-914400">
              <a:spcAft>
                <a:spcPts val="0"/>
              </a:spcAft>
              <a:buNone/>
            </a:pPr>
            <a:endParaRPr lang="en-US" sz="2400" b="1" dirty="0">
              <a:solidFill>
                <a:srgbClr val="CC00FF"/>
              </a:solidFill>
              <a:latin typeface="Georgia" panose="02040502050405020303" pitchFamily="18" charset="0"/>
            </a:endParaRPr>
          </a:p>
          <a:p>
            <a:pPr marL="914400" indent="-914400">
              <a:spcAft>
                <a:spcPts val="0"/>
              </a:spcAft>
              <a:buNone/>
            </a:pPr>
            <a:r>
              <a:rPr lang="en-US" sz="2400" dirty="0" smtClean="0">
                <a:solidFill>
                  <a:schemeClr val="bg1">
                    <a:lumMod val="95000"/>
                    <a:lumOff val="5000"/>
                  </a:schemeClr>
                </a:solidFill>
                <a:latin typeface="Georgia" panose="02040502050405020303" pitchFamily="18" charset="0"/>
              </a:rPr>
              <a:t>Lets look closer at the word – </a:t>
            </a:r>
            <a:r>
              <a:rPr lang="en-US" sz="2400" b="1" dirty="0" smtClean="0">
                <a:solidFill>
                  <a:srgbClr val="008000"/>
                </a:solidFill>
                <a:latin typeface="Georgia" panose="02040502050405020303" pitchFamily="18" charset="0"/>
              </a:rPr>
              <a:t>“turning”</a:t>
            </a:r>
            <a:r>
              <a:rPr lang="en-US" sz="2400" dirty="0" smtClean="0">
                <a:solidFill>
                  <a:schemeClr val="bg1">
                    <a:lumMod val="95000"/>
                    <a:lumOff val="5000"/>
                  </a:schemeClr>
                </a:solidFill>
                <a:latin typeface="Georgia" panose="02040502050405020303" pitchFamily="18" charset="0"/>
              </a:rPr>
              <a:t> – G5157 – </a:t>
            </a:r>
            <a:r>
              <a:rPr lang="en-US" sz="2400" b="1" dirty="0" smtClean="0">
                <a:solidFill>
                  <a:srgbClr val="CC00FF"/>
                </a:solidFill>
                <a:latin typeface="Georgia" panose="02040502050405020303" pitchFamily="18" charset="0"/>
              </a:rPr>
              <a:t>trope.</a:t>
            </a:r>
            <a:endParaRPr lang="en-US" sz="2400" b="1" dirty="0">
              <a:solidFill>
                <a:srgbClr val="CC00FF"/>
              </a:solidFill>
            </a:endParaRPr>
          </a:p>
        </p:txBody>
      </p:sp>
      <p:grpSp>
        <p:nvGrpSpPr>
          <p:cNvPr id="2" name="Group 1"/>
          <p:cNvGrpSpPr/>
          <p:nvPr/>
        </p:nvGrpSpPr>
        <p:grpSpPr>
          <a:xfrm rot="242272">
            <a:off x="8623787" y="5407359"/>
            <a:ext cx="2442949" cy="914400"/>
            <a:chOff x="8338782" y="4804014"/>
            <a:chExt cx="2442949" cy="914400"/>
          </a:xfrm>
        </p:grpSpPr>
        <p:sp>
          <p:nvSpPr>
            <p:cNvPr id="4" name="Explosion 1 3"/>
            <p:cNvSpPr/>
            <p:nvPr/>
          </p:nvSpPr>
          <p:spPr>
            <a:xfrm>
              <a:off x="9867331" y="4804014"/>
              <a:ext cx="914400" cy="914400"/>
            </a:xfrm>
            <a:prstGeom prst="irregularSeal1">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8338782" y="5281685"/>
              <a:ext cx="1473958" cy="54591"/>
            </a:xfrm>
            <a:prstGeom prst="straightConnector1">
              <a:avLst/>
            </a:prstGeom>
            <a:ln w="76200">
              <a:solidFill>
                <a:srgbClr val="00CC00"/>
              </a:solidFill>
              <a:headEnd type="none" w="med" len="med"/>
              <a:tailEnd type="arrow" w="med" len="med"/>
            </a:ln>
            <a:effectLst>
              <a:glow rad="228600">
                <a:schemeClr val="accent5">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9" name="4-Point Star 8"/>
          <p:cNvSpPr/>
          <p:nvPr/>
        </p:nvSpPr>
        <p:spPr>
          <a:xfrm>
            <a:off x="3929265" y="3494311"/>
            <a:ext cx="4066398" cy="777924"/>
          </a:xfrm>
          <a:prstGeom prst="star4">
            <a:avLst/>
          </a:prstGeom>
          <a:solidFill>
            <a:srgbClr val="FFFF00"/>
          </a:solidFill>
          <a:ln w="57150">
            <a:solidFill>
              <a:schemeClr val="bg1">
                <a:lumMod val="95000"/>
                <a:lumOff val="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8380928" y="3112959"/>
            <a:ext cx="2045950" cy="0"/>
          </a:xfrm>
          <a:prstGeom prst="straightConnector1">
            <a:avLst/>
          </a:prstGeom>
          <a:ln w="238125">
            <a:solidFill>
              <a:srgbClr val="FF0066"/>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11273056"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16</a:t>
            </a:fld>
            <a:endParaRPr lang="en-US" dirty="0">
              <a:solidFill>
                <a:schemeClr val="bg1"/>
              </a:solidFill>
            </a:endParaRPr>
          </a:p>
        </p:txBody>
      </p:sp>
      <p:cxnSp>
        <p:nvCxnSpPr>
          <p:cNvPr id="14" name="Straight Connector 13"/>
          <p:cNvCxnSpPr>
            <a:stCxn id="19" idx="0"/>
          </p:cNvCxnSpPr>
          <p:nvPr/>
        </p:nvCxnSpPr>
        <p:spPr>
          <a:xfrm>
            <a:off x="326354" y="3881220"/>
            <a:ext cx="11539581" cy="2053"/>
          </a:xfrm>
          <a:prstGeom prst="line">
            <a:avLst/>
          </a:prstGeom>
          <a:ln w="762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522794" y="2799899"/>
            <a:ext cx="4879339" cy="574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marL="1645920" lvl="0" indent="-1645920">
              <a:buClr>
                <a:prstClr val="white"/>
              </a:buClr>
              <a:buSzPct val="100000"/>
            </a:pPr>
            <a:r>
              <a:rPr lang="en-US" sz="2400" b="1" u="sng" dirty="0">
                <a:solidFill>
                  <a:srgbClr val="CC00FF"/>
                </a:solidFill>
                <a:latin typeface="Georgia" panose="02040502050405020303" pitchFamily="18" charset="0"/>
              </a:rPr>
              <a:t>NOR SHADOW OF</a:t>
            </a:r>
            <a:r>
              <a:rPr lang="en-US" sz="2400" b="1" dirty="0">
                <a:solidFill>
                  <a:srgbClr val="CC00FF"/>
                </a:solidFill>
                <a:latin typeface="Georgia" panose="02040502050405020303" pitchFamily="18" charset="0"/>
              </a:rPr>
              <a:t> </a:t>
            </a:r>
            <a:r>
              <a:rPr lang="en-US" sz="2400" b="1" u="sng" dirty="0">
                <a:ln>
                  <a:solidFill>
                    <a:sysClr val="windowText" lastClr="000000"/>
                  </a:solidFill>
                </a:ln>
                <a:solidFill>
                  <a:srgbClr val="CC00FF"/>
                </a:solidFill>
                <a:effectLst>
                  <a:glow rad="127000">
                    <a:srgbClr val="FFFF00"/>
                  </a:glow>
                </a:effectLst>
                <a:latin typeface="Georgia" panose="02040502050405020303" pitchFamily="18" charset="0"/>
              </a:rPr>
              <a:t>TURNING</a:t>
            </a:r>
            <a:r>
              <a:rPr lang="en-US" sz="2400" b="1" dirty="0">
                <a:solidFill>
                  <a:srgbClr val="CC00FF"/>
                </a:solidFill>
                <a:latin typeface="Georgia" panose="02040502050405020303" pitchFamily="18" charset="0"/>
              </a:rPr>
              <a:t>.</a:t>
            </a:r>
          </a:p>
        </p:txBody>
      </p:sp>
      <p:sp>
        <p:nvSpPr>
          <p:cNvPr id="18" name="Curved Up Arrow 17"/>
          <p:cNvSpPr/>
          <p:nvPr/>
        </p:nvSpPr>
        <p:spPr>
          <a:xfrm>
            <a:off x="308346" y="3883273"/>
            <a:ext cx="11589488" cy="242160"/>
          </a:xfrm>
          <a:prstGeom prst="curvedUpArrow">
            <a:avLst>
              <a:gd name="adj1" fmla="val 25000"/>
              <a:gd name="adj2" fmla="val 50000"/>
              <a:gd name="adj3" fmla="val 16909"/>
            </a:avLst>
          </a:prstGeom>
          <a:ln w="57150">
            <a:solidFill>
              <a:schemeClr val="tx1">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9" name="Curved Up Arrow 18"/>
          <p:cNvSpPr/>
          <p:nvPr/>
        </p:nvSpPr>
        <p:spPr>
          <a:xfrm rot="10800000">
            <a:off x="265814" y="3639060"/>
            <a:ext cx="11589488" cy="242160"/>
          </a:xfrm>
          <a:prstGeom prst="curvedUpArrow">
            <a:avLst>
              <a:gd name="adj1" fmla="val 25000"/>
              <a:gd name="adj2" fmla="val 50000"/>
              <a:gd name="adj3" fmla="val 16909"/>
            </a:avLst>
          </a:prstGeom>
          <a:ln w="57150">
            <a:solidFill>
              <a:schemeClr val="tx1">
                <a:lumMod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1" name="Straight Arrow Connector 20"/>
          <p:cNvCxnSpPr/>
          <p:nvPr/>
        </p:nvCxnSpPr>
        <p:spPr>
          <a:xfrm flipV="1">
            <a:off x="8771872" y="3883273"/>
            <a:ext cx="0" cy="678094"/>
          </a:xfrm>
          <a:prstGeom prst="straightConnector1">
            <a:avLst/>
          </a:prstGeom>
          <a:ln w="76200">
            <a:solidFill>
              <a:srgbClr val="FF00FF"/>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65814" y="3394791"/>
            <a:ext cx="871869" cy="305370"/>
          </a:xfrm>
          <a:prstGeom prst="rect">
            <a:avLst/>
          </a:prstGeom>
          <a:ln w="38100">
            <a:solidFill>
              <a:srgbClr val="CC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bg1"/>
                </a:solidFill>
              </a:rPr>
              <a:t>East</a:t>
            </a:r>
            <a:endParaRPr lang="en-CA" sz="2800" b="1" dirty="0">
              <a:solidFill>
                <a:schemeClr val="bg1"/>
              </a:solidFill>
            </a:endParaRPr>
          </a:p>
        </p:txBody>
      </p:sp>
      <p:sp>
        <p:nvSpPr>
          <p:cNvPr id="25" name="Rectangle 24"/>
          <p:cNvSpPr/>
          <p:nvPr/>
        </p:nvSpPr>
        <p:spPr>
          <a:xfrm>
            <a:off x="10909005" y="4060492"/>
            <a:ext cx="988829" cy="305370"/>
          </a:xfrm>
          <a:prstGeom prst="rect">
            <a:avLst/>
          </a:prstGeom>
          <a:ln w="38100">
            <a:solidFill>
              <a:srgbClr val="CC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bg1"/>
                </a:solidFill>
              </a:rPr>
              <a:t>West</a:t>
            </a:r>
            <a:endParaRPr lang="en-CA" sz="2800" b="1" dirty="0">
              <a:solidFill>
                <a:schemeClr val="bg1"/>
              </a:solidFill>
            </a:endParaRPr>
          </a:p>
        </p:txBody>
      </p:sp>
      <p:sp>
        <p:nvSpPr>
          <p:cNvPr id="26" name="Rectangle 25"/>
          <p:cNvSpPr/>
          <p:nvPr/>
        </p:nvSpPr>
        <p:spPr>
          <a:xfrm>
            <a:off x="1531088" y="3309727"/>
            <a:ext cx="1991706" cy="305370"/>
          </a:xfrm>
          <a:prstGeom prst="rect">
            <a:avLst/>
          </a:prstGeom>
          <a:ln w="38100">
            <a:solidFill>
              <a:srgbClr val="CC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lumMod val="50000"/>
                  </a:schemeClr>
                </a:solidFill>
              </a:rPr>
              <a:t>Shadow Arc</a:t>
            </a:r>
            <a:endParaRPr lang="en-CA" sz="2800" b="1" dirty="0">
              <a:solidFill>
                <a:schemeClr val="tx1">
                  <a:lumMod val="50000"/>
                </a:schemeClr>
              </a:solidFill>
            </a:endParaRPr>
          </a:p>
        </p:txBody>
      </p:sp>
      <p:sp>
        <p:nvSpPr>
          <p:cNvPr id="27" name="Rectangle 26"/>
          <p:cNvSpPr/>
          <p:nvPr/>
        </p:nvSpPr>
        <p:spPr>
          <a:xfrm>
            <a:off x="1531088" y="4151449"/>
            <a:ext cx="1991706" cy="305370"/>
          </a:xfrm>
          <a:prstGeom prst="rect">
            <a:avLst/>
          </a:prstGeom>
          <a:ln w="38100">
            <a:solidFill>
              <a:srgbClr val="CC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lumMod val="50000"/>
                  </a:schemeClr>
                </a:solidFill>
              </a:rPr>
              <a:t>Shadow Arc</a:t>
            </a:r>
            <a:endParaRPr lang="en-CA" sz="2800" b="1" dirty="0">
              <a:solidFill>
                <a:schemeClr val="tx1">
                  <a:lumMod val="50000"/>
                </a:schemeClr>
              </a:solidFill>
            </a:endParaRPr>
          </a:p>
        </p:txBody>
      </p:sp>
      <p:sp>
        <p:nvSpPr>
          <p:cNvPr id="31" name="Rectangle 30"/>
          <p:cNvSpPr/>
          <p:nvPr/>
        </p:nvSpPr>
        <p:spPr>
          <a:xfrm>
            <a:off x="4140146" y="3730588"/>
            <a:ext cx="3670696" cy="305370"/>
          </a:xfrm>
          <a:prstGeom prst="rect">
            <a:avLst/>
          </a:prstGeom>
          <a:ln w="3810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0000CC"/>
                </a:solidFill>
              </a:rPr>
              <a:t>Tequfah Sign - </a:t>
            </a:r>
            <a:r>
              <a:rPr lang="en-US" sz="2800" b="1" dirty="0" smtClean="0">
                <a:solidFill>
                  <a:srgbClr val="00B050"/>
                </a:solidFill>
              </a:rPr>
              <a:t>Gen 1:14</a:t>
            </a:r>
            <a:endParaRPr lang="en-CA" sz="2800" b="1" dirty="0">
              <a:solidFill>
                <a:srgbClr val="00B050"/>
              </a:solidFill>
            </a:endParaRPr>
          </a:p>
        </p:txBody>
      </p:sp>
    </p:spTree>
    <p:extLst>
      <p:ext uri="{BB962C8B-B14F-4D97-AF65-F5344CB8AC3E}">
        <p14:creationId xmlns:p14="http://schemas.microsoft.com/office/powerpoint/2010/main" val="2826664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26" presetClass="entr" presetSubtype="0" fill="hold" grpId="0" nodeType="withEffect">
                                  <p:stCondLst>
                                    <p:cond delay="125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80">
                                          <p:stCondLst>
                                            <p:cond delay="0"/>
                                          </p:stCondLst>
                                        </p:cTn>
                                        <p:tgtEl>
                                          <p:spTgt spid="15"/>
                                        </p:tgtEl>
                                      </p:cBhvr>
                                    </p:animEffect>
                                    <p:anim calcmode="lin" valueType="num">
                                      <p:cBhvr>
                                        <p:cTn id="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 dur="26">
                                          <p:stCondLst>
                                            <p:cond delay="650"/>
                                          </p:stCondLst>
                                        </p:cTn>
                                        <p:tgtEl>
                                          <p:spTgt spid="15"/>
                                        </p:tgtEl>
                                      </p:cBhvr>
                                      <p:to x="100000" y="60000"/>
                                    </p:animScale>
                                    <p:animScale>
                                      <p:cBhvr>
                                        <p:cTn id="20" dur="166" decel="50000">
                                          <p:stCondLst>
                                            <p:cond delay="67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6" presetClass="entr" presetSubtype="16" fill="hold" grpId="0" nodeType="withEffect">
                                  <p:stCondLst>
                                    <p:cond delay="75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par>
                                <p:cTn id="35" presetID="6" presetClass="entr" presetSubtype="16" fill="hold" grpId="0" nodeType="withEffect">
                                  <p:stCondLst>
                                    <p:cond delay="750"/>
                                  </p:stCondLst>
                                  <p:childTnLst>
                                    <p:set>
                                      <p:cBhvr>
                                        <p:cTn id="36" dur="1" fill="hold">
                                          <p:stCondLst>
                                            <p:cond delay="0"/>
                                          </p:stCondLst>
                                        </p:cTn>
                                        <p:tgtEl>
                                          <p:spTgt spid="25"/>
                                        </p:tgtEl>
                                        <p:attrNameLst>
                                          <p:attrName>style.visibility</p:attrName>
                                        </p:attrNameLst>
                                      </p:cBhvr>
                                      <p:to>
                                        <p:strVal val="visible"/>
                                      </p:to>
                                    </p:set>
                                    <p:animEffect transition="in" filter="circle(in)">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4000"/>
                                        <p:tgtEl>
                                          <p:spTgt spid="19"/>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circle(in)">
                                      <p:cBhvr>
                                        <p:cTn id="45" dur="125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4000"/>
                                        <p:tgtEl>
                                          <p:spTgt spid="18"/>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circle(in)">
                                      <p:cBhvr>
                                        <p:cTn id="53" dur="125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0"/>
                                        <p:tgtEl>
                                          <p:spTgt spid="14"/>
                                        </p:tgtEl>
                                      </p:cBhvr>
                                    </p:animEffect>
                                  </p:childTnLst>
                                </p:cTn>
                              </p:par>
                              <p:par>
                                <p:cTn id="59" presetID="42" presetClass="entr" presetSubtype="0" fill="hold" nodeType="withEffect">
                                  <p:stCondLst>
                                    <p:cond delay="475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4" presetID="22" presetClass="entr" presetSubtype="4" fill="hold" nodeType="withEffect">
                                  <p:stCondLst>
                                    <p:cond delay="500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1000"/>
                                        <p:tgtEl>
                                          <p:spTgt spid="21"/>
                                        </p:tgtEl>
                                      </p:cBhvr>
                                    </p:animEffect>
                                  </p:childTnLst>
                                </p:cTn>
                              </p:par>
                              <p:par>
                                <p:cTn id="67" presetID="16" presetClass="entr" presetSubtype="21" repeatCount="4000" fill="hold" grpId="0" nodeType="withEffect">
                                  <p:stCondLst>
                                    <p:cond delay="1100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10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 calcmode="lin" valueType="num">
                                      <p:cBhvr>
                                        <p:cTn id="74"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5"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6"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7" dur="1000"/>
                                        <p:tgtEl>
                                          <p:spTgt spid="3">
                                            <p:txEl>
                                              <p:pRg st="9" end="9"/>
                                            </p:txEl>
                                          </p:spTgt>
                                        </p:tgtEl>
                                      </p:cBhvr>
                                    </p:animEffect>
                                  </p:childTnLst>
                                </p:cTn>
                              </p:par>
                              <p:par>
                                <p:cTn id="78" presetID="31" presetClass="entr" presetSubtype="0" fill="hold" nodeType="withEffect">
                                  <p:stCondLst>
                                    <p:cond delay="1500"/>
                                  </p:stCondLst>
                                  <p:childTnLst>
                                    <p:set>
                                      <p:cBhvr>
                                        <p:cTn id="79" dur="1" fill="hold">
                                          <p:stCondLst>
                                            <p:cond delay="0"/>
                                          </p:stCondLst>
                                        </p:cTn>
                                        <p:tgtEl>
                                          <p:spTgt spid="2"/>
                                        </p:tgtEl>
                                        <p:attrNameLst>
                                          <p:attrName>style.visibility</p:attrName>
                                        </p:attrNameLst>
                                      </p:cBhvr>
                                      <p:to>
                                        <p:strVal val="visible"/>
                                      </p:to>
                                    </p:set>
                                    <p:anim calcmode="lin" valueType="num">
                                      <p:cBhvr>
                                        <p:cTn id="80" dur="1250" fill="hold"/>
                                        <p:tgtEl>
                                          <p:spTgt spid="2"/>
                                        </p:tgtEl>
                                        <p:attrNameLst>
                                          <p:attrName>ppt_w</p:attrName>
                                        </p:attrNameLst>
                                      </p:cBhvr>
                                      <p:tavLst>
                                        <p:tav tm="0">
                                          <p:val>
                                            <p:fltVal val="0"/>
                                          </p:val>
                                        </p:tav>
                                        <p:tav tm="100000">
                                          <p:val>
                                            <p:strVal val="#ppt_w"/>
                                          </p:val>
                                        </p:tav>
                                      </p:tavLst>
                                    </p:anim>
                                    <p:anim calcmode="lin" valueType="num">
                                      <p:cBhvr>
                                        <p:cTn id="81" dur="1250" fill="hold"/>
                                        <p:tgtEl>
                                          <p:spTgt spid="2"/>
                                        </p:tgtEl>
                                        <p:attrNameLst>
                                          <p:attrName>ppt_h</p:attrName>
                                        </p:attrNameLst>
                                      </p:cBhvr>
                                      <p:tavLst>
                                        <p:tav tm="0">
                                          <p:val>
                                            <p:fltVal val="0"/>
                                          </p:val>
                                        </p:tav>
                                        <p:tav tm="100000">
                                          <p:val>
                                            <p:strVal val="#ppt_h"/>
                                          </p:val>
                                        </p:tav>
                                      </p:tavLst>
                                    </p:anim>
                                    <p:anim calcmode="lin" valueType="num">
                                      <p:cBhvr>
                                        <p:cTn id="82" dur="1250" fill="hold"/>
                                        <p:tgtEl>
                                          <p:spTgt spid="2"/>
                                        </p:tgtEl>
                                        <p:attrNameLst>
                                          <p:attrName>style.rotation</p:attrName>
                                        </p:attrNameLst>
                                      </p:cBhvr>
                                      <p:tavLst>
                                        <p:tav tm="0">
                                          <p:val>
                                            <p:fltVal val="90"/>
                                          </p:val>
                                        </p:tav>
                                        <p:tav tm="100000">
                                          <p:val>
                                            <p:fltVal val="0"/>
                                          </p:val>
                                        </p:tav>
                                      </p:tavLst>
                                    </p:anim>
                                    <p:animEffect transition="in" filter="fade">
                                      <p:cBhvr>
                                        <p:cTn id="83"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8" grpId="0" animBg="1"/>
      <p:bldP spid="19" grpId="0" animBg="1"/>
      <p:bldP spid="22" grpId="0" animBg="1"/>
      <p:bldP spid="25" grpId="0" animBg="1"/>
      <p:bldP spid="26" grpId="0" animBg="1"/>
      <p:bldP spid="27"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403" y="403583"/>
            <a:ext cx="11600597" cy="6272447"/>
          </a:xfrm>
          <a:solidFill>
            <a:schemeClr val="tx1"/>
          </a:solidFill>
          <a:ln w="76200">
            <a:solidFill>
              <a:srgbClr val="FF0066"/>
            </a:solidFill>
          </a:ln>
          <a:scene3d>
            <a:camera prst="orthographicFront"/>
            <a:lightRig rig="threePt" dir="t"/>
          </a:scene3d>
          <a:sp3d>
            <a:bevelT w="152400" h="50800" prst="softRound"/>
          </a:sp3d>
        </p:spPr>
        <p:txBody>
          <a:bodyPr lIns="182880">
            <a:normAutofit lnSpcReduction="10000"/>
            <a:sp3d extrusionH="57150">
              <a:bevelT w="38100" h="38100"/>
            </a:sp3d>
          </a:bodyPr>
          <a:lstStyle/>
          <a:p>
            <a:pPr marL="0" indent="0">
              <a:buNone/>
            </a:pPr>
            <a:r>
              <a:rPr lang="en-US" sz="2400" i="1" dirty="0" smtClean="0">
                <a:solidFill>
                  <a:srgbClr val="008080"/>
                </a:solidFill>
                <a:latin typeface="Georgia" panose="02040502050405020303" pitchFamily="18" charset="0"/>
              </a:rPr>
              <a:t>Brown Driver Brigg’s Lexicon</a:t>
            </a:r>
            <a:r>
              <a:rPr lang="en-US" sz="2400" dirty="0" smtClean="0">
                <a:solidFill>
                  <a:srgbClr val="008000"/>
                </a:solidFill>
              </a:rPr>
              <a:t>	  “</a:t>
            </a:r>
            <a:r>
              <a:rPr lang="en-US" sz="2400" b="1" dirty="0" smtClean="0">
                <a:solidFill>
                  <a:srgbClr val="008000"/>
                </a:solidFill>
              </a:rPr>
              <a:t>turning</a:t>
            </a:r>
            <a:r>
              <a:rPr lang="en-US" sz="2400" dirty="0" smtClean="0">
                <a:solidFill>
                  <a:srgbClr val="008000"/>
                </a:solidFill>
              </a:rPr>
              <a:t>”  </a:t>
            </a:r>
            <a:r>
              <a:rPr lang="en-US" sz="2400" dirty="0" smtClean="0">
                <a:solidFill>
                  <a:schemeClr val="bg1">
                    <a:lumMod val="95000"/>
                    <a:lumOff val="5000"/>
                  </a:schemeClr>
                </a:solidFill>
              </a:rPr>
              <a:t>G5157   </a:t>
            </a:r>
            <a:r>
              <a:rPr lang="en-US" sz="2400" b="1" dirty="0" smtClean="0">
                <a:solidFill>
                  <a:schemeClr val="bg1">
                    <a:lumMod val="95000"/>
                    <a:lumOff val="5000"/>
                  </a:schemeClr>
                </a:solidFill>
                <a:effectLst>
                  <a:glow rad="127000">
                    <a:srgbClr val="00FF00"/>
                  </a:glow>
                </a:effectLst>
              </a:rPr>
              <a:t>trope</a:t>
            </a:r>
          </a:p>
          <a:p>
            <a:pPr marL="0" indent="0">
              <a:buNone/>
            </a:pPr>
            <a:r>
              <a:rPr lang="en-US" sz="2400" dirty="0">
                <a:solidFill>
                  <a:schemeClr val="bg1">
                    <a:lumMod val="95000"/>
                    <a:lumOff val="5000"/>
                  </a:schemeClr>
                </a:solidFill>
              </a:rPr>
              <a:t>	</a:t>
            </a:r>
            <a:r>
              <a:rPr lang="en-US" sz="2400" dirty="0" smtClean="0">
                <a:solidFill>
                  <a:schemeClr val="bg1">
                    <a:lumMod val="95000"/>
                    <a:lumOff val="5000"/>
                  </a:schemeClr>
                </a:solidFill>
              </a:rPr>
              <a:t>	1	a turning  	1(b) 	of the heavenly bodies </a:t>
            </a:r>
          </a:p>
          <a:p>
            <a:pPr marL="0" indent="0">
              <a:buNone/>
            </a:pPr>
            <a:r>
              <a:rPr lang="en-US" sz="2400" dirty="0" smtClean="0">
                <a:solidFill>
                  <a:schemeClr val="bg1">
                    <a:lumMod val="95000"/>
                    <a:lumOff val="5000"/>
                  </a:schemeClr>
                </a:solidFill>
              </a:rPr>
              <a:t> </a:t>
            </a:r>
            <a:r>
              <a:rPr lang="en-US" sz="2400" dirty="0" smtClean="0">
                <a:solidFill>
                  <a:srgbClr val="008080"/>
                </a:solidFill>
                <a:latin typeface="Georgia" panose="02040502050405020303" pitchFamily="18" charset="0"/>
              </a:rPr>
              <a:t>Thayer’s Lexicon  		</a:t>
            </a:r>
            <a:r>
              <a:rPr lang="en-US" sz="2400" dirty="0">
                <a:solidFill>
                  <a:schemeClr val="bg1">
                    <a:lumMod val="95000"/>
                    <a:lumOff val="5000"/>
                  </a:schemeClr>
                </a:solidFill>
              </a:rPr>
              <a:t>a turning of the </a:t>
            </a:r>
            <a:r>
              <a:rPr lang="en-US" sz="2400" dirty="0" smtClean="0">
                <a:solidFill>
                  <a:schemeClr val="bg1">
                    <a:lumMod val="95000"/>
                    <a:lumOff val="5000"/>
                  </a:schemeClr>
                </a:solidFill>
              </a:rPr>
              <a:t>heavenly bodies</a:t>
            </a:r>
          </a:p>
          <a:p>
            <a:pPr marL="0" indent="0">
              <a:buNone/>
            </a:pPr>
            <a:r>
              <a:rPr lang="en-US" sz="2400" dirty="0" smtClean="0">
                <a:solidFill>
                  <a:schemeClr val="bg1">
                    <a:lumMod val="95000"/>
                    <a:lumOff val="5000"/>
                  </a:schemeClr>
                </a:solidFill>
              </a:rPr>
              <a:t>The heavenly bodies that </a:t>
            </a:r>
            <a:r>
              <a:rPr lang="en-US" sz="2400" dirty="0" err="1" smtClean="0">
                <a:solidFill>
                  <a:schemeClr val="bg1">
                    <a:lumMod val="95000"/>
                    <a:lumOff val="5000"/>
                  </a:schemeClr>
                </a:solidFill>
              </a:rPr>
              <a:t>Ya’aqob</a:t>
            </a:r>
            <a:r>
              <a:rPr lang="en-US" sz="2400" dirty="0" smtClean="0">
                <a:solidFill>
                  <a:schemeClr val="bg1">
                    <a:lumMod val="95000"/>
                    <a:lumOff val="5000"/>
                  </a:schemeClr>
                </a:solidFill>
              </a:rPr>
              <a:t> (James) is identifying are the </a:t>
            </a:r>
            <a:r>
              <a:rPr lang="en-US" sz="2400" dirty="0" err="1" smtClean="0">
                <a:solidFill>
                  <a:schemeClr val="bg1">
                    <a:lumMod val="95000"/>
                    <a:lumOff val="5000"/>
                  </a:schemeClr>
                </a:solidFill>
              </a:rPr>
              <a:t>Mazzaroth</a:t>
            </a:r>
            <a:r>
              <a:rPr lang="en-US" sz="2400" dirty="0" smtClean="0">
                <a:solidFill>
                  <a:schemeClr val="bg1">
                    <a:lumMod val="95000"/>
                    <a:lumOff val="5000"/>
                  </a:schemeClr>
                </a:solidFill>
              </a:rPr>
              <a:t> Stars,    the orbs of the Sun and the Earth.  </a:t>
            </a:r>
            <a:r>
              <a:rPr lang="en-US" sz="2400" dirty="0" err="1" smtClean="0">
                <a:solidFill>
                  <a:schemeClr val="bg1">
                    <a:lumMod val="95000"/>
                    <a:lumOff val="5000"/>
                  </a:schemeClr>
                </a:solidFill>
              </a:rPr>
              <a:t>Ya’aqob</a:t>
            </a:r>
            <a:r>
              <a:rPr lang="en-US" sz="2400" dirty="0" smtClean="0">
                <a:solidFill>
                  <a:schemeClr val="bg1">
                    <a:lumMod val="95000"/>
                    <a:lumOff val="5000"/>
                  </a:schemeClr>
                </a:solidFill>
              </a:rPr>
              <a:t> (James) is recognizing and warning us of </a:t>
            </a:r>
            <a:r>
              <a:rPr lang="en-US" sz="2400" b="1" i="1" u="sng" dirty="0" smtClean="0">
                <a:solidFill>
                  <a:srgbClr val="FF0000"/>
                </a:solidFill>
              </a:rPr>
              <a:t>THE CHANGE </a:t>
            </a:r>
            <a:r>
              <a:rPr lang="en-US" sz="2400" dirty="0" smtClean="0">
                <a:solidFill>
                  <a:schemeClr val="bg1">
                    <a:lumMod val="95000"/>
                    <a:lumOff val="5000"/>
                  </a:schemeClr>
                </a:solidFill>
              </a:rPr>
              <a:t>from the </a:t>
            </a:r>
            <a:r>
              <a:rPr lang="en-US" sz="2400" dirty="0" err="1" smtClean="0">
                <a:solidFill>
                  <a:schemeClr val="bg1">
                    <a:lumMod val="95000"/>
                    <a:lumOff val="5000"/>
                  </a:schemeClr>
                </a:solidFill>
              </a:rPr>
              <a:t>Mazzaroth</a:t>
            </a:r>
            <a:r>
              <a:rPr lang="en-US" sz="2400" dirty="0" smtClean="0">
                <a:solidFill>
                  <a:schemeClr val="bg1">
                    <a:lumMod val="95000"/>
                    <a:lumOff val="5000"/>
                  </a:schemeClr>
                </a:solidFill>
              </a:rPr>
              <a:t> based calendar of former times, to the Lunar/Solar </a:t>
            </a:r>
            <a:r>
              <a:rPr lang="en-US" sz="2400" dirty="0">
                <a:solidFill>
                  <a:schemeClr val="bg1">
                    <a:lumMod val="95000"/>
                    <a:lumOff val="5000"/>
                  </a:schemeClr>
                </a:solidFill>
              </a:rPr>
              <a:t>C</a:t>
            </a:r>
            <a:r>
              <a:rPr lang="en-US" sz="2400" dirty="0" smtClean="0">
                <a:solidFill>
                  <a:schemeClr val="bg1">
                    <a:lumMod val="95000"/>
                    <a:lumOff val="5000"/>
                  </a:schemeClr>
                </a:solidFill>
              </a:rPr>
              <a:t>alendar </a:t>
            </a:r>
            <a:r>
              <a:rPr lang="en-US" sz="2400" b="1" u="sng" dirty="0" smtClean="0">
                <a:solidFill>
                  <a:srgbClr val="FF0000"/>
                </a:solidFill>
              </a:rPr>
              <a:t>CHANGE</a:t>
            </a:r>
            <a:r>
              <a:rPr lang="en-US" sz="2400" dirty="0" smtClean="0">
                <a:solidFill>
                  <a:schemeClr val="bg1">
                    <a:lumMod val="95000"/>
                    <a:lumOff val="5000"/>
                  </a:schemeClr>
                </a:solidFill>
              </a:rPr>
              <a:t> which slowly crept into the Temple worship system.  The system of worship in the 2</a:t>
            </a:r>
            <a:r>
              <a:rPr lang="en-US" sz="2400" baseline="30000" dirty="0" smtClean="0">
                <a:solidFill>
                  <a:schemeClr val="bg1">
                    <a:lumMod val="95000"/>
                    <a:lumOff val="5000"/>
                  </a:schemeClr>
                </a:solidFill>
              </a:rPr>
              <a:t>nd</a:t>
            </a:r>
            <a:r>
              <a:rPr lang="en-US" sz="2400" dirty="0" smtClean="0">
                <a:solidFill>
                  <a:schemeClr val="bg1">
                    <a:lumMod val="95000"/>
                    <a:lumOff val="5000"/>
                  </a:schemeClr>
                </a:solidFill>
              </a:rPr>
              <a:t> Temple era, the Hasmonean/Maccabean era, saw a change of the </a:t>
            </a:r>
            <a:r>
              <a:rPr lang="en-US" sz="2400" dirty="0" err="1" smtClean="0">
                <a:solidFill>
                  <a:schemeClr val="bg1">
                    <a:lumMod val="95000"/>
                    <a:lumOff val="5000"/>
                  </a:schemeClr>
                </a:solidFill>
              </a:rPr>
              <a:t>Mazzaroth</a:t>
            </a:r>
            <a:r>
              <a:rPr lang="en-US" sz="2400" dirty="0" smtClean="0">
                <a:solidFill>
                  <a:schemeClr val="bg1">
                    <a:lumMod val="95000"/>
                    <a:lumOff val="5000"/>
                  </a:schemeClr>
                </a:solidFill>
              </a:rPr>
              <a:t> based calendar worship practices evolving to a Lunar based, Lunar/Solar Calendar from Babylon. </a:t>
            </a:r>
          </a:p>
          <a:p>
            <a:pPr marL="0" indent="0">
              <a:buNone/>
            </a:pPr>
            <a:r>
              <a:rPr lang="en-US" sz="2400" dirty="0" err="1" smtClean="0">
                <a:solidFill>
                  <a:schemeClr val="bg1">
                    <a:lumMod val="95000"/>
                    <a:lumOff val="5000"/>
                  </a:schemeClr>
                </a:solidFill>
              </a:rPr>
              <a:t>Ya’aqob</a:t>
            </a:r>
            <a:r>
              <a:rPr lang="en-US" sz="2400" dirty="0" smtClean="0">
                <a:solidFill>
                  <a:schemeClr val="bg1">
                    <a:lumMod val="95000"/>
                    <a:lumOff val="5000"/>
                  </a:schemeClr>
                </a:solidFill>
              </a:rPr>
              <a:t> (James) is advising us to </a:t>
            </a:r>
            <a:r>
              <a:rPr lang="en-US" sz="2400" b="1" i="1" u="sng" dirty="0" smtClean="0">
                <a:solidFill>
                  <a:srgbClr val="FF0000"/>
                </a:solidFill>
              </a:rPr>
              <a:t>BE AWARE</a:t>
            </a:r>
            <a:r>
              <a:rPr lang="en-US" sz="2400" b="1" i="1" dirty="0" smtClean="0">
                <a:solidFill>
                  <a:srgbClr val="FF0000"/>
                </a:solidFill>
              </a:rPr>
              <a:t> </a:t>
            </a:r>
            <a:r>
              <a:rPr lang="en-US" sz="2400" dirty="0" smtClean="0">
                <a:solidFill>
                  <a:schemeClr val="bg1">
                    <a:lumMod val="95000"/>
                    <a:lumOff val="5000"/>
                  </a:schemeClr>
                </a:solidFill>
              </a:rPr>
              <a:t>that </a:t>
            </a:r>
            <a:r>
              <a:rPr lang="en-US" sz="2400" b="1" dirty="0" smtClean="0">
                <a:solidFill>
                  <a:srgbClr val="0000CC"/>
                </a:solidFill>
              </a:rPr>
              <a:t>Yahuah</a:t>
            </a:r>
            <a:r>
              <a:rPr lang="en-US" sz="2400" dirty="0" smtClean="0">
                <a:solidFill>
                  <a:schemeClr val="bg1">
                    <a:lumMod val="95000"/>
                    <a:lumOff val="5000"/>
                  </a:schemeClr>
                </a:solidFill>
              </a:rPr>
              <a:t> </a:t>
            </a:r>
            <a:r>
              <a:rPr lang="en-US" sz="2400" b="1" u="sng" dirty="0" smtClean="0">
                <a:solidFill>
                  <a:schemeClr val="bg1">
                    <a:lumMod val="95000"/>
                    <a:lumOff val="5000"/>
                  </a:schemeClr>
                </a:solidFill>
              </a:rPr>
              <a:t>does not change</a:t>
            </a:r>
            <a:r>
              <a:rPr lang="en-US" sz="2400" b="1" dirty="0" smtClean="0">
                <a:solidFill>
                  <a:schemeClr val="bg1">
                    <a:lumMod val="95000"/>
                    <a:lumOff val="5000"/>
                  </a:schemeClr>
                </a:solidFill>
              </a:rPr>
              <a:t>.  </a:t>
            </a:r>
            <a:br>
              <a:rPr lang="en-US" sz="2400" b="1" dirty="0" smtClean="0">
                <a:solidFill>
                  <a:schemeClr val="bg1">
                    <a:lumMod val="95000"/>
                    <a:lumOff val="5000"/>
                  </a:schemeClr>
                </a:solidFill>
              </a:rPr>
            </a:br>
            <a:r>
              <a:rPr lang="en-US" sz="2400" b="1" dirty="0" smtClean="0">
                <a:solidFill>
                  <a:srgbClr val="0000CC"/>
                </a:solidFill>
              </a:rPr>
              <a:t>Yahuah’s</a:t>
            </a:r>
            <a:r>
              <a:rPr lang="en-US" sz="2400" dirty="0" smtClean="0">
                <a:solidFill>
                  <a:schemeClr val="bg1">
                    <a:lumMod val="95000"/>
                    <a:lumOff val="5000"/>
                  </a:schemeClr>
                </a:solidFill>
              </a:rPr>
              <a:t> system of worship </a:t>
            </a:r>
            <a:r>
              <a:rPr lang="en-US" sz="2400" b="1" dirty="0" smtClean="0">
                <a:solidFill>
                  <a:srgbClr val="FF00FF"/>
                </a:solidFill>
              </a:rPr>
              <a:t>always was and always will be</a:t>
            </a:r>
            <a:r>
              <a:rPr lang="en-US" sz="2400" b="1" dirty="0" smtClean="0">
                <a:solidFill>
                  <a:schemeClr val="bg1">
                    <a:lumMod val="95000"/>
                    <a:lumOff val="5000"/>
                  </a:schemeClr>
                </a:solidFill>
              </a:rPr>
              <a:t> </a:t>
            </a:r>
            <a:r>
              <a:rPr lang="en-US" sz="2400" dirty="0" smtClean="0">
                <a:solidFill>
                  <a:schemeClr val="bg1">
                    <a:lumMod val="95000"/>
                    <a:lumOff val="5000"/>
                  </a:schemeClr>
                </a:solidFill>
              </a:rPr>
              <a:t>based upon the Mazzaroth where the </a:t>
            </a:r>
            <a:r>
              <a:rPr lang="en-US" sz="2400" b="1" dirty="0" smtClean="0">
                <a:solidFill>
                  <a:srgbClr val="00B050"/>
                </a:solidFill>
              </a:rPr>
              <a:t>tequfah</a:t>
            </a:r>
            <a:r>
              <a:rPr lang="en-US" sz="2400" dirty="0" smtClean="0">
                <a:solidFill>
                  <a:schemeClr val="bg1">
                    <a:lumMod val="95000"/>
                    <a:lumOff val="5000"/>
                  </a:schemeClr>
                </a:solidFill>
              </a:rPr>
              <a:t> facilitates the exchange of years. This system produces a shadow which can be accurately traced to expose a perfectly straight or in contrast, a disappearing shadow </a:t>
            </a:r>
            <a:r>
              <a:rPr lang="en-US" sz="2400" b="1" dirty="0" smtClean="0">
                <a:solidFill>
                  <a:schemeClr val="bg1">
                    <a:lumMod val="95000"/>
                    <a:lumOff val="5000"/>
                  </a:schemeClr>
                </a:solidFill>
                <a:effectLst>
                  <a:glow rad="127000">
                    <a:schemeClr val="accent4">
                      <a:lumMod val="60000"/>
                      <a:lumOff val="40000"/>
                    </a:schemeClr>
                  </a:glow>
                </a:effectLst>
              </a:rPr>
              <a:t>sign</a:t>
            </a:r>
            <a:r>
              <a:rPr lang="en-US" sz="2400" dirty="0" smtClean="0">
                <a:solidFill>
                  <a:schemeClr val="bg1">
                    <a:lumMod val="95000"/>
                    <a:lumOff val="5000"/>
                  </a:schemeClr>
                </a:solidFill>
              </a:rPr>
              <a:t> </a:t>
            </a:r>
            <a:r>
              <a:rPr lang="en-US" sz="2400" dirty="0" smtClean="0">
                <a:solidFill>
                  <a:srgbClr val="00CC00"/>
                </a:solidFill>
              </a:rPr>
              <a:t>(Gen1:14)! </a:t>
            </a:r>
          </a:p>
          <a:p>
            <a:pPr marL="0" indent="0">
              <a:buNone/>
            </a:pPr>
            <a:r>
              <a:rPr lang="en-US" sz="2400" dirty="0" err="1" smtClean="0">
                <a:solidFill>
                  <a:schemeClr val="bg1">
                    <a:lumMod val="95000"/>
                    <a:lumOff val="5000"/>
                  </a:schemeClr>
                </a:solidFill>
              </a:rPr>
              <a:t>Ya’aqob</a:t>
            </a:r>
            <a:r>
              <a:rPr lang="en-US" sz="2400" dirty="0" smtClean="0">
                <a:solidFill>
                  <a:schemeClr val="bg1">
                    <a:lumMod val="95000"/>
                    <a:lumOff val="5000"/>
                  </a:schemeClr>
                </a:solidFill>
              </a:rPr>
              <a:t> is </a:t>
            </a:r>
            <a:r>
              <a:rPr lang="en-US" sz="2400" b="1" u="sng" dirty="0" smtClean="0">
                <a:solidFill>
                  <a:srgbClr val="FF00FF"/>
                </a:solidFill>
              </a:rPr>
              <a:t>EXONERATING</a:t>
            </a:r>
            <a:r>
              <a:rPr lang="en-US" sz="2400" dirty="0" smtClean="0">
                <a:solidFill>
                  <a:schemeClr val="bg1">
                    <a:lumMod val="95000"/>
                    <a:lumOff val="5000"/>
                  </a:schemeClr>
                </a:solidFill>
              </a:rPr>
              <a:t> the Covenant </a:t>
            </a:r>
            <a:r>
              <a:rPr lang="en-US" sz="2400" dirty="0">
                <a:solidFill>
                  <a:schemeClr val="bg1">
                    <a:lumMod val="95000"/>
                    <a:lumOff val="5000"/>
                  </a:schemeClr>
                </a:solidFill>
              </a:rPr>
              <a:t>C</a:t>
            </a:r>
            <a:r>
              <a:rPr lang="en-US" sz="2400" dirty="0" smtClean="0">
                <a:solidFill>
                  <a:schemeClr val="bg1">
                    <a:lumMod val="95000"/>
                    <a:lumOff val="5000"/>
                  </a:schemeClr>
                </a:solidFill>
              </a:rPr>
              <a:t>alendar of the Old Testament worship system seen thoroughly revealed in the flood account of Noah!</a:t>
            </a:r>
            <a:endParaRPr lang="en-US" sz="2400" dirty="0">
              <a:solidFill>
                <a:schemeClr val="bg1">
                  <a:lumMod val="95000"/>
                  <a:lumOff val="5000"/>
                </a:schemeClr>
              </a:solidFill>
            </a:endParaRPr>
          </a:p>
        </p:txBody>
      </p:sp>
      <p:sp>
        <p:nvSpPr>
          <p:cNvPr id="4" name="Lightning Bolt 3"/>
          <p:cNvSpPr/>
          <p:nvPr/>
        </p:nvSpPr>
        <p:spPr>
          <a:xfrm rot="7630138">
            <a:off x="10146100" y="3863622"/>
            <a:ext cx="674878" cy="585303"/>
          </a:xfrm>
          <a:prstGeom prst="lightningBolt">
            <a:avLst/>
          </a:prstGeom>
          <a:solidFill>
            <a:srgbClr val="FF00FF"/>
          </a:solidFill>
          <a:ln w="38100">
            <a:solidFill>
              <a:srgbClr val="00CC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12"/>
          </p:nvPr>
        </p:nvSpPr>
        <p:spPr>
          <a:xfrm>
            <a:off x="11284631" y="61367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17</a:t>
            </a:fld>
            <a:endParaRPr lang="en-US" dirty="0">
              <a:solidFill>
                <a:schemeClr val="bg1"/>
              </a:solidFill>
            </a:endParaRPr>
          </a:p>
        </p:txBody>
      </p:sp>
      <p:grpSp>
        <p:nvGrpSpPr>
          <p:cNvPr id="2" name="Group 1"/>
          <p:cNvGrpSpPr/>
          <p:nvPr/>
        </p:nvGrpSpPr>
        <p:grpSpPr>
          <a:xfrm>
            <a:off x="9726347" y="251183"/>
            <a:ext cx="1873932" cy="1928024"/>
            <a:chOff x="9617487" y="272955"/>
            <a:chExt cx="1873932" cy="1928024"/>
          </a:xfrm>
        </p:grpSpPr>
        <p:cxnSp>
          <p:nvCxnSpPr>
            <p:cNvPr id="7" name="Straight Arrow Connector 6"/>
            <p:cNvCxnSpPr/>
            <p:nvPr/>
          </p:nvCxnSpPr>
          <p:spPr>
            <a:xfrm>
              <a:off x="10372300" y="1723308"/>
              <a:ext cx="13648" cy="477671"/>
            </a:xfrm>
            <a:prstGeom prst="straightConnector1">
              <a:avLst/>
            </a:prstGeom>
            <a:ln w="76200">
              <a:solidFill>
                <a:srgbClr val="FF00FF"/>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 name="Explosion 1 4"/>
            <p:cNvSpPr/>
            <p:nvPr/>
          </p:nvSpPr>
          <p:spPr>
            <a:xfrm>
              <a:off x="9617487" y="272955"/>
              <a:ext cx="1873932" cy="1514901"/>
            </a:xfrm>
            <a:prstGeom prst="irregularSeal1">
              <a:avLst/>
            </a:prstGeom>
            <a:solidFill>
              <a:srgbClr val="FF00FF"/>
            </a:solidFill>
            <a:ln w="762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96348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2" presetClass="entr" presetSubtype="3"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750" fill="hold"/>
                                        <p:tgtEl>
                                          <p:spTgt spid="4"/>
                                        </p:tgtEl>
                                        <p:attrNameLst>
                                          <p:attrName>ppt_x</p:attrName>
                                        </p:attrNameLst>
                                      </p:cBhvr>
                                      <p:tavLst>
                                        <p:tav tm="0">
                                          <p:val>
                                            <p:strVal val="1+#ppt_w/2"/>
                                          </p:val>
                                        </p:tav>
                                        <p:tav tm="100000">
                                          <p:val>
                                            <p:strVal val="#ppt_x"/>
                                          </p:val>
                                        </p:tav>
                                      </p:tavLst>
                                    </p:anim>
                                    <p:anim calcmode="lin" valueType="num">
                                      <p:cBhvr additive="base">
                                        <p:cTn id="18" dur="1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0720" y="288044"/>
            <a:ext cx="8944336" cy="2670925"/>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6600" b="1" cap="none" dirty="0" smtClean="0">
                <a:ln>
                  <a:solidFill>
                    <a:srgbClr val="008000"/>
                  </a:solidFill>
                </a:ln>
                <a:solidFill>
                  <a:schemeClr val="accent3"/>
                </a:solidFill>
              </a:rPr>
              <a:t>Comparison of Equinox Timing for 2016 and 2018</a:t>
            </a:r>
            <a:endParaRPr lang="en-US" sz="6600" b="1" cap="none" dirty="0">
              <a:ln>
                <a:solidFill>
                  <a:srgbClr val="008000"/>
                </a:solidFill>
              </a:ln>
              <a:solidFill>
                <a:schemeClr val="accent3"/>
              </a:solidFill>
            </a:endParaRPr>
          </a:p>
        </p:txBody>
      </p:sp>
      <p:sp>
        <p:nvSpPr>
          <p:cNvPr id="8" name="Slide Number Placeholder 5"/>
          <p:cNvSpPr>
            <a:spLocks noGrp="1"/>
          </p:cNvSpPr>
          <p:nvPr>
            <p:ph type="sldNum" sz="quarter" idx="12"/>
          </p:nvPr>
        </p:nvSpPr>
        <p:spPr>
          <a:xfrm>
            <a:off x="11504551" y="6333563"/>
            <a:ext cx="551167" cy="377825"/>
          </a:xfrm>
        </p:spPr>
        <p:txBody>
          <a:bodyPr/>
          <a:lstStyle>
            <a:lvl1pPr>
              <a:defRPr sz="1600">
                <a:solidFill>
                  <a:schemeClr val="tx1"/>
                </a:solidFill>
              </a:defRPr>
            </a:lvl1pPr>
          </a:lstStyle>
          <a:p>
            <a:fld id="{D57F1E4F-1CFF-5643-939E-217C01CDF565}" type="slidenum">
              <a:rPr lang="en-US" smtClean="0"/>
              <a:pPr/>
              <a:t>18</a:t>
            </a:fld>
            <a:endParaRPr lang="en-US" dirty="0"/>
          </a:p>
        </p:txBody>
      </p:sp>
      <p:sp>
        <p:nvSpPr>
          <p:cNvPr id="5" name="Explosion 1 4"/>
          <p:cNvSpPr/>
          <p:nvPr/>
        </p:nvSpPr>
        <p:spPr>
          <a:xfrm>
            <a:off x="9573925" y="2425987"/>
            <a:ext cx="2337905" cy="1998106"/>
          </a:xfrm>
          <a:prstGeom prst="irregularSeal1">
            <a:avLst/>
          </a:prstGeom>
          <a:solidFill>
            <a:schemeClr val="accent5">
              <a:lumMod val="75000"/>
            </a:schemeClr>
          </a:solidFill>
          <a:ln w="76200">
            <a:solidFill>
              <a:schemeClr val="accent1">
                <a:lumMod val="75000"/>
              </a:schemeClr>
            </a:solidFill>
          </a:ln>
          <a:effectLst>
            <a:glow rad="127000">
              <a:srgbClr val="51F9C5"/>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51F9C5"/>
                </a:glow>
              </a:effectLst>
            </a:endParaRPr>
          </a:p>
        </p:txBody>
      </p:sp>
      <p:sp>
        <p:nvSpPr>
          <p:cNvPr id="10" name="TextBox 9"/>
          <p:cNvSpPr txBox="1"/>
          <p:nvPr/>
        </p:nvSpPr>
        <p:spPr>
          <a:xfrm>
            <a:off x="1794079" y="3551188"/>
            <a:ext cx="8032830" cy="2936866"/>
          </a:xfrm>
          <a:prstGeom prst="rect">
            <a:avLst/>
          </a:prstGeom>
          <a:noFill/>
        </p:spPr>
        <p:txBody>
          <a:bodyPr wrap="square" rtlCol="0">
            <a:prstTxWarp prst="textWave2">
              <a:avLst>
                <a:gd name="adj1" fmla="val 7657"/>
                <a:gd name="adj2" fmla="val 0"/>
              </a:avLst>
            </a:prstTxWarp>
            <a:spAutoFit/>
            <a:scene3d>
              <a:camera prst="isometricOffAxis2Left"/>
              <a:lightRig rig="threePt" dir="t"/>
            </a:scene3d>
            <a:sp3d extrusionH="57150">
              <a:bevelT w="38100" h="38100"/>
            </a:sp3d>
          </a:bodyPr>
          <a:lstStyle/>
          <a:p>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Equinox can occur at any time of the Day Season </a:t>
            </a:r>
            <a:b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or Night Season.</a:t>
            </a:r>
            <a:endParaRPr lang="en-US" sz="5400" dirty="0"/>
          </a:p>
        </p:txBody>
      </p:sp>
    </p:spTree>
    <p:extLst>
      <p:ext uri="{BB962C8B-B14F-4D97-AF65-F5344CB8AC3E}">
        <p14:creationId xmlns:p14="http://schemas.microsoft.com/office/powerpoint/2010/main" val="610595352"/>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rgbClr val="FFFF00"/>
            </a:gs>
            <a:gs pos="78000">
              <a:srgbClr val="51F9C5"/>
            </a:gs>
            <a:gs pos="100000">
              <a:schemeClr val="accent4">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86114" y="6511326"/>
            <a:ext cx="405887" cy="365125"/>
          </a:xfrm>
        </p:spPr>
        <p:txBody>
          <a:bodyPr/>
          <a:lstStyle/>
          <a:p>
            <a:fld id="{81FEFA0A-2F20-4B60-98C6-5FFDA469AA1C}" type="slidenum">
              <a:rPr lang="en-US" sz="1400" smtClean="0">
                <a:solidFill>
                  <a:schemeClr val="tx2"/>
                </a:solidFill>
              </a:rPr>
              <a:pPr/>
              <a:t>19</a:t>
            </a:fld>
            <a:endParaRPr lang="en-US" dirty="0">
              <a:solidFill>
                <a:schemeClr val="tx2"/>
              </a:solidFill>
            </a:endParaRPr>
          </a:p>
        </p:txBody>
      </p:sp>
      <p:sp>
        <p:nvSpPr>
          <p:cNvPr id="2" name="Cloud 1"/>
          <p:cNvSpPr/>
          <p:nvPr/>
        </p:nvSpPr>
        <p:spPr>
          <a:xfrm>
            <a:off x="968113" y="190009"/>
            <a:ext cx="10224654" cy="6513616"/>
          </a:xfrm>
          <a:prstGeom prst="cloud">
            <a:avLst/>
          </a:prstGeom>
          <a:solidFill>
            <a:srgbClr val="002060"/>
          </a:solidFill>
          <a:ln w="76200">
            <a:solidFill>
              <a:schemeClr val="tx2"/>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solidFill>
                  <a:srgbClr val="FFFF00"/>
                </a:solidFill>
              </a:rPr>
              <a:t>The next few slides are </a:t>
            </a:r>
            <a:r>
              <a:rPr lang="en-CA" sz="2800" b="1" dirty="0" smtClean="0">
                <a:solidFill>
                  <a:srgbClr val="FFFF00"/>
                </a:solidFill>
              </a:rPr>
              <a:t>for those that </a:t>
            </a:r>
            <a:br>
              <a:rPr lang="en-CA" sz="2800" b="1" dirty="0" smtClean="0">
                <a:solidFill>
                  <a:srgbClr val="FFFF00"/>
                </a:solidFill>
              </a:rPr>
            </a:br>
            <a:r>
              <a:rPr lang="en-CA" sz="2800" b="1" dirty="0" smtClean="0">
                <a:solidFill>
                  <a:srgbClr val="FF3300"/>
                </a:solidFill>
              </a:rPr>
              <a:t>1) </a:t>
            </a:r>
            <a:r>
              <a:rPr lang="en-CA" sz="2800" b="1" dirty="0" smtClean="0">
                <a:solidFill>
                  <a:srgbClr val="FFFF00"/>
                </a:solidFill>
              </a:rPr>
              <a:t>do </a:t>
            </a:r>
            <a:r>
              <a:rPr lang="en-CA" sz="2800" b="1" u="sng" dirty="0">
                <a:solidFill>
                  <a:srgbClr val="FFFF00"/>
                </a:solidFill>
              </a:rPr>
              <a:t>not</a:t>
            </a:r>
            <a:r>
              <a:rPr lang="en-CA" sz="2800" b="1" dirty="0">
                <a:solidFill>
                  <a:srgbClr val="FFFF00"/>
                </a:solidFill>
              </a:rPr>
              <a:t> have a sun dial </a:t>
            </a:r>
            <a:r>
              <a:rPr lang="en-CA" sz="2800" b="1" dirty="0" smtClean="0">
                <a:solidFill>
                  <a:srgbClr val="FFFF00"/>
                </a:solidFill>
              </a:rPr>
              <a:t>and  </a:t>
            </a:r>
            <a:br>
              <a:rPr lang="en-CA" sz="2800" b="1" dirty="0" smtClean="0">
                <a:solidFill>
                  <a:srgbClr val="FFFF00"/>
                </a:solidFill>
              </a:rPr>
            </a:br>
            <a:r>
              <a:rPr lang="en-CA" sz="2800" b="1" dirty="0" smtClean="0">
                <a:solidFill>
                  <a:srgbClr val="FF3300"/>
                </a:solidFill>
              </a:rPr>
              <a:t>2) </a:t>
            </a:r>
            <a:r>
              <a:rPr lang="en-CA" sz="2800" b="1" dirty="0" smtClean="0">
                <a:solidFill>
                  <a:srgbClr val="FFFF00"/>
                </a:solidFill>
              </a:rPr>
              <a:t>intend </a:t>
            </a:r>
            <a:r>
              <a:rPr lang="en-CA" sz="2800" b="1" dirty="0">
                <a:solidFill>
                  <a:srgbClr val="FFFF00"/>
                </a:solidFill>
              </a:rPr>
              <a:t>on using NASA information to determine the </a:t>
            </a:r>
            <a:r>
              <a:rPr lang="en-CA" sz="2800" b="1" dirty="0" smtClean="0">
                <a:solidFill>
                  <a:srgbClr val="FFFF00"/>
                </a:solidFill>
              </a:rPr>
              <a:t>Tequfah date.</a:t>
            </a:r>
          </a:p>
          <a:p>
            <a:pPr algn="ctr"/>
            <a:r>
              <a:rPr lang="en-US" sz="2800" b="1" dirty="0" smtClean="0">
                <a:solidFill>
                  <a:srgbClr val="FFFF00"/>
                </a:solidFill>
              </a:rPr>
              <a:t>The point of concern is “what to do” </a:t>
            </a:r>
            <a:br>
              <a:rPr lang="en-US" sz="2800" b="1" dirty="0" smtClean="0">
                <a:solidFill>
                  <a:srgbClr val="FFFF00"/>
                </a:solidFill>
              </a:rPr>
            </a:br>
            <a:r>
              <a:rPr lang="en-US" sz="2800" b="1" dirty="0" smtClean="0">
                <a:solidFill>
                  <a:srgbClr val="FFFF00"/>
                </a:solidFill>
              </a:rPr>
              <a:t>when the actual Tequfah moment occurs between MIDNIGHT and DAWN. </a:t>
            </a:r>
            <a:br>
              <a:rPr lang="en-US" sz="2800" b="1" dirty="0" smtClean="0">
                <a:solidFill>
                  <a:srgbClr val="FFFF00"/>
                </a:solidFill>
              </a:rPr>
            </a:br>
            <a:r>
              <a:rPr lang="en-US" sz="2800" b="1" dirty="0" smtClean="0">
                <a:solidFill>
                  <a:srgbClr val="51F9C5"/>
                </a:solidFill>
              </a:rPr>
              <a:t>Yahuah’s</a:t>
            </a:r>
            <a:r>
              <a:rPr lang="en-US" sz="2800" b="1" dirty="0" smtClean="0">
                <a:solidFill>
                  <a:srgbClr val="FFFF00"/>
                </a:solidFill>
              </a:rPr>
              <a:t> time does not begin until Dawn, causing a possible different </a:t>
            </a:r>
            <a:br>
              <a:rPr lang="en-US" sz="2800" b="1" dirty="0" smtClean="0">
                <a:solidFill>
                  <a:srgbClr val="FFFF00"/>
                </a:solidFill>
              </a:rPr>
            </a:br>
            <a:r>
              <a:rPr lang="en-US" sz="2800" b="1" dirty="0" smtClean="0">
                <a:solidFill>
                  <a:srgbClr val="FFFF00"/>
                </a:solidFill>
              </a:rPr>
              <a:t>dating situation. </a:t>
            </a:r>
            <a:endParaRPr lang="en-CA" sz="2800" b="1" dirty="0">
              <a:solidFill>
                <a:srgbClr val="FFFF00"/>
              </a:solidFill>
            </a:endParaRPr>
          </a:p>
        </p:txBody>
      </p:sp>
    </p:spTree>
    <p:extLst>
      <p:ext uri="{BB962C8B-B14F-4D97-AF65-F5344CB8AC3E}">
        <p14:creationId xmlns:p14="http://schemas.microsoft.com/office/powerpoint/2010/main" val="105112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3000">
              <a:schemeClr val="accent6">
                <a:lumMod val="75000"/>
                <a:alpha val="46000"/>
              </a:schemeClr>
            </a:gs>
            <a:gs pos="50000">
              <a:srgbClr val="FFFF00">
                <a:alpha val="62000"/>
              </a:srgbClr>
            </a:gs>
            <a:gs pos="40000">
              <a:srgbClr val="FF00FF">
                <a:alpha val="43000"/>
              </a:srgbClr>
            </a:gs>
            <a:gs pos="79000">
              <a:srgbClr val="00FF00">
                <a:alpha val="50000"/>
              </a:srgbClr>
            </a:gs>
            <a:gs pos="92000">
              <a:schemeClr val="accent4">
                <a:lumMod val="75000"/>
                <a:alpha val="44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1677" y="1325880"/>
            <a:ext cx="8535378" cy="4363042"/>
          </a:xfrm>
          <a:ln w="76200" cap="rnd">
            <a:solidFill>
              <a:srgbClr val="4EF4FC"/>
            </a:solidFill>
            <a:prstDash val="lgDashDotDot"/>
            <a:bevel/>
          </a:ln>
          <a:effectLst>
            <a:outerShdw blurRad="317500" dir="2700000" algn="ctr">
              <a:srgbClr val="000000">
                <a:alpha val="43000"/>
              </a:srgbClr>
            </a:outerShdw>
          </a:effectLst>
          <a:scene3d>
            <a:camera prst="orthographicFront">
              <a:rot lat="0" lon="0" rev="0"/>
            </a:camera>
            <a:lightRig rig="threePt" dir="tl">
              <a:rot lat="0" lon="0" rev="1200000"/>
            </a:lightRig>
          </a:scene3d>
          <a:sp3d>
            <a:bevelT/>
          </a:sp3d>
        </p:spPr>
        <p:style>
          <a:lnRef idx="0">
            <a:schemeClr val="accent4"/>
          </a:lnRef>
          <a:fillRef idx="3">
            <a:schemeClr val="accent4"/>
          </a:fillRef>
          <a:effectRef idx="3">
            <a:schemeClr val="accent4"/>
          </a:effectRef>
          <a:fontRef idx="minor">
            <a:schemeClr val="lt1"/>
          </a:fontRef>
        </p:style>
        <p:txBody>
          <a:bodyPr>
            <a:noAutofit/>
            <a:sp3d extrusionH="57150">
              <a:bevelT w="82550" h="38100" prst="coolSlant"/>
            </a:sp3d>
          </a:bodyPr>
          <a:lstStyle/>
          <a:p>
            <a:pPr algn="ctr"/>
            <a:r>
              <a:rPr lang="en-US" sz="5400" dirty="0" smtClean="0">
                <a:latin typeface="Comic Sans MS" panose="030F0702030302020204" pitchFamily="66" charset="0"/>
              </a:rPr>
              <a:t/>
            </a:r>
            <a:br>
              <a:rPr lang="en-US" sz="5400" dirty="0" smtClean="0">
                <a:latin typeface="Comic Sans MS" panose="030F0702030302020204" pitchFamily="66" charset="0"/>
              </a:rPr>
            </a:br>
            <a:r>
              <a:rPr lang="en-US" sz="5400" dirty="0">
                <a:latin typeface="Comic Sans MS" panose="030F0702030302020204" pitchFamily="66" charset="0"/>
              </a:rPr>
              <a:t/>
            </a:r>
            <a:br>
              <a:rPr lang="en-US" sz="5400" dirty="0">
                <a:latin typeface="Comic Sans MS" panose="030F0702030302020204" pitchFamily="66" charset="0"/>
              </a:rPr>
            </a:br>
            <a:r>
              <a:rPr lang="en-US" sz="5400" dirty="0" smtClean="0">
                <a:latin typeface="Comic Sans MS" panose="030F0702030302020204" pitchFamily="66" charset="0"/>
              </a:rPr>
              <a:t/>
            </a:r>
            <a:br>
              <a:rPr lang="en-US" sz="5400" dirty="0" smtClean="0">
                <a:latin typeface="Comic Sans MS" panose="030F0702030302020204" pitchFamily="66" charset="0"/>
              </a:rPr>
            </a:br>
            <a:r>
              <a:rPr lang="en-US" sz="5400" dirty="0" smtClean="0">
                <a:latin typeface="Comic Sans MS" panose="030F0702030302020204" pitchFamily="66" charset="0"/>
              </a:rPr>
              <a:t>the</a:t>
            </a:r>
            <a:r>
              <a:rPr lang="en-US" sz="3200" dirty="0" smtClean="0"/>
              <a:t> </a:t>
            </a:r>
            <a:r>
              <a:rPr lang="en-US" sz="12000" dirty="0" smtClean="0">
                <a:solidFill>
                  <a:srgbClr val="FF0066"/>
                </a:solidFill>
                <a:effectLst>
                  <a:glow rad="127000">
                    <a:srgbClr val="51F9C5"/>
                  </a:glow>
                </a:effectLst>
                <a:latin typeface="Comic Sans MS" panose="030F0702030302020204" pitchFamily="66" charset="0"/>
              </a:rPr>
              <a:t>tequfah</a:t>
            </a:r>
            <a:r>
              <a:rPr lang="en-US" sz="12000" dirty="0" smtClean="0">
                <a:solidFill>
                  <a:srgbClr val="FF0066"/>
                </a:solidFill>
                <a:latin typeface="Comic Sans MS" panose="030F0702030302020204" pitchFamily="66" charset="0"/>
              </a:rPr>
              <a:t/>
            </a:r>
            <a:br>
              <a:rPr lang="en-US" sz="12000" dirty="0" smtClean="0">
                <a:solidFill>
                  <a:srgbClr val="FF0066"/>
                </a:solidFill>
                <a:latin typeface="Comic Sans MS" panose="030F0702030302020204" pitchFamily="66" charset="0"/>
              </a:rPr>
            </a:br>
            <a:r>
              <a:rPr lang="en-US" sz="8800" dirty="0" smtClean="0">
                <a:solidFill>
                  <a:srgbClr val="00CC00"/>
                </a:solidFill>
                <a:latin typeface="Comic Sans MS" panose="030F0702030302020204" pitchFamily="66" charset="0"/>
              </a:rPr>
              <a:t>Unveiled</a:t>
            </a:r>
            <a:endParaRPr lang="en-US" sz="8800" dirty="0">
              <a:solidFill>
                <a:srgbClr val="00CC00"/>
              </a:solidFill>
              <a:latin typeface="Comic Sans MS" panose="030F0702030302020204" pitchFamily="66" charset="0"/>
            </a:endParaRPr>
          </a:p>
        </p:txBody>
      </p:sp>
    </p:spTree>
    <p:extLst>
      <p:ext uri="{BB962C8B-B14F-4D97-AF65-F5344CB8AC3E}">
        <p14:creationId xmlns:p14="http://schemas.microsoft.com/office/powerpoint/2010/main" val="14185636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500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52301"/>
            <a:ext cx="11745532" cy="6581103"/>
          </a:xfrm>
          <a:gradFill>
            <a:gsLst>
              <a:gs pos="53000">
                <a:schemeClr val="accent4">
                  <a:lumMod val="60000"/>
                  <a:lumOff val="40000"/>
                </a:schemeClr>
              </a:gs>
              <a:gs pos="20000">
                <a:srgbClr val="FFFF00">
                  <a:lumMod val="48000"/>
                  <a:lumOff val="52000"/>
                </a:srgbClr>
              </a:gs>
              <a:gs pos="83000">
                <a:srgbClr val="51F9C5"/>
              </a:gs>
              <a:gs pos="100000">
                <a:schemeClr val="accent1">
                  <a:lumMod val="30000"/>
                  <a:lumOff val="70000"/>
                </a:schemeClr>
              </a:gs>
            </a:gsLst>
            <a:lin ang="5400000" scaled="1"/>
          </a:gradFill>
          <a:ln>
            <a:solidFill>
              <a:srgbClr val="0000CC"/>
            </a:solidFill>
          </a:ln>
          <a:scene3d>
            <a:camera prst="orthographicFront"/>
            <a:lightRig rig="threePt" dir="t"/>
          </a:scene3d>
          <a:sp3d>
            <a:bevelT w="152400" h="50800" prst="softRound"/>
          </a:sp3d>
        </p:spPr>
        <p:txBody>
          <a:bodyPr>
            <a:normAutofit/>
            <a:sp3d extrusionH="57150">
              <a:bevelT w="38100" h="38100"/>
            </a:sp3d>
          </a:bodyPr>
          <a:lstStyle/>
          <a:p>
            <a:pPr>
              <a:buClr>
                <a:srgbClr val="008080"/>
              </a:buClr>
              <a:buFont typeface="Wingdings" panose="05000000000000000000" pitchFamily="2" charset="2"/>
              <a:buChar char="Ø"/>
            </a:pPr>
            <a:r>
              <a:rPr lang="en-US" sz="2400" b="1" dirty="0" smtClean="0">
                <a:solidFill>
                  <a:schemeClr val="bg1">
                    <a:lumMod val="95000"/>
                    <a:lumOff val="5000"/>
                  </a:schemeClr>
                </a:solidFill>
              </a:rPr>
              <a:t>March </a:t>
            </a:r>
            <a:r>
              <a:rPr lang="en-US" sz="2400" b="1" dirty="0">
                <a:solidFill>
                  <a:schemeClr val="bg1">
                    <a:lumMod val="95000"/>
                    <a:lumOff val="5000"/>
                  </a:schemeClr>
                </a:solidFill>
              </a:rPr>
              <a:t>Equinox in Calgary, Alberta, Canada </a:t>
            </a:r>
            <a:r>
              <a:rPr lang="en-US" sz="2400" b="1" dirty="0" smtClean="0">
                <a:solidFill>
                  <a:schemeClr val="bg1">
                    <a:lumMod val="95000"/>
                    <a:lumOff val="5000"/>
                  </a:schemeClr>
                </a:solidFill>
              </a:rPr>
              <a:t>was on</a:t>
            </a:r>
            <a:r>
              <a:rPr lang="en-US" sz="2400" dirty="0">
                <a:solidFill>
                  <a:schemeClr val="bg1">
                    <a:lumMod val="95000"/>
                    <a:lumOff val="5000"/>
                  </a:schemeClr>
                </a:solidFill>
              </a:rPr>
              <a:t/>
            </a:r>
            <a:br>
              <a:rPr lang="en-US" sz="2400" dirty="0">
                <a:solidFill>
                  <a:schemeClr val="bg1">
                    <a:lumMod val="95000"/>
                    <a:lumOff val="5000"/>
                  </a:schemeClr>
                </a:solidFill>
              </a:rPr>
            </a:br>
            <a:r>
              <a:rPr lang="en-US" sz="2400" dirty="0">
                <a:solidFill>
                  <a:schemeClr val="bg1">
                    <a:lumMod val="95000"/>
                    <a:lumOff val="5000"/>
                  </a:schemeClr>
                </a:solidFill>
              </a:rPr>
              <a:t>Saturday, March </a:t>
            </a:r>
            <a:r>
              <a:rPr lang="en-US" sz="2400" b="1" dirty="0">
                <a:solidFill>
                  <a:schemeClr val="bg1">
                    <a:lumMod val="95000"/>
                    <a:lumOff val="5000"/>
                  </a:schemeClr>
                </a:solidFill>
                <a:effectLst>
                  <a:glow rad="127000">
                    <a:srgbClr val="00CC00"/>
                  </a:glow>
                </a:effectLst>
              </a:rPr>
              <a:t>19, </a:t>
            </a:r>
            <a:r>
              <a:rPr lang="en-US" sz="2400" dirty="0">
                <a:solidFill>
                  <a:schemeClr val="bg1">
                    <a:lumMod val="95000"/>
                    <a:lumOff val="5000"/>
                  </a:schemeClr>
                </a:solidFill>
              </a:rPr>
              <a:t>2016 at 10:30 </a:t>
            </a:r>
            <a:r>
              <a:rPr lang="en-US" sz="2000" dirty="0">
                <a:solidFill>
                  <a:schemeClr val="bg1">
                    <a:lumMod val="95000"/>
                    <a:lumOff val="5000"/>
                  </a:schemeClr>
                </a:solidFill>
              </a:rPr>
              <a:t>PM</a:t>
            </a:r>
            <a:r>
              <a:rPr lang="en-US" sz="2400" dirty="0">
                <a:solidFill>
                  <a:schemeClr val="bg1">
                    <a:lumMod val="95000"/>
                    <a:lumOff val="5000"/>
                  </a:schemeClr>
                </a:solidFill>
              </a:rPr>
              <a:t> </a:t>
            </a:r>
            <a:r>
              <a:rPr lang="en-US" sz="2400" dirty="0" smtClean="0">
                <a:solidFill>
                  <a:schemeClr val="bg1">
                    <a:lumMod val="95000"/>
                    <a:lumOff val="5000"/>
                  </a:schemeClr>
                </a:solidFill>
              </a:rPr>
              <a:t>MDT.   March Equinox in</a:t>
            </a:r>
            <a:r>
              <a:rPr lang="en-US" sz="2400" dirty="0" smtClean="0"/>
              <a:t> </a:t>
            </a:r>
            <a:br>
              <a:rPr lang="en-US" sz="2400" dirty="0" smtClean="0"/>
            </a:br>
            <a:r>
              <a:rPr lang="en-US" sz="2400" b="1" dirty="0" smtClean="0">
                <a:solidFill>
                  <a:srgbClr val="00CC00"/>
                </a:solidFill>
                <a:hlinkClick r:id="rId2"/>
              </a:rPr>
              <a:t>Universal </a:t>
            </a:r>
            <a:r>
              <a:rPr lang="en-US" sz="2400" b="1" dirty="0">
                <a:solidFill>
                  <a:srgbClr val="00CC00"/>
                </a:solidFill>
                <a:hlinkClick r:id="rId2"/>
              </a:rPr>
              <a:t>Coordinated Time</a:t>
            </a:r>
            <a:r>
              <a:rPr lang="en-US" sz="2400" b="1" dirty="0">
                <a:solidFill>
                  <a:srgbClr val="00CC00"/>
                </a:solidFill>
              </a:rPr>
              <a:t> </a:t>
            </a:r>
            <a:r>
              <a:rPr lang="en-US" sz="2400" b="1" dirty="0" smtClean="0">
                <a:solidFill>
                  <a:srgbClr val="00CC00"/>
                </a:solidFill>
              </a:rPr>
              <a:t> </a:t>
            </a:r>
            <a:r>
              <a:rPr lang="en-US" sz="2400" dirty="0" smtClean="0">
                <a:solidFill>
                  <a:schemeClr val="bg1">
                    <a:lumMod val="95000"/>
                    <a:lumOff val="5000"/>
                  </a:schemeClr>
                </a:solidFill>
              </a:rPr>
              <a:t>is on </a:t>
            </a:r>
            <a:r>
              <a:rPr lang="en-US" sz="2400" b="1" dirty="0" smtClean="0">
                <a:solidFill>
                  <a:schemeClr val="bg1">
                    <a:lumMod val="95000"/>
                    <a:lumOff val="5000"/>
                  </a:schemeClr>
                </a:solidFill>
              </a:rPr>
              <a:t>Sunday</a:t>
            </a:r>
            <a:r>
              <a:rPr lang="en-US" sz="2400" b="1" dirty="0">
                <a:solidFill>
                  <a:schemeClr val="bg1">
                    <a:lumMod val="95000"/>
                    <a:lumOff val="5000"/>
                  </a:schemeClr>
                </a:solidFill>
              </a:rPr>
              <a:t>, March </a:t>
            </a:r>
            <a:r>
              <a:rPr lang="en-US" sz="2400" b="1" dirty="0">
                <a:solidFill>
                  <a:schemeClr val="bg1">
                    <a:lumMod val="95000"/>
                    <a:lumOff val="5000"/>
                  </a:schemeClr>
                </a:solidFill>
                <a:effectLst>
                  <a:glow rad="127000">
                    <a:schemeClr val="accent2">
                      <a:lumMod val="60000"/>
                      <a:lumOff val="40000"/>
                    </a:schemeClr>
                  </a:glow>
                </a:effectLst>
              </a:rPr>
              <a:t>20, </a:t>
            </a:r>
            <a:r>
              <a:rPr lang="en-US" sz="2400" b="1" dirty="0">
                <a:solidFill>
                  <a:schemeClr val="bg1">
                    <a:lumMod val="95000"/>
                    <a:lumOff val="5000"/>
                  </a:schemeClr>
                </a:solidFill>
              </a:rPr>
              <a:t>2016 at </a:t>
            </a:r>
            <a:r>
              <a:rPr lang="en-US" sz="2400" b="1" dirty="0">
                <a:solidFill>
                  <a:schemeClr val="bg1">
                    <a:lumMod val="95000"/>
                    <a:lumOff val="5000"/>
                  </a:schemeClr>
                </a:solidFill>
                <a:effectLst>
                  <a:glow rad="127000">
                    <a:srgbClr val="00FF00"/>
                  </a:glow>
                </a:effectLst>
              </a:rPr>
              <a:t>04:30 </a:t>
            </a:r>
            <a:r>
              <a:rPr lang="en-US" sz="2400" b="1" dirty="0" smtClean="0">
                <a:solidFill>
                  <a:schemeClr val="bg1">
                    <a:lumMod val="95000"/>
                    <a:lumOff val="5000"/>
                  </a:schemeClr>
                </a:solidFill>
                <a:effectLst>
                  <a:glow rad="127000">
                    <a:srgbClr val="00FF00"/>
                  </a:glow>
                </a:effectLst>
              </a:rPr>
              <a:t>[</a:t>
            </a:r>
            <a:r>
              <a:rPr lang="en-US" sz="2000" b="1" dirty="0" smtClean="0">
                <a:solidFill>
                  <a:schemeClr val="bg1">
                    <a:lumMod val="95000"/>
                    <a:lumOff val="5000"/>
                  </a:schemeClr>
                </a:solidFill>
                <a:effectLst>
                  <a:glow rad="127000">
                    <a:srgbClr val="00FF00"/>
                  </a:glow>
                </a:effectLst>
              </a:rPr>
              <a:t>AM</a:t>
            </a:r>
            <a:r>
              <a:rPr lang="en-US" sz="2400" b="1" dirty="0" smtClean="0">
                <a:solidFill>
                  <a:schemeClr val="bg1">
                    <a:lumMod val="95000"/>
                    <a:lumOff val="5000"/>
                  </a:schemeClr>
                </a:solidFill>
                <a:effectLst>
                  <a:glow rad="127000">
                    <a:srgbClr val="00FF00"/>
                  </a:glow>
                </a:effectLst>
              </a:rPr>
              <a:t>] </a:t>
            </a:r>
            <a:r>
              <a:rPr lang="en-US" sz="2400" b="1" dirty="0" smtClean="0">
                <a:solidFill>
                  <a:schemeClr val="bg1">
                    <a:lumMod val="95000"/>
                    <a:lumOff val="5000"/>
                  </a:schemeClr>
                </a:solidFill>
              </a:rPr>
              <a:t>UTC </a:t>
            </a:r>
            <a:br>
              <a:rPr lang="en-US" sz="2400" b="1" dirty="0" smtClean="0">
                <a:solidFill>
                  <a:schemeClr val="bg1">
                    <a:lumMod val="95000"/>
                    <a:lumOff val="5000"/>
                  </a:schemeClr>
                </a:solidFill>
              </a:rPr>
            </a:br>
            <a:r>
              <a:rPr lang="en-US" sz="2400" dirty="0" smtClean="0">
                <a:solidFill>
                  <a:schemeClr val="bg1">
                    <a:lumMod val="95000"/>
                    <a:lumOff val="5000"/>
                  </a:schemeClr>
                </a:solidFill>
              </a:rPr>
              <a:t>(timeanddate.com)</a:t>
            </a:r>
          </a:p>
          <a:p>
            <a:pPr marL="0" indent="0">
              <a:buClr>
                <a:srgbClr val="008080"/>
              </a:buClr>
              <a:buNone/>
            </a:pPr>
            <a:endParaRPr lang="en-US" sz="2400" b="1" dirty="0">
              <a:solidFill>
                <a:schemeClr val="bg1">
                  <a:lumMod val="95000"/>
                  <a:lumOff val="5000"/>
                </a:schemeClr>
              </a:solidFill>
            </a:endParaRPr>
          </a:p>
          <a:p>
            <a:pPr>
              <a:buClr>
                <a:srgbClr val="008080"/>
              </a:buClr>
              <a:buFont typeface="Wingdings" panose="05000000000000000000" pitchFamily="2" charset="2"/>
              <a:buChar char="Ø"/>
            </a:pPr>
            <a:r>
              <a:rPr lang="en-US" sz="2800" b="1" dirty="0" smtClean="0">
                <a:solidFill>
                  <a:schemeClr val="bg1">
                    <a:lumMod val="95000"/>
                    <a:lumOff val="5000"/>
                  </a:schemeClr>
                </a:solidFill>
              </a:rPr>
              <a:t>Please note the time that is recorded for this tequfah occurrence.  </a:t>
            </a:r>
            <a:br>
              <a:rPr lang="en-US" sz="2800" b="1" dirty="0" smtClean="0">
                <a:solidFill>
                  <a:schemeClr val="bg1">
                    <a:lumMod val="95000"/>
                    <a:lumOff val="5000"/>
                  </a:schemeClr>
                </a:solidFill>
              </a:rPr>
            </a:br>
            <a:r>
              <a:rPr lang="en-US" sz="2800" b="1" dirty="0" smtClean="0">
                <a:solidFill>
                  <a:schemeClr val="bg1">
                    <a:lumMod val="95000"/>
                    <a:lumOff val="5000"/>
                  </a:schemeClr>
                </a:solidFill>
              </a:rPr>
              <a:t>It is </a:t>
            </a:r>
            <a:r>
              <a:rPr lang="en-US" sz="2800" b="1" u="sng" dirty="0" smtClean="0">
                <a:solidFill>
                  <a:schemeClr val="bg1">
                    <a:lumMod val="95000"/>
                    <a:lumOff val="5000"/>
                  </a:schemeClr>
                </a:solidFill>
              </a:rPr>
              <a:t>4:30</a:t>
            </a:r>
            <a:r>
              <a:rPr lang="en-US" sz="2800" b="1" dirty="0" smtClean="0">
                <a:solidFill>
                  <a:schemeClr val="bg1">
                    <a:lumMod val="95000"/>
                    <a:lumOff val="5000"/>
                  </a:schemeClr>
                </a:solidFill>
              </a:rPr>
              <a:t> </a:t>
            </a:r>
            <a:r>
              <a:rPr lang="en-US" sz="2800" b="1" u="sng" dirty="0" smtClean="0">
                <a:solidFill>
                  <a:schemeClr val="bg1">
                    <a:lumMod val="95000"/>
                    <a:lumOff val="5000"/>
                  </a:schemeClr>
                </a:solidFill>
                <a:effectLst>
                  <a:glow rad="127000">
                    <a:srgbClr val="FFFF00"/>
                  </a:glow>
                </a:effectLst>
              </a:rPr>
              <a:t>AM</a:t>
            </a:r>
            <a:r>
              <a:rPr lang="en-US" sz="2800" b="1" u="sng" dirty="0" smtClean="0">
                <a:solidFill>
                  <a:schemeClr val="bg1">
                    <a:lumMod val="95000"/>
                    <a:lumOff val="5000"/>
                  </a:schemeClr>
                </a:solidFill>
              </a:rPr>
              <a:t> </a:t>
            </a:r>
            <a:r>
              <a:rPr lang="en-US" sz="2800" b="1" dirty="0" smtClean="0">
                <a:solidFill>
                  <a:schemeClr val="bg1">
                    <a:lumMod val="95000"/>
                    <a:lumOff val="5000"/>
                  </a:schemeClr>
                </a:solidFill>
              </a:rPr>
              <a:t>UTC.</a:t>
            </a:r>
          </a:p>
          <a:p>
            <a:pPr>
              <a:buClr>
                <a:srgbClr val="008080"/>
              </a:buClr>
              <a:buFont typeface="Wingdings" panose="05000000000000000000" pitchFamily="2" charset="2"/>
              <a:buChar char="Ø"/>
            </a:pPr>
            <a:endParaRPr lang="en-US" sz="2800" b="1" dirty="0">
              <a:solidFill>
                <a:schemeClr val="bg1">
                  <a:lumMod val="95000"/>
                  <a:lumOff val="5000"/>
                </a:schemeClr>
              </a:solidFill>
            </a:endParaRPr>
          </a:p>
          <a:p>
            <a:pPr>
              <a:buClr>
                <a:srgbClr val="008080"/>
              </a:buClr>
              <a:buFont typeface="Wingdings" panose="05000000000000000000" pitchFamily="2" charset="2"/>
              <a:buChar char="Ø"/>
            </a:pPr>
            <a:endParaRPr lang="en-US" sz="2800" b="1" dirty="0" smtClean="0">
              <a:solidFill>
                <a:schemeClr val="bg1">
                  <a:lumMod val="95000"/>
                  <a:lumOff val="5000"/>
                </a:schemeClr>
              </a:solidFill>
            </a:endParaRPr>
          </a:p>
          <a:p>
            <a:pPr>
              <a:buClr>
                <a:srgbClr val="008080"/>
              </a:buClr>
              <a:buFont typeface="Wingdings" panose="05000000000000000000" pitchFamily="2" charset="2"/>
              <a:buChar char="Ø"/>
            </a:pPr>
            <a:endParaRPr lang="en-US" sz="2800" b="1" dirty="0">
              <a:solidFill>
                <a:schemeClr val="bg1">
                  <a:lumMod val="95000"/>
                  <a:lumOff val="5000"/>
                </a:schemeClr>
              </a:solidFill>
            </a:endParaRPr>
          </a:p>
          <a:p>
            <a:pPr>
              <a:buClr>
                <a:srgbClr val="008080"/>
              </a:buClr>
              <a:buFont typeface="Wingdings" panose="05000000000000000000" pitchFamily="2" charset="2"/>
              <a:buChar char="Ø"/>
            </a:pPr>
            <a:endParaRPr lang="en-US" sz="2800" b="1" dirty="0" smtClean="0">
              <a:solidFill>
                <a:schemeClr val="bg1">
                  <a:lumMod val="95000"/>
                  <a:lumOff val="5000"/>
                </a:schemeClr>
              </a:solidFill>
            </a:endParaRPr>
          </a:p>
          <a:p>
            <a:pPr>
              <a:buClr>
                <a:srgbClr val="008080"/>
              </a:buClr>
              <a:buFont typeface="Wingdings" panose="05000000000000000000" pitchFamily="2" charset="2"/>
              <a:buChar char="Ø"/>
            </a:pPr>
            <a:endParaRPr lang="en-US" sz="2800" b="1" dirty="0">
              <a:solidFill>
                <a:schemeClr val="bg1">
                  <a:lumMod val="95000"/>
                  <a:lumOff val="5000"/>
                </a:schemeClr>
              </a:solidFill>
            </a:endParaRPr>
          </a:p>
          <a:p>
            <a:pPr marL="0" indent="0">
              <a:buClr>
                <a:srgbClr val="008080"/>
              </a:buClr>
              <a:buNone/>
            </a:pPr>
            <a:endParaRPr lang="en-US" sz="2800" b="1" dirty="0" smtClean="0">
              <a:solidFill>
                <a:schemeClr val="bg1">
                  <a:lumMod val="95000"/>
                  <a:lumOff val="5000"/>
                </a:schemeClr>
              </a:solidFill>
            </a:endParaRPr>
          </a:p>
        </p:txBody>
      </p:sp>
      <p:sp>
        <p:nvSpPr>
          <p:cNvPr id="4" name="Rectangle 3"/>
          <p:cNvSpPr/>
          <p:nvPr/>
        </p:nvSpPr>
        <p:spPr>
          <a:xfrm>
            <a:off x="8822304" y="193040"/>
            <a:ext cx="2749151"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3"/>
                </a:solidFill>
              </a:rPr>
              <a:t>Year:  2016</a:t>
            </a:r>
            <a:endParaRPr lang="en-US" sz="4400" b="1" cap="none" spc="0" dirty="0">
              <a:ln/>
              <a:solidFill>
                <a:schemeClr val="accent3"/>
              </a:solidFill>
              <a:effectLst/>
            </a:endParaRPr>
          </a:p>
        </p:txBody>
      </p:sp>
      <p:sp>
        <p:nvSpPr>
          <p:cNvPr id="5" name="Slide Number Placeholder 5"/>
          <p:cNvSpPr>
            <a:spLocks noGrp="1"/>
          </p:cNvSpPr>
          <p:nvPr>
            <p:ph type="sldNum" sz="quarter" idx="12"/>
          </p:nvPr>
        </p:nvSpPr>
        <p:spPr>
          <a:xfrm>
            <a:off x="11330931"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20</a:t>
            </a:fld>
            <a:endParaRPr lang="en-US" dirty="0">
              <a:solidFill>
                <a:schemeClr val="bg1"/>
              </a:solidFill>
            </a:endParaRPr>
          </a:p>
        </p:txBody>
      </p:sp>
      <p:sp>
        <p:nvSpPr>
          <p:cNvPr id="2" name="Rectangle 1"/>
          <p:cNvSpPr/>
          <p:nvPr/>
        </p:nvSpPr>
        <p:spPr>
          <a:xfrm>
            <a:off x="3476847" y="1499185"/>
            <a:ext cx="6283841" cy="723013"/>
          </a:xfrm>
          <a:prstGeom prst="rect">
            <a:avLst/>
          </a:prstGeom>
          <a:solidFill>
            <a:schemeClr val="bg1"/>
          </a:solidFill>
          <a:ln w="3810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u="sng" dirty="0" smtClean="0">
                <a:solidFill>
                  <a:srgbClr val="51F9C5"/>
                </a:solidFill>
              </a:rPr>
              <a:t>DATE</a:t>
            </a:r>
            <a:r>
              <a:rPr lang="en-CA" sz="4400" dirty="0" smtClean="0">
                <a:solidFill>
                  <a:srgbClr val="51F9C5"/>
                </a:solidFill>
              </a:rPr>
              <a:t> CHANGE EXAMPLE!</a:t>
            </a:r>
            <a:endParaRPr lang="en-CA" sz="4400" dirty="0">
              <a:solidFill>
                <a:srgbClr val="51F9C5"/>
              </a:solidFill>
            </a:endParaRPr>
          </a:p>
        </p:txBody>
      </p:sp>
      <p:cxnSp>
        <p:nvCxnSpPr>
          <p:cNvPr id="7" name="Straight Arrow Connector 6"/>
          <p:cNvCxnSpPr/>
          <p:nvPr/>
        </p:nvCxnSpPr>
        <p:spPr>
          <a:xfrm flipH="1" flipV="1">
            <a:off x="6974958" y="1329071"/>
            <a:ext cx="74428" cy="393403"/>
          </a:xfrm>
          <a:prstGeom prst="straightConnector1">
            <a:avLst/>
          </a:prstGeom>
          <a:ln w="57150">
            <a:solidFill>
              <a:srgbClr val="FF33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Left-Up Arrow 9"/>
          <p:cNvSpPr/>
          <p:nvPr/>
        </p:nvSpPr>
        <p:spPr>
          <a:xfrm>
            <a:off x="9760688" y="850605"/>
            <a:ext cx="1488558" cy="1286539"/>
          </a:xfrm>
          <a:prstGeom prst="leftUpArrow">
            <a:avLst>
              <a:gd name="adj1" fmla="val 7378"/>
              <a:gd name="adj2" fmla="val 25000"/>
              <a:gd name="adj3" fmla="val 25000"/>
            </a:avLst>
          </a:prstGeom>
          <a:solidFill>
            <a:srgbClr val="C00000"/>
          </a:solidFill>
          <a:ln w="38100">
            <a:solidFill>
              <a:srgbClr val="FF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p:cNvCxnSpPr/>
          <p:nvPr/>
        </p:nvCxnSpPr>
        <p:spPr>
          <a:xfrm flipH="1" flipV="1">
            <a:off x="2913321" y="962481"/>
            <a:ext cx="563527" cy="759994"/>
          </a:xfrm>
          <a:prstGeom prst="straightConnector1">
            <a:avLst/>
          </a:prstGeom>
          <a:ln w="57150">
            <a:solidFill>
              <a:srgbClr val="FF33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Bent Arrow 5"/>
          <p:cNvSpPr/>
          <p:nvPr/>
        </p:nvSpPr>
        <p:spPr>
          <a:xfrm rot="16024905">
            <a:off x="2918117" y="2339723"/>
            <a:ext cx="198003" cy="1826143"/>
          </a:xfrm>
          <a:prstGeom prst="bentArrow">
            <a:avLst>
              <a:gd name="adj1" fmla="val 25000"/>
              <a:gd name="adj2" fmla="val 50000"/>
              <a:gd name="adj3" fmla="val 25000"/>
              <a:gd name="adj4" fmla="val 75000"/>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32-Point Star 8"/>
          <p:cNvSpPr/>
          <p:nvPr/>
        </p:nvSpPr>
        <p:spPr>
          <a:xfrm>
            <a:off x="3476847" y="2838901"/>
            <a:ext cx="611372" cy="551340"/>
          </a:xfrm>
          <a:prstGeom prst="star32">
            <a:avLst/>
          </a:prstGeom>
          <a:solidFill>
            <a:srgbClr val="FFFF0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2" name="Table 11"/>
          <p:cNvGraphicFramePr>
            <a:graphicFrameLocks noGrp="1"/>
          </p:cNvGraphicFramePr>
          <p:nvPr>
            <p:extLst>
              <p:ext uri="{D42A27DB-BD31-4B8C-83A1-F6EECF244321}">
                <p14:modId xmlns:p14="http://schemas.microsoft.com/office/powerpoint/2010/main" val="2988020100"/>
              </p:ext>
            </p:extLst>
          </p:nvPr>
        </p:nvGraphicFramePr>
        <p:xfrm>
          <a:off x="223284" y="4793608"/>
          <a:ext cx="11674548" cy="609405"/>
        </p:xfrm>
        <a:graphic>
          <a:graphicData uri="http://schemas.openxmlformats.org/drawingml/2006/table">
            <a:tbl>
              <a:tblPr firstRow="1" bandRow="1">
                <a:tableStyleId>{5C22544A-7EE6-4342-B048-85BDC9FD1C3A}</a:tableStyleId>
              </a:tblPr>
              <a:tblGrid>
                <a:gridCol w="3891516"/>
                <a:gridCol w="3891516"/>
                <a:gridCol w="3891516"/>
              </a:tblGrid>
              <a:tr h="609405">
                <a:tc>
                  <a:txBody>
                    <a:bodyPr/>
                    <a:lstStyle/>
                    <a:p>
                      <a:pPr algn="ctr"/>
                      <a:r>
                        <a:rPr lang="en-US" sz="3200" b="0" dirty="0" smtClean="0"/>
                        <a:t>   Night        Season</a:t>
                      </a:r>
                      <a:endParaRPr lang="en-CA" sz="3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c>
                  <a:txBody>
                    <a:bodyPr/>
                    <a:lstStyle/>
                    <a:p>
                      <a:pPr algn="ctr"/>
                      <a:r>
                        <a:rPr lang="en-US" sz="3200" dirty="0" smtClean="0">
                          <a:ln>
                            <a:solidFill>
                              <a:srgbClr val="008000"/>
                            </a:solidFill>
                          </a:ln>
                          <a:solidFill>
                            <a:srgbClr val="00CC00"/>
                          </a:solidFill>
                        </a:rPr>
                        <a:t>Light Season</a:t>
                      </a:r>
                      <a:endParaRPr lang="en-CA" sz="3200" dirty="0">
                        <a:ln>
                          <a:solidFill>
                            <a:srgbClr val="008000"/>
                          </a:solidFill>
                        </a:ln>
                        <a:solidFill>
                          <a:srgbClr val="00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tx1">
                        <a:lumMod val="95000"/>
                      </a:schemeClr>
                    </a:solidFill>
                  </a:tcPr>
                </a:tc>
                <a:tc>
                  <a:txBody>
                    <a:bodyPr/>
                    <a:lstStyle/>
                    <a:p>
                      <a:pPr algn="ctr"/>
                      <a:r>
                        <a:rPr lang="en-US" sz="3200" b="0" dirty="0" smtClean="0"/>
                        <a:t>Night    Season</a:t>
                      </a:r>
                      <a:endParaRPr lang="en-CA" sz="3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r>
            </a:tbl>
          </a:graphicData>
        </a:graphic>
      </p:graphicFrame>
      <p:sp>
        <p:nvSpPr>
          <p:cNvPr id="17" name="Right Bracket 16"/>
          <p:cNvSpPr/>
          <p:nvPr/>
        </p:nvSpPr>
        <p:spPr>
          <a:xfrm rot="5400000">
            <a:off x="5614749" y="1998156"/>
            <a:ext cx="841993" cy="7648358"/>
          </a:xfrm>
          <a:prstGeom prst="rightBracket">
            <a:avLst>
              <a:gd name="adj" fmla="val 106830"/>
            </a:avLst>
          </a:prstGeom>
          <a:solidFill>
            <a:schemeClr val="accent1">
              <a:lumMod val="60000"/>
              <a:lumOff val="40000"/>
            </a:schemeClr>
          </a:solidFill>
          <a:ln w="57150">
            <a:solidFill>
              <a:srgbClr val="FFC0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Rectangle 17"/>
          <p:cNvSpPr/>
          <p:nvPr/>
        </p:nvSpPr>
        <p:spPr>
          <a:xfrm>
            <a:off x="2489781" y="5439562"/>
            <a:ext cx="7200016" cy="5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smtClean="0">
                <a:solidFill>
                  <a:schemeClr val="bg1"/>
                </a:solidFill>
              </a:rPr>
              <a:t>24 </a:t>
            </a:r>
            <a:r>
              <a:rPr lang="en-US" sz="2800" dirty="0" err="1" smtClean="0">
                <a:solidFill>
                  <a:schemeClr val="bg1"/>
                </a:solidFill>
              </a:rPr>
              <a:t>Hrs</a:t>
            </a:r>
            <a:r>
              <a:rPr lang="en-US" sz="2800" dirty="0" smtClean="0">
                <a:solidFill>
                  <a:schemeClr val="bg1"/>
                </a:solidFill>
              </a:rPr>
              <a:t>, Midnight to Midnight, </a:t>
            </a:r>
            <a:r>
              <a:rPr lang="en-US" sz="2800" u="sng" dirty="0" smtClean="0">
                <a:solidFill>
                  <a:srgbClr val="FF0000"/>
                </a:solidFill>
              </a:rPr>
              <a:t>Roman Reckoning</a:t>
            </a:r>
            <a:endParaRPr lang="en-CA" sz="2800" u="sng" dirty="0">
              <a:solidFill>
                <a:srgbClr val="FF0000"/>
              </a:solidFill>
            </a:endParaRPr>
          </a:p>
        </p:txBody>
      </p:sp>
      <p:sp>
        <p:nvSpPr>
          <p:cNvPr id="21" name="Rectangle 20"/>
          <p:cNvSpPr/>
          <p:nvPr/>
        </p:nvSpPr>
        <p:spPr>
          <a:xfrm>
            <a:off x="303288" y="3493849"/>
            <a:ext cx="1706266" cy="833606"/>
          </a:xfrm>
          <a:prstGeom prst="rect">
            <a:avLst/>
          </a:prstGeom>
          <a:ln w="3810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bg1"/>
                </a:solidFill>
              </a:rPr>
              <a:t>Mar </a:t>
            </a:r>
            <a:r>
              <a:rPr lang="en-US" sz="2800" b="1" dirty="0" smtClean="0">
                <a:solidFill>
                  <a:schemeClr val="bg1"/>
                </a:solidFill>
                <a:effectLst>
                  <a:glow rad="127000">
                    <a:srgbClr val="00CC00"/>
                  </a:glow>
                </a:effectLst>
              </a:rPr>
              <a:t>19, </a:t>
            </a:r>
            <a:r>
              <a:rPr lang="en-US" sz="2800" dirty="0" smtClean="0">
                <a:solidFill>
                  <a:schemeClr val="bg1"/>
                </a:solidFill>
              </a:rPr>
              <a:t>10:30 PM</a:t>
            </a:r>
            <a:endParaRPr lang="en-CA" sz="2800" dirty="0">
              <a:solidFill>
                <a:schemeClr val="bg1"/>
              </a:solidFill>
            </a:endParaRPr>
          </a:p>
        </p:txBody>
      </p:sp>
      <p:cxnSp>
        <p:nvCxnSpPr>
          <p:cNvPr id="23" name="Straight Arrow Connector 22"/>
          <p:cNvCxnSpPr/>
          <p:nvPr/>
        </p:nvCxnSpPr>
        <p:spPr>
          <a:xfrm>
            <a:off x="1711843" y="4327455"/>
            <a:ext cx="0" cy="484785"/>
          </a:xfrm>
          <a:prstGeom prst="straightConnector1">
            <a:avLst/>
          </a:prstGeom>
          <a:ln w="38100">
            <a:solidFill>
              <a:srgbClr val="0080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363604" y="3508031"/>
            <a:ext cx="1598438" cy="1159662"/>
          </a:xfrm>
          <a:prstGeom prst="rect">
            <a:avLst/>
          </a:prstGeom>
          <a:ln w="3810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bg1"/>
                </a:solidFill>
              </a:rPr>
              <a:t>Mar </a:t>
            </a:r>
            <a:r>
              <a:rPr lang="en-US" sz="2800" b="1" dirty="0" smtClean="0">
                <a:solidFill>
                  <a:schemeClr val="bg1"/>
                </a:solidFill>
                <a:effectLst>
                  <a:glow rad="127000">
                    <a:srgbClr val="FFFF00"/>
                  </a:glow>
                </a:effectLst>
              </a:rPr>
              <a:t>20, </a:t>
            </a:r>
            <a:r>
              <a:rPr lang="en-US" sz="2800" b="1" dirty="0" smtClean="0">
                <a:solidFill>
                  <a:srgbClr val="FF0000"/>
                </a:solidFill>
              </a:rPr>
              <a:t>4:30 AM UTC</a:t>
            </a:r>
            <a:endParaRPr lang="en-CA" sz="2800" b="1" dirty="0">
              <a:solidFill>
                <a:srgbClr val="FF0000"/>
              </a:solidFill>
            </a:endParaRPr>
          </a:p>
        </p:txBody>
      </p:sp>
      <p:cxnSp>
        <p:nvCxnSpPr>
          <p:cNvPr id="28" name="Straight Arrow Connector 27"/>
          <p:cNvCxnSpPr/>
          <p:nvPr/>
        </p:nvCxnSpPr>
        <p:spPr>
          <a:xfrm>
            <a:off x="3782533" y="4438105"/>
            <a:ext cx="0" cy="484785"/>
          </a:xfrm>
          <a:prstGeom prst="straightConnector1">
            <a:avLst/>
          </a:prstGeom>
          <a:ln w="38100">
            <a:solidFill>
              <a:srgbClr val="0080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Right Bracket 31"/>
          <p:cNvSpPr/>
          <p:nvPr/>
        </p:nvSpPr>
        <p:spPr>
          <a:xfrm rot="16200000">
            <a:off x="7302408" y="229217"/>
            <a:ext cx="1421998" cy="7744046"/>
          </a:xfrm>
          <a:prstGeom prst="rightBracket">
            <a:avLst>
              <a:gd name="adj" fmla="val 84178"/>
            </a:avLst>
          </a:prstGeom>
          <a:solidFill>
            <a:srgbClr val="51F9C5"/>
          </a:solidFill>
          <a:ln w="57150">
            <a:solidFill>
              <a:srgbClr val="0000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Rectangle 32"/>
          <p:cNvSpPr/>
          <p:nvPr/>
        </p:nvSpPr>
        <p:spPr>
          <a:xfrm>
            <a:off x="4540102" y="3615070"/>
            <a:ext cx="7031351" cy="1198641"/>
          </a:xfrm>
          <a:prstGeom prst="rect">
            <a:avLst/>
          </a:prstGeom>
          <a:noFill/>
          <a:ln>
            <a:no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u="sng" dirty="0" smtClean="0">
                <a:solidFill>
                  <a:srgbClr val="0000CC"/>
                </a:solidFill>
              </a:rPr>
              <a:t>Mar</a:t>
            </a:r>
            <a:r>
              <a:rPr lang="en-US" sz="3200" dirty="0" smtClean="0">
                <a:solidFill>
                  <a:srgbClr val="0000CC"/>
                </a:solidFill>
              </a:rPr>
              <a:t> </a:t>
            </a:r>
            <a:r>
              <a:rPr lang="en-US" sz="3200" b="1" u="sng" dirty="0" smtClean="0">
                <a:solidFill>
                  <a:srgbClr val="0000CC"/>
                </a:solidFill>
                <a:effectLst>
                  <a:glow rad="127000">
                    <a:srgbClr val="FFFF00"/>
                  </a:glow>
                </a:effectLst>
              </a:rPr>
              <a:t>20</a:t>
            </a:r>
            <a:r>
              <a:rPr lang="en-US" sz="3200" dirty="0" smtClean="0">
                <a:solidFill>
                  <a:srgbClr val="0000CC"/>
                </a:solidFill>
              </a:rPr>
              <a:t> </a:t>
            </a:r>
            <a:r>
              <a:rPr lang="en-US" sz="3200" u="sng" dirty="0" smtClean="0">
                <a:solidFill>
                  <a:srgbClr val="0000CC"/>
                </a:solidFill>
              </a:rPr>
              <a:t>begins at Dawn</a:t>
            </a:r>
            <a:r>
              <a:rPr lang="en-US" sz="3200" dirty="0" smtClean="0">
                <a:solidFill>
                  <a:srgbClr val="0000CC"/>
                </a:solidFill>
              </a:rPr>
              <a:t>, </a:t>
            </a:r>
            <a:r>
              <a:rPr lang="en-US" sz="3200" b="1" i="1" dirty="0" smtClean="0">
                <a:solidFill>
                  <a:schemeClr val="bg1"/>
                </a:solidFill>
                <a:effectLst>
                  <a:glow rad="127000">
                    <a:srgbClr val="FFFF00"/>
                  </a:glow>
                </a:effectLst>
              </a:rPr>
              <a:t>NOT MIDNIGHT, </a:t>
            </a:r>
            <a:r>
              <a:rPr lang="en-US" sz="3200" dirty="0" smtClean="0">
                <a:solidFill>
                  <a:srgbClr val="0000CC"/>
                </a:solidFill>
              </a:rPr>
              <a:t>on </a:t>
            </a:r>
            <a:r>
              <a:rPr lang="en-US" sz="3200" dirty="0" err="1" smtClean="0">
                <a:solidFill>
                  <a:srgbClr val="0000CC"/>
                </a:solidFill>
              </a:rPr>
              <a:t>Yahuah’s</a:t>
            </a:r>
            <a:r>
              <a:rPr lang="en-US" sz="3200" dirty="0" smtClean="0">
                <a:solidFill>
                  <a:srgbClr val="0000CC"/>
                </a:solidFill>
              </a:rPr>
              <a:t> Covenant Calendar </a:t>
            </a:r>
            <a:r>
              <a:rPr lang="en-US" sz="3200" dirty="0" smtClean="0">
                <a:solidFill>
                  <a:srgbClr val="00B050"/>
                </a:solidFill>
              </a:rPr>
              <a:t>(Gen 1).</a:t>
            </a:r>
            <a:endParaRPr lang="en-CA" sz="3200" dirty="0">
              <a:solidFill>
                <a:srgbClr val="00B050"/>
              </a:solidFill>
            </a:endParaRPr>
          </a:p>
        </p:txBody>
      </p:sp>
      <p:sp>
        <p:nvSpPr>
          <p:cNvPr id="14" name="Rectangle 13"/>
          <p:cNvSpPr/>
          <p:nvPr/>
        </p:nvSpPr>
        <p:spPr>
          <a:xfrm>
            <a:off x="303288" y="5718162"/>
            <a:ext cx="1780684" cy="914400"/>
          </a:xfrm>
          <a:prstGeom prst="rect">
            <a:avLst/>
          </a:prstGeom>
          <a:ln w="381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bg1"/>
                </a:solidFill>
              </a:rPr>
              <a:t>Man’s date change</a:t>
            </a:r>
            <a:endParaRPr lang="en-CA" sz="2800" dirty="0">
              <a:solidFill>
                <a:schemeClr val="bg1"/>
              </a:solidFill>
            </a:endParaRPr>
          </a:p>
        </p:txBody>
      </p:sp>
      <p:cxnSp>
        <p:nvCxnSpPr>
          <p:cNvPr id="19" name="Straight Arrow Connector 18"/>
          <p:cNvCxnSpPr>
            <a:stCxn id="14" idx="0"/>
          </p:cNvCxnSpPr>
          <p:nvPr/>
        </p:nvCxnSpPr>
        <p:spPr>
          <a:xfrm flipV="1">
            <a:off x="1193630" y="5295014"/>
            <a:ext cx="906560" cy="423148"/>
          </a:xfrm>
          <a:prstGeom prst="straightConnector1">
            <a:avLst/>
          </a:prstGeom>
          <a:ln w="76200">
            <a:solidFill>
              <a:srgbClr val="00FF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211567" y="3493850"/>
            <a:ext cx="1" cy="3002643"/>
          </a:xfrm>
          <a:prstGeom prst="line">
            <a:avLst/>
          </a:prstGeom>
          <a:ln w="57150">
            <a:solidFill>
              <a:srgbClr val="FFC000"/>
            </a:solidFill>
          </a:ln>
          <a:effectLst>
            <a:glow rad="101600">
              <a:schemeClr val="accent3">
                <a:satMod val="175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859927" y="4816560"/>
            <a:ext cx="0" cy="1679933"/>
          </a:xfrm>
          <a:prstGeom prst="line">
            <a:avLst/>
          </a:prstGeom>
          <a:ln w="57150">
            <a:solidFill>
              <a:srgbClr val="FFC000"/>
            </a:solidFill>
          </a:ln>
          <a:effectLst>
            <a:glow rad="88900">
              <a:srgbClr val="FF00FF"/>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141384" y="3493850"/>
            <a:ext cx="0" cy="1945712"/>
          </a:xfrm>
          <a:prstGeom prst="line">
            <a:avLst/>
          </a:prstGeom>
          <a:ln w="76200">
            <a:solidFill>
              <a:srgbClr val="FF00FF"/>
            </a:solidFill>
          </a:ln>
          <a:effectLst>
            <a:glow rad="127000">
              <a:srgbClr val="0000CC"/>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1885430" y="3455626"/>
            <a:ext cx="0" cy="1945712"/>
          </a:xfrm>
          <a:prstGeom prst="line">
            <a:avLst/>
          </a:prstGeom>
          <a:ln w="76200">
            <a:solidFill>
              <a:srgbClr val="FF00FF"/>
            </a:solidFill>
          </a:ln>
          <a:effectLst>
            <a:glow rad="127000">
              <a:srgbClr val="0000CC"/>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183916" y="4214390"/>
            <a:ext cx="600735" cy="565950"/>
          </a:xfrm>
          <a:prstGeom prst="straightConnector1">
            <a:avLst/>
          </a:prstGeom>
          <a:ln w="76200">
            <a:solidFill>
              <a:srgbClr val="FF00FF"/>
            </a:solidFill>
            <a:tailEnd type="arrow"/>
          </a:ln>
          <a:effectLst>
            <a:glow rad="127000">
              <a:srgbClr val="FFFF00"/>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338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par>
                                <p:cTn id="11" presetID="31" presetClass="entr" presetSubtype="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2" presetClass="entr" presetSubtype="4" fill="hold"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1250"/>
                                        <p:tgtEl>
                                          <p:spTgt spid="3">
                                            <p:txEl>
                                              <p:pRg st="2" end="2"/>
                                            </p:txEl>
                                          </p:spTgt>
                                        </p:tgtEl>
                                      </p:cBhvr>
                                    </p:animEffect>
                                  </p:childTnLst>
                                </p:cTn>
                              </p:par>
                              <p:par>
                                <p:cTn id="30" presetID="2" presetClass="entr" presetSubtype="4" fill="hold" grpId="0" nodeType="withEffect">
                                  <p:stCondLst>
                                    <p:cond delay="125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fltVal val="0"/>
                                          </p:val>
                                        </p:tav>
                                        <p:tav tm="100000">
                                          <p:val>
                                            <p:strVal val="#ppt_w"/>
                                          </p:val>
                                        </p:tav>
                                      </p:tavLst>
                                    </p:anim>
                                    <p:anim calcmode="lin" valueType="num">
                                      <p:cBhvr>
                                        <p:cTn id="62" dur="1000" fill="hold"/>
                                        <p:tgtEl>
                                          <p:spTgt spid="14"/>
                                        </p:tgtEl>
                                        <p:attrNameLst>
                                          <p:attrName>ppt_h</p:attrName>
                                        </p:attrNameLst>
                                      </p:cBhvr>
                                      <p:tavLst>
                                        <p:tav tm="0">
                                          <p:val>
                                            <p:fltVal val="0"/>
                                          </p:val>
                                        </p:tav>
                                        <p:tav tm="100000">
                                          <p:val>
                                            <p:strVal val="#ppt_h"/>
                                          </p:val>
                                        </p:tav>
                                      </p:tavLst>
                                    </p:anim>
                                    <p:anim calcmode="lin" valueType="num">
                                      <p:cBhvr>
                                        <p:cTn id="63" dur="1000" fill="hold"/>
                                        <p:tgtEl>
                                          <p:spTgt spid="14"/>
                                        </p:tgtEl>
                                        <p:attrNameLst>
                                          <p:attrName>style.rotation</p:attrName>
                                        </p:attrNameLst>
                                      </p:cBhvr>
                                      <p:tavLst>
                                        <p:tav tm="0">
                                          <p:val>
                                            <p:fltVal val="90"/>
                                          </p:val>
                                        </p:tav>
                                        <p:tav tm="100000">
                                          <p:val>
                                            <p:fltVal val="0"/>
                                          </p:val>
                                        </p:tav>
                                      </p:tavLst>
                                    </p:anim>
                                    <p:animEffect transition="in" filter="fade">
                                      <p:cBhvr>
                                        <p:cTn id="64" dur="1000"/>
                                        <p:tgtEl>
                                          <p:spTgt spid="14"/>
                                        </p:tgtEl>
                                      </p:cBhvr>
                                    </p:animEffect>
                                  </p:childTnLst>
                                </p:cTn>
                              </p:par>
                              <p:par>
                                <p:cTn id="65" presetID="31"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1250"/>
                                        <p:tgtEl>
                                          <p:spTgt spid="13"/>
                                        </p:tgtEl>
                                      </p:cBhvr>
                                    </p:animEffect>
                                  </p:childTnLst>
                                </p:cTn>
                              </p:par>
                              <p:par>
                                <p:cTn id="76" presetID="22" presetClass="entr" presetSubtype="4"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down)">
                                      <p:cBhvr>
                                        <p:cTn id="78" dur="1250"/>
                                        <p:tgtEl>
                                          <p:spTgt spid="15"/>
                                        </p:tgtEl>
                                      </p:cBhvr>
                                    </p:animEffect>
                                  </p:childTnLst>
                                </p:cTn>
                              </p:par>
                              <p:par>
                                <p:cTn id="79" presetID="22" presetClass="entr" presetSubtype="4" fill="hold" grpId="0" nodeType="withEffect">
                                  <p:stCondLst>
                                    <p:cond delay="125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1000"/>
                                        <p:tgtEl>
                                          <p:spTgt spid="17"/>
                                        </p:tgtEl>
                                      </p:cBhvr>
                                    </p:animEffect>
                                  </p:childTnLst>
                                </p:cTn>
                              </p:par>
                              <p:par>
                                <p:cTn id="82" presetID="22" presetClass="entr" presetSubtype="4" fill="hold" grpId="0" nodeType="withEffect">
                                  <p:stCondLst>
                                    <p:cond delay="1250"/>
                                  </p:stCondLst>
                                  <p:childTnLst>
                                    <p:set>
                                      <p:cBhvr>
                                        <p:cTn id="83" dur="1" fill="hold">
                                          <p:stCondLst>
                                            <p:cond delay="0"/>
                                          </p:stCondLst>
                                        </p:cTn>
                                        <p:tgtEl>
                                          <p:spTgt spid="18"/>
                                        </p:tgtEl>
                                        <p:attrNameLst>
                                          <p:attrName>style.visibility</p:attrName>
                                        </p:attrNameLst>
                                      </p:cBhvr>
                                      <p:to>
                                        <p:strVal val="visible"/>
                                      </p:to>
                                    </p:set>
                                    <p:animEffect transition="in" filter="wipe(down)">
                                      <p:cBhvr>
                                        <p:cTn id="84" dur="125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250"/>
                                        <p:tgtEl>
                                          <p:spTgt spid="31"/>
                                        </p:tgtEl>
                                      </p:cBhvr>
                                    </p:animEffect>
                                    <p:anim calcmode="lin" valueType="num">
                                      <p:cBhvr>
                                        <p:cTn id="102" dur="1250" fill="hold"/>
                                        <p:tgtEl>
                                          <p:spTgt spid="31"/>
                                        </p:tgtEl>
                                        <p:attrNameLst>
                                          <p:attrName>ppt_x</p:attrName>
                                        </p:attrNameLst>
                                      </p:cBhvr>
                                      <p:tavLst>
                                        <p:tav tm="0">
                                          <p:val>
                                            <p:strVal val="#ppt_x"/>
                                          </p:val>
                                        </p:tav>
                                        <p:tav tm="100000">
                                          <p:val>
                                            <p:strVal val="#ppt_x"/>
                                          </p:val>
                                        </p:tav>
                                      </p:tavLst>
                                    </p:anim>
                                    <p:anim calcmode="lin" valueType="num">
                                      <p:cBhvr>
                                        <p:cTn id="103" dur="1250" fill="hold"/>
                                        <p:tgtEl>
                                          <p:spTgt spid="31"/>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1250"/>
                                        <p:tgtEl>
                                          <p:spTgt spid="30"/>
                                        </p:tgtEl>
                                      </p:cBhvr>
                                    </p:animEffect>
                                    <p:anim calcmode="lin" valueType="num">
                                      <p:cBhvr>
                                        <p:cTn id="107" dur="1250" fill="hold"/>
                                        <p:tgtEl>
                                          <p:spTgt spid="30"/>
                                        </p:tgtEl>
                                        <p:attrNameLst>
                                          <p:attrName>ppt_x</p:attrName>
                                        </p:attrNameLst>
                                      </p:cBhvr>
                                      <p:tavLst>
                                        <p:tav tm="0">
                                          <p:val>
                                            <p:strVal val="#ppt_x"/>
                                          </p:val>
                                        </p:tav>
                                        <p:tav tm="100000">
                                          <p:val>
                                            <p:strVal val="#ppt_x"/>
                                          </p:val>
                                        </p:tav>
                                      </p:tavLst>
                                    </p:anim>
                                    <p:anim calcmode="lin" valueType="num">
                                      <p:cBhvr>
                                        <p:cTn id="108"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grpId="0" nodeType="click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circle(in)">
                                      <p:cBhvr>
                                        <p:cTn id="113" dur="2000"/>
                                        <p:tgtEl>
                                          <p:spTgt spid="33"/>
                                        </p:tgtEl>
                                      </p:cBhvr>
                                    </p:animEffect>
                                  </p:childTnLst>
                                </p:cTn>
                              </p:par>
                              <p:par>
                                <p:cTn id="114" presetID="6" presetClass="entr" presetSubtype="16"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circle(in)">
                                      <p:cBhvr>
                                        <p:cTn id="116" dur="2000"/>
                                        <p:tgtEl>
                                          <p:spTgt spid="32"/>
                                        </p:tgtEl>
                                      </p:cBhvr>
                                    </p:animEffect>
                                  </p:childTnLst>
                                </p:cTn>
                              </p:par>
                              <p:par>
                                <p:cTn id="117" presetID="2" presetClass="entr" presetSubtype="9" fill="hold" nodeType="with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1250" fill="hold"/>
                                        <p:tgtEl>
                                          <p:spTgt spid="35"/>
                                        </p:tgtEl>
                                        <p:attrNameLst>
                                          <p:attrName>ppt_x</p:attrName>
                                        </p:attrNameLst>
                                      </p:cBhvr>
                                      <p:tavLst>
                                        <p:tav tm="0">
                                          <p:val>
                                            <p:strVal val="0-#ppt_w/2"/>
                                          </p:val>
                                        </p:tav>
                                        <p:tav tm="100000">
                                          <p:val>
                                            <p:strVal val="#ppt_x"/>
                                          </p:val>
                                        </p:tav>
                                      </p:tavLst>
                                    </p:anim>
                                    <p:anim calcmode="lin" valueType="num">
                                      <p:cBhvr additive="base">
                                        <p:cTn id="120" dur="125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6" grpId="0" animBg="1"/>
      <p:bldP spid="9" grpId="0" animBg="1"/>
      <p:bldP spid="17" grpId="0" animBg="1"/>
      <p:bldP spid="18" grpId="0"/>
      <p:bldP spid="21" grpId="0" animBg="1"/>
      <p:bldP spid="27" grpId="0" animBg="1"/>
      <p:bldP spid="32" grpId="0" animBg="1"/>
      <p:bldP spid="33"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rgbClr val="FFFF00"/>
            </a:gs>
            <a:gs pos="72000">
              <a:srgbClr val="51F9C5"/>
            </a:gs>
            <a:gs pos="92000">
              <a:schemeClr val="accent4">
                <a:lumMod val="75000"/>
                <a:alpha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52301"/>
            <a:ext cx="11745532" cy="6581103"/>
          </a:xfrm>
          <a:gradFill>
            <a:gsLst>
              <a:gs pos="53000">
                <a:schemeClr val="accent4">
                  <a:lumMod val="60000"/>
                  <a:lumOff val="40000"/>
                </a:schemeClr>
              </a:gs>
              <a:gs pos="20000">
                <a:srgbClr val="FFFF00">
                  <a:lumMod val="48000"/>
                  <a:lumOff val="52000"/>
                </a:srgbClr>
              </a:gs>
              <a:gs pos="83000">
                <a:srgbClr val="51F9C5"/>
              </a:gs>
              <a:gs pos="100000">
                <a:schemeClr val="accent1">
                  <a:lumMod val="30000"/>
                  <a:lumOff val="70000"/>
                </a:schemeClr>
              </a:gs>
            </a:gsLst>
            <a:lin ang="5400000" scaled="1"/>
          </a:gradFill>
          <a:ln>
            <a:solidFill>
              <a:srgbClr val="0000CC"/>
            </a:solidFill>
          </a:ln>
          <a:scene3d>
            <a:camera prst="orthographicFront"/>
            <a:lightRig rig="threePt" dir="t"/>
          </a:scene3d>
          <a:sp3d>
            <a:bevelT w="152400" h="50800" prst="softRound"/>
          </a:sp3d>
        </p:spPr>
        <p:txBody>
          <a:bodyPr>
            <a:normAutofit/>
            <a:sp3d extrusionH="57150">
              <a:bevelT w="38100" h="38100"/>
            </a:sp3d>
          </a:bodyPr>
          <a:lstStyle/>
          <a:p>
            <a:pPr marL="0" indent="0">
              <a:buClr>
                <a:srgbClr val="008080"/>
              </a:buClr>
              <a:buNone/>
            </a:pPr>
            <a:endParaRPr lang="en-US" sz="2800" b="1" dirty="0" smtClean="0">
              <a:solidFill>
                <a:schemeClr val="bg1">
                  <a:lumMod val="95000"/>
                  <a:lumOff val="5000"/>
                </a:schemeClr>
              </a:solidFill>
            </a:endParaRPr>
          </a:p>
          <a:p>
            <a:pPr>
              <a:buClr>
                <a:srgbClr val="008080"/>
              </a:buClr>
              <a:buFont typeface="Wingdings" panose="05000000000000000000" pitchFamily="2" charset="2"/>
              <a:buChar char="Ø"/>
            </a:pPr>
            <a:endParaRPr lang="en-US" sz="2800" b="1" dirty="0">
              <a:solidFill>
                <a:schemeClr val="bg1">
                  <a:lumMod val="95000"/>
                  <a:lumOff val="5000"/>
                </a:schemeClr>
              </a:solidFill>
            </a:endParaRPr>
          </a:p>
          <a:p>
            <a:pPr>
              <a:buClr>
                <a:srgbClr val="008080"/>
              </a:buClr>
              <a:buFont typeface="Wingdings" panose="05000000000000000000" pitchFamily="2" charset="2"/>
              <a:buChar char="Ø"/>
            </a:pPr>
            <a:endParaRPr lang="en-US" sz="2800" b="1" dirty="0" smtClean="0">
              <a:solidFill>
                <a:schemeClr val="bg1">
                  <a:lumMod val="95000"/>
                  <a:lumOff val="5000"/>
                </a:schemeClr>
              </a:solidFill>
            </a:endParaRPr>
          </a:p>
          <a:p>
            <a:pPr>
              <a:buClr>
                <a:srgbClr val="008080"/>
              </a:buClr>
              <a:buFont typeface="Wingdings" panose="05000000000000000000" pitchFamily="2" charset="2"/>
              <a:buChar char="Ø"/>
            </a:pPr>
            <a:endParaRPr lang="en-US" sz="2800" b="1" dirty="0">
              <a:solidFill>
                <a:schemeClr val="bg1">
                  <a:lumMod val="95000"/>
                  <a:lumOff val="5000"/>
                </a:schemeClr>
              </a:solidFill>
            </a:endParaRPr>
          </a:p>
          <a:p>
            <a:pPr>
              <a:buClr>
                <a:srgbClr val="008080"/>
              </a:buClr>
              <a:buFont typeface="Wingdings" panose="05000000000000000000" pitchFamily="2" charset="2"/>
              <a:buChar char="Ø"/>
            </a:pPr>
            <a:endParaRPr lang="en-US" sz="2800" b="1" dirty="0" smtClean="0">
              <a:solidFill>
                <a:schemeClr val="bg1">
                  <a:lumMod val="95000"/>
                  <a:lumOff val="5000"/>
                </a:schemeClr>
              </a:solidFill>
            </a:endParaRPr>
          </a:p>
          <a:p>
            <a:pPr>
              <a:buClr>
                <a:srgbClr val="008080"/>
              </a:buClr>
              <a:buFont typeface="Wingdings" panose="05000000000000000000" pitchFamily="2" charset="2"/>
              <a:buChar char="Ø"/>
            </a:pPr>
            <a:endParaRPr lang="en-US" sz="2800" b="1" dirty="0">
              <a:solidFill>
                <a:schemeClr val="bg1">
                  <a:lumMod val="95000"/>
                  <a:lumOff val="5000"/>
                </a:schemeClr>
              </a:solidFill>
            </a:endParaRPr>
          </a:p>
          <a:p>
            <a:pPr marL="0" indent="0">
              <a:buClr>
                <a:srgbClr val="008080"/>
              </a:buClr>
              <a:buNone/>
            </a:pPr>
            <a:endParaRPr lang="en-US" sz="2800" b="1" dirty="0" smtClean="0">
              <a:solidFill>
                <a:schemeClr val="bg1">
                  <a:lumMod val="95000"/>
                  <a:lumOff val="5000"/>
                </a:schemeClr>
              </a:solidFill>
            </a:endParaRPr>
          </a:p>
        </p:txBody>
      </p:sp>
      <p:sp>
        <p:nvSpPr>
          <p:cNvPr id="5" name="Slide Number Placeholder 5"/>
          <p:cNvSpPr>
            <a:spLocks noGrp="1"/>
          </p:cNvSpPr>
          <p:nvPr>
            <p:ph type="sldNum" sz="quarter" idx="12"/>
          </p:nvPr>
        </p:nvSpPr>
        <p:spPr>
          <a:xfrm>
            <a:off x="11330931"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21</a:t>
            </a:fld>
            <a:endParaRPr lang="en-US" dirty="0">
              <a:solidFill>
                <a:schemeClr val="bg1"/>
              </a:solidFill>
            </a:endParaRPr>
          </a:p>
        </p:txBody>
      </p:sp>
      <p:sp>
        <p:nvSpPr>
          <p:cNvPr id="2" name="Rectangle 1"/>
          <p:cNvSpPr/>
          <p:nvPr/>
        </p:nvSpPr>
        <p:spPr>
          <a:xfrm>
            <a:off x="2947868" y="318972"/>
            <a:ext cx="6283841" cy="712386"/>
          </a:xfrm>
          <a:prstGeom prst="rect">
            <a:avLst/>
          </a:prstGeom>
          <a:solidFill>
            <a:schemeClr val="tx1">
              <a:lumMod val="50000"/>
            </a:schemeClr>
          </a:solidFill>
          <a:ln w="38100">
            <a:solidFill>
              <a:srgbClr val="FF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400" dirty="0" smtClean="0">
                <a:solidFill>
                  <a:srgbClr val="51F9C5"/>
                </a:solidFill>
              </a:rPr>
              <a:t>Same Graphic!  (2016)</a:t>
            </a:r>
            <a:endParaRPr lang="en-CA" sz="4400" dirty="0">
              <a:solidFill>
                <a:srgbClr val="51F9C5"/>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733649103"/>
              </p:ext>
            </p:extLst>
          </p:nvPr>
        </p:nvGraphicFramePr>
        <p:xfrm>
          <a:off x="206300" y="4793608"/>
          <a:ext cx="11674548" cy="609405"/>
        </p:xfrm>
        <a:graphic>
          <a:graphicData uri="http://schemas.openxmlformats.org/drawingml/2006/table">
            <a:tbl>
              <a:tblPr firstRow="1" bandRow="1">
                <a:tableStyleId>{5C22544A-7EE6-4342-B048-85BDC9FD1C3A}</a:tableStyleId>
              </a:tblPr>
              <a:tblGrid>
                <a:gridCol w="3891516"/>
                <a:gridCol w="3891516"/>
                <a:gridCol w="3891516"/>
              </a:tblGrid>
              <a:tr h="609405">
                <a:tc>
                  <a:txBody>
                    <a:bodyPr/>
                    <a:lstStyle/>
                    <a:p>
                      <a:pPr algn="ctr"/>
                      <a:r>
                        <a:rPr lang="en-US" sz="3200" b="0" dirty="0" smtClean="0"/>
                        <a:t>   Night        Season</a:t>
                      </a:r>
                      <a:endParaRPr lang="en-CA" sz="3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c>
                  <a:txBody>
                    <a:bodyPr/>
                    <a:lstStyle/>
                    <a:p>
                      <a:pPr algn="ctr"/>
                      <a:r>
                        <a:rPr lang="en-US" sz="3200" dirty="0" smtClean="0">
                          <a:ln>
                            <a:solidFill>
                              <a:srgbClr val="008000"/>
                            </a:solidFill>
                          </a:ln>
                          <a:solidFill>
                            <a:srgbClr val="00CC00"/>
                          </a:solidFill>
                        </a:rPr>
                        <a:t>Light</a:t>
                      </a:r>
                      <a:r>
                        <a:rPr lang="en-US" sz="3200" dirty="0" smtClean="0">
                          <a:solidFill>
                            <a:srgbClr val="00CC00"/>
                          </a:solidFill>
                        </a:rPr>
                        <a:t> </a:t>
                      </a:r>
                      <a:r>
                        <a:rPr lang="en-US" sz="3200" dirty="0" smtClean="0">
                          <a:ln>
                            <a:solidFill>
                              <a:srgbClr val="008000"/>
                            </a:solidFill>
                          </a:ln>
                          <a:solidFill>
                            <a:srgbClr val="00CC00"/>
                          </a:solidFill>
                        </a:rPr>
                        <a:t>Season</a:t>
                      </a:r>
                      <a:endParaRPr lang="en-CA" sz="3200" dirty="0">
                        <a:ln>
                          <a:solidFill>
                            <a:srgbClr val="008000"/>
                          </a:solidFill>
                        </a:ln>
                        <a:solidFill>
                          <a:srgbClr val="00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tx1">
                        <a:lumMod val="95000"/>
                      </a:schemeClr>
                    </a:solidFill>
                  </a:tcPr>
                </a:tc>
                <a:tc>
                  <a:txBody>
                    <a:bodyPr/>
                    <a:lstStyle/>
                    <a:p>
                      <a:pPr algn="ctr"/>
                      <a:r>
                        <a:rPr lang="en-US" sz="3200" b="0" dirty="0" smtClean="0"/>
                        <a:t>Night    Season</a:t>
                      </a:r>
                      <a:endParaRPr lang="en-CA" sz="3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r>
            </a:tbl>
          </a:graphicData>
        </a:graphic>
      </p:graphicFrame>
      <p:sp>
        <p:nvSpPr>
          <p:cNvPr id="17" name="Right Bracket 16"/>
          <p:cNvSpPr/>
          <p:nvPr/>
        </p:nvSpPr>
        <p:spPr>
          <a:xfrm rot="5400000">
            <a:off x="5614749" y="1998156"/>
            <a:ext cx="841993" cy="7648358"/>
          </a:xfrm>
          <a:prstGeom prst="rightBracket">
            <a:avLst>
              <a:gd name="adj" fmla="val 106830"/>
            </a:avLst>
          </a:prstGeom>
          <a:solidFill>
            <a:schemeClr val="accent1">
              <a:lumMod val="60000"/>
              <a:lumOff val="40000"/>
            </a:schemeClr>
          </a:solidFill>
          <a:ln w="57150">
            <a:solidFill>
              <a:srgbClr val="FFC0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Rectangle 17"/>
          <p:cNvSpPr/>
          <p:nvPr/>
        </p:nvSpPr>
        <p:spPr>
          <a:xfrm>
            <a:off x="2472797" y="5439562"/>
            <a:ext cx="7200016" cy="5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smtClean="0">
                <a:solidFill>
                  <a:schemeClr val="bg1"/>
                </a:solidFill>
              </a:rPr>
              <a:t>24 </a:t>
            </a:r>
            <a:r>
              <a:rPr lang="en-US" sz="2800" dirty="0" err="1" smtClean="0">
                <a:solidFill>
                  <a:schemeClr val="bg1"/>
                </a:solidFill>
              </a:rPr>
              <a:t>Hrs</a:t>
            </a:r>
            <a:r>
              <a:rPr lang="en-US" sz="2800" dirty="0" smtClean="0">
                <a:solidFill>
                  <a:schemeClr val="bg1"/>
                </a:solidFill>
              </a:rPr>
              <a:t>, Midnight to Midnight, </a:t>
            </a:r>
            <a:r>
              <a:rPr lang="en-US" sz="2800" u="sng" dirty="0" smtClean="0">
                <a:solidFill>
                  <a:srgbClr val="FF0000"/>
                </a:solidFill>
              </a:rPr>
              <a:t>Roman Reckoning</a:t>
            </a:r>
            <a:endParaRPr lang="en-CA" sz="2800" u="sng" dirty="0">
              <a:solidFill>
                <a:srgbClr val="FF0000"/>
              </a:solidFill>
            </a:endParaRPr>
          </a:p>
        </p:txBody>
      </p:sp>
      <p:sp>
        <p:nvSpPr>
          <p:cNvPr id="21" name="Rectangle 20"/>
          <p:cNvSpPr/>
          <p:nvPr/>
        </p:nvSpPr>
        <p:spPr>
          <a:xfrm>
            <a:off x="303288" y="3493849"/>
            <a:ext cx="1706266" cy="833606"/>
          </a:xfrm>
          <a:prstGeom prst="rect">
            <a:avLst/>
          </a:prstGeom>
          <a:ln w="3810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bg1"/>
                </a:solidFill>
              </a:rPr>
              <a:t>Mar </a:t>
            </a:r>
            <a:r>
              <a:rPr lang="en-US" sz="2800" b="1" dirty="0" smtClean="0">
                <a:solidFill>
                  <a:schemeClr val="bg1"/>
                </a:solidFill>
                <a:effectLst>
                  <a:glow rad="127000">
                    <a:srgbClr val="00CC00"/>
                  </a:glow>
                </a:effectLst>
              </a:rPr>
              <a:t>19, </a:t>
            </a:r>
            <a:r>
              <a:rPr lang="en-US" sz="2800" dirty="0" smtClean="0">
                <a:solidFill>
                  <a:schemeClr val="bg1"/>
                </a:solidFill>
              </a:rPr>
              <a:t>10:30 PM</a:t>
            </a:r>
            <a:endParaRPr lang="en-CA" sz="2800" dirty="0">
              <a:solidFill>
                <a:schemeClr val="bg1"/>
              </a:solidFill>
            </a:endParaRPr>
          </a:p>
        </p:txBody>
      </p:sp>
      <p:cxnSp>
        <p:nvCxnSpPr>
          <p:cNvPr id="23" name="Straight Arrow Connector 22"/>
          <p:cNvCxnSpPr/>
          <p:nvPr/>
        </p:nvCxnSpPr>
        <p:spPr>
          <a:xfrm>
            <a:off x="1711843" y="4327455"/>
            <a:ext cx="0" cy="484785"/>
          </a:xfrm>
          <a:prstGeom prst="straightConnector1">
            <a:avLst/>
          </a:prstGeom>
          <a:ln w="38100">
            <a:solidFill>
              <a:srgbClr val="0080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373764" y="3508031"/>
            <a:ext cx="1598438" cy="1159662"/>
          </a:xfrm>
          <a:prstGeom prst="rect">
            <a:avLst/>
          </a:prstGeom>
          <a:ln w="3810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bg1"/>
                </a:solidFill>
              </a:rPr>
              <a:t>Mar </a:t>
            </a:r>
            <a:r>
              <a:rPr lang="en-US" sz="2800" b="1" dirty="0" smtClean="0">
                <a:solidFill>
                  <a:schemeClr val="bg1"/>
                </a:solidFill>
                <a:effectLst>
                  <a:glow rad="127000">
                    <a:srgbClr val="FFFF00"/>
                  </a:glow>
                </a:effectLst>
              </a:rPr>
              <a:t>20, </a:t>
            </a:r>
            <a:r>
              <a:rPr lang="en-US" sz="2800" b="1" dirty="0" smtClean="0">
                <a:solidFill>
                  <a:srgbClr val="FF0000"/>
                </a:solidFill>
              </a:rPr>
              <a:t>4:30 AM UTC</a:t>
            </a:r>
            <a:endParaRPr lang="en-CA" sz="2800" b="1" dirty="0">
              <a:solidFill>
                <a:srgbClr val="FF0000"/>
              </a:solidFill>
            </a:endParaRPr>
          </a:p>
        </p:txBody>
      </p:sp>
      <p:cxnSp>
        <p:nvCxnSpPr>
          <p:cNvPr id="28" name="Straight Arrow Connector 27"/>
          <p:cNvCxnSpPr/>
          <p:nvPr/>
        </p:nvCxnSpPr>
        <p:spPr>
          <a:xfrm>
            <a:off x="3782533" y="4438105"/>
            <a:ext cx="0" cy="484785"/>
          </a:xfrm>
          <a:prstGeom prst="straightConnector1">
            <a:avLst/>
          </a:prstGeom>
          <a:ln w="38100">
            <a:solidFill>
              <a:srgbClr val="0080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Right Bracket 31"/>
          <p:cNvSpPr/>
          <p:nvPr/>
        </p:nvSpPr>
        <p:spPr>
          <a:xfrm rot="16200000">
            <a:off x="7302408" y="229217"/>
            <a:ext cx="1421998" cy="7744046"/>
          </a:xfrm>
          <a:prstGeom prst="rightBracket">
            <a:avLst>
              <a:gd name="adj" fmla="val 84178"/>
            </a:avLst>
          </a:prstGeom>
          <a:solidFill>
            <a:srgbClr val="51F9C5"/>
          </a:solidFill>
          <a:ln w="57150">
            <a:solidFill>
              <a:srgbClr val="0000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Rectangle 32"/>
          <p:cNvSpPr/>
          <p:nvPr/>
        </p:nvSpPr>
        <p:spPr>
          <a:xfrm>
            <a:off x="4523118" y="3615070"/>
            <a:ext cx="7031351" cy="1198641"/>
          </a:xfrm>
          <a:prstGeom prst="rect">
            <a:avLst/>
          </a:prstGeom>
          <a:noFill/>
          <a:ln>
            <a:no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u="sng" dirty="0" smtClean="0">
                <a:solidFill>
                  <a:srgbClr val="0000CC"/>
                </a:solidFill>
              </a:rPr>
              <a:t>Mar</a:t>
            </a:r>
            <a:r>
              <a:rPr lang="en-US" sz="3200" dirty="0" smtClean="0">
                <a:solidFill>
                  <a:srgbClr val="0000CC"/>
                </a:solidFill>
              </a:rPr>
              <a:t> </a:t>
            </a:r>
            <a:r>
              <a:rPr lang="en-US" sz="3200" b="1" u="sng" dirty="0" smtClean="0">
                <a:solidFill>
                  <a:srgbClr val="0000CC"/>
                </a:solidFill>
                <a:effectLst>
                  <a:glow rad="127000">
                    <a:srgbClr val="FFFF00"/>
                  </a:glow>
                </a:effectLst>
              </a:rPr>
              <a:t>20</a:t>
            </a:r>
            <a:r>
              <a:rPr lang="en-US" sz="3200" dirty="0" smtClean="0">
                <a:solidFill>
                  <a:srgbClr val="0000CC"/>
                </a:solidFill>
              </a:rPr>
              <a:t> </a:t>
            </a:r>
            <a:r>
              <a:rPr lang="en-US" sz="3200" u="sng" dirty="0" smtClean="0">
                <a:solidFill>
                  <a:srgbClr val="0000CC"/>
                </a:solidFill>
              </a:rPr>
              <a:t>begins at Dawn</a:t>
            </a:r>
            <a:r>
              <a:rPr lang="en-US" sz="3200" dirty="0" smtClean="0">
                <a:solidFill>
                  <a:srgbClr val="0000CC"/>
                </a:solidFill>
              </a:rPr>
              <a:t>, </a:t>
            </a:r>
            <a:r>
              <a:rPr lang="en-US" sz="3200" b="1" i="1" dirty="0" smtClean="0">
                <a:solidFill>
                  <a:schemeClr val="bg1"/>
                </a:solidFill>
                <a:effectLst>
                  <a:glow rad="127000">
                    <a:srgbClr val="FFFF00"/>
                  </a:glow>
                </a:effectLst>
              </a:rPr>
              <a:t>NOT MIDNIGHT, </a:t>
            </a:r>
            <a:r>
              <a:rPr lang="en-US" sz="3200" dirty="0" smtClean="0">
                <a:solidFill>
                  <a:srgbClr val="0000CC"/>
                </a:solidFill>
              </a:rPr>
              <a:t>on </a:t>
            </a:r>
            <a:r>
              <a:rPr lang="en-US" sz="3200" dirty="0" err="1" smtClean="0">
                <a:solidFill>
                  <a:srgbClr val="0000CC"/>
                </a:solidFill>
              </a:rPr>
              <a:t>Yahuah’s</a:t>
            </a:r>
            <a:r>
              <a:rPr lang="en-US" sz="3200" dirty="0" smtClean="0">
                <a:solidFill>
                  <a:srgbClr val="0000CC"/>
                </a:solidFill>
              </a:rPr>
              <a:t> Covenant Calendar </a:t>
            </a:r>
            <a:r>
              <a:rPr lang="en-US" sz="3200" dirty="0" smtClean="0">
                <a:solidFill>
                  <a:srgbClr val="00B050"/>
                </a:solidFill>
              </a:rPr>
              <a:t>(Gen 1).</a:t>
            </a:r>
            <a:endParaRPr lang="en-CA" sz="3200" dirty="0">
              <a:solidFill>
                <a:srgbClr val="00B050"/>
              </a:solidFill>
            </a:endParaRPr>
          </a:p>
        </p:txBody>
      </p:sp>
      <p:cxnSp>
        <p:nvCxnSpPr>
          <p:cNvPr id="35" name="Straight Arrow Connector 34"/>
          <p:cNvCxnSpPr/>
          <p:nvPr/>
        </p:nvCxnSpPr>
        <p:spPr>
          <a:xfrm flipH="1">
            <a:off x="4234717" y="4307135"/>
            <a:ext cx="510003" cy="452885"/>
          </a:xfrm>
          <a:prstGeom prst="straightConnector1">
            <a:avLst/>
          </a:prstGeom>
          <a:ln w="76200">
            <a:solidFill>
              <a:srgbClr val="FF00FF"/>
            </a:solidFill>
            <a:tailEnd type="arrow"/>
          </a:ln>
          <a:effectLst>
            <a:glow rad="127000">
              <a:srgbClr val="FFFF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3288" y="5718162"/>
            <a:ext cx="1780684" cy="914400"/>
          </a:xfrm>
          <a:prstGeom prst="rect">
            <a:avLst/>
          </a:prstGeom>
          <a:ln w="381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bg1"/>
                </a:solidFill>
              </a:rPr>
              <a:t>Man’s date change</a:t>
            </a:r>
            <a:endParaRPr lang="en-CA" sz="2800" dirty="0">
              <a:solidFill>
                <a:schemeClr val="bg1"/>
              </a:solidFill>
            </a:endParaRPr>
          </a:p>
        </p:txBody>
      </p:sp>
      <p:cxnSp>
        <p:nvCxnSpPr>
          <p:cNvPr id="19" name="Straight Arrow Connector 18"/>
          <p:cNvCxnSpPr>
            <a:stCxn id="14" idx="0"/>
          </p:cNvCxnSpPr>
          <p:nvPr/>
        </p:nvCxnSpPr>
        <p:spPr>
          <a:xfrm flipV="1">
            <a:off x="1193630" y="5295014"/>
            <a:ext cx="906560" cy="423148"/>
          </a:xfrm>
          <a:prstGeom prst="straightConnector1">
            <a:avLst/>
          </a:prstGeom>
          <a:ln w="76200">
            <a:solidFill>
              <a:srgbClr val="00FF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4158" y="1286541"/>
            <a:ext cx="10997295" cy="1669311"/>
          </a:xfrm>
          <a:prstGeom prst="rect">
            <a:avLst/>
          </a:prstGeom>
          <a:ln w="7620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smtClean="0">
                <a:solidFill>
                  <a:srgbClr val="800000"/>
                </a:solidFill>
              </a:rPr>
              <a:t>When the </a:t>
            </a:r>
            <a:r>
              <a:rPr lang="en-US" sz="3200" u="sng" dirty="0" smtClean="0">
                <a:solidFill>
                  <a:srgbClr val="800000"/>
                </a:solidFill>
              </a:rPr>
              <a:t>Tequfah moment</a:t>
            </a:r>
            <a:r>
              <a:rPr lang="en-US" sz="3200" dirty="0" smtClean="0">
                <a:solidFill>
                  <a:srgbClr val="800000"/>
                </a:solidFill>
              </a:rPr>
              <a:t> is declared between </a:t>
            </a:r>
            <a:r>
              <a:rPr lang="en-US" sz="3200" b="1" dirty="0" smtClean="0">
                <a:solidFill>
                  <a:schemeClr val="bg1"/>
                </a:solidFill>
              </a:rPr>
              <a:t>MIDNIGHT</a:t>
            </a:r>
            <a:r>
              <a:rPr lang="en-US" sz="3200" dirty="0" smtClean="0">
                <a:solidFill>
                  <a:srgbClr val="800000"/>
                </a:solidFill>
              </a:rPr>
              <a:t> and </a:t>
            </a:r>
            <a:r>
              <a:rPr lang="en-US" sz="3200" b="1" dirty="0" smtClean="0">
                <a:ln>
                  <a:solidFill>
                    <a:sysClr val="windowText" lastClr="000000"/>
                  </a:solidFill>
                </a:ln>
                <a:solidFill>
                  <a:srgbClr val="FF00FF"/>
                </a:solidFill>
                <a:effectLst>
                  <a:glow rad="127000">
                    <a:srgbClr val="51F9C5"/>
                  </a:glow>
                </a:effectLst>
              </a:rPr>
              <a:t>DAWN, </a:t>
            </a:r>
            <a:r>
              <a:rPr lang="en-US" sz="3200" dirty="0" smtClean="0">
                <a:solidFill>
                  <a:srgbClr val="800000"/>
                </a:solidFill>
              </a:rPr>
              <a:t>then a deliberate date calculation adjustment is necessary.  </a:t>
            </a:r>
            <a:r>
              <a:rPr lang="en-US" sz="3200" u="sng" dirty="0" smtClean="0">
                <a:solidFill>
                  <a:srgbClr val="800000"/>
                </a:solidFill>
              </a:rPr>
              <a:t>Your time zone location</a:t>
            </a:r>
            <a:r>
              <a:rPr lang="en-US" sz="3200" dirty="0" smtClean="0">
                <a:solidFill>
                  <a:srgbClr val="800000"/>
                </a:solidFill>
              </a:rPr>
              <a:t> on this earth is important!</a:t>
            </a:r>
            <a:endParaRPr lang="en-CA" sz="3200" dirty="0">
              <a:solidFill>
                <a:srgbClr val="800000"/>
              </a:solidFill>
            </a:endParaRPr>
          </a:p>
        </p:txBody>
      </p:sp>
      <p:sp>
        <p:nvSpPr>
          <p:cNvPr id="16" name="Right Brace 15"/>
          <p:cNvSpPr/>
          <p:nvPr/>
        </p:nvSpPr>
        <p:spPr>
          <a:xfrm rot="16200000">
            <a:off x="2905456" y="2219695"/>
            <a:ext cx="499774" cy="1972087"/>
          </a:xfrm>
          <a:prstGeom prst="rightBrace">
            <a:avLst>
              <a:gd name="adj1" fmla="val 60083"/>
              <a:gd name="adj2" fmla="val 50000"/>
            </a:avLst>
          </a:prstGeom>
          <a:solidFill>
            <a:srgbClr val="00FF00"/>
          </a:solidFill>
          <a:ln w="5715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3" name="Straight Connector 12"/>
          <p:cNvCxnSpPr/>
          <p:nvPr/>
        </p:nvCxnSpPr>
        <p:spPr>
          <a:xfrm flipV="1">
            <a:off x="2211567" y="3493850"/>
            <a:ext cx="1" cy="3002643"/>
          </a:xfrm>
          <a:prstGeom prst="line">
            <a:avLst/>
          </a:prstGeom>
          <a:ln w="57150">
            <a:solidFill>
              <a:srgbClr val="FFC000"/>
            </a:solidFill>
          </a:ln>
          <a:effectLst>
            <a:glow rad="101600">
              <a:schemeClr val="accent3">
                <a:satMod val="175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859927" y="4816560"/>
            <a:ext cx="0" cy="1679933"/>
          </a:xfrm>
          <a:prstGeom prst="line">
            <a:avLst/>
          </a:prstGeom>
          <a:ln w="57150">
            <a:solidFill>
              <a:srgbClr val="FFC000"/>
            </a:solidFill>
          </a:ln>
          <a:effectLst>
            <a:glow rad="88900">
              <a:srgbClr val="FF00FF"/>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141384" y="3493850"/>
            <a:ext cx="0" cy="1945712"/>
          </a:xfrm>
          <a:prstGeom prst="line">
            <a:avLst/>
          </a:prstGeom>
          <a:ln w="76200">
            <a:solidFill>
              <a:srgbClr val="FF00FF"/>
            </a:solidFill>
          </a:ln>
          <a:effectLst>
            <a:glow rad="127000">
              <a:srgbClr val="0000CC"/>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1885430" y="3455626"/>
            <a:ext cx="0" cy="1945712"/>
          </a:xfrm>
          <a:prstGeom prst="line">
            <a:avLst/>
          </a:prstGeom>
          <a:ln w="76200">
            <a:solidFill>
              <a:srgbClr val="FF00FF"/>
            </a:solidFill>
          </a:ln>
          <a:effectLst>
            <a:glow rad="127000">
              <a:srgbClr val="0000CC"/>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5581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5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7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7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75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75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75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75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75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7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9"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1250" fill="hold"/>
                                        <p:tgtEl>
                                          <p:spTgt spid="16"/>
                                        </p:tgtEl>
                                        <p:attrNameLst>
                                          <p:attrName>ppt_x</p:attrName>
                                        </p:attrNameLst>
                                      </p:cBhvr>
                                      <p:tavLst>
                                        <p:tav tm="0">
                                          <p:val>
                                            <p:strVal val="0-#ppt_w/2"/>
                                          </p:val>
                                        </p:tav>
                                        <p:tav tm="100000">
                                          <p:val>
                                            <p:strVal val="#ppt_x"/>
                                          </p:val>
                                        </p:tav>
                                      </p:tavLst>
                                    </p:anim>
                                    <p:anim calcmode="lin" valueType="num">
                                      <p:cBhvr additive="base">
                                        <p:cTn id="90" dur="1250" fill="hold"/>
                                        <p:tgtEl>
                                          <p:spTgt spid="16"/>
                                        </p:tgtEl>
                                        <p:attrNameLst>
                                          <p:attrName>ppt_y</p:attrName>
                                        </p:attrNameLst>
                                      </p:cBhvr>
                                      <p:tavLst>
                                        <p:tav tm="0">
                                          <p:val>
                                            <p:strVal val="0-#ppt_h/2"/>
                                          </p:val>
                                        </p:tav>
                                        <p:tav tm="100000">
                                          <p:val>
                                            <p:strVal val="#ppt_y"/>
                                          </p:val>
                                        </p:tav>
                                      </p:tavLst>
                                    </p:anim>
                                  </p:childTnLst>
                                </p:cTn>
                              </p:par>
                              <p:par>
                                <p:cTn id="91" presetID="31" presetClass="entr" presetSubtype="0" fill="hold" grpId="0" nodeType="withEffect">
                                  <p:stCondLst>
                                    <p:cond delay="500"/>
                                  </p:stCondLst>
                                  <p:childTnLst>
                                    <p:set>
                                      <p:cBhvr>
                                        <p:cTn id="92" dur="1" fill="hold">
                                          <p:stCondLst>
                                            <p:cond delay="0"/>
                                          </p:stCondLst>
                                        </p:cTn>
                                        <p:tgtEl>
                                          <p:spTgt spid="11"/>
                                        </p:tgtEl>
                                        <p:attrNameLst>
                                          <p:attrName>style.visibility</p:attrName>
                                        </p:attrNameLst>
                                      </p:cBhvr>
                                      <p:to>
                                        <p:strVal val="visible"/>
                                      </p:to>
                                    </p:set>
                                    <p:anim calcmode="lin" valueType="num">
                                      <p:cBhvr>
                                        <p:cTn id="93" dur="1250" fill="hold"/>
                                        <p:tgtEl>
                                          <p:spTgt spid="11"/>
                                        </p:tgtEl>
                                        <p:attrNameLst>
                                          <p:attrName>ppt_w</p:attrName>
                                        </p:attrNameLst>
                                      </p:cBhvr>
                                      <p:tavLst>
                                        <p:tav tm="0">
                                          <p:val>
                                            <p:fltVal val="0"/>
                                          </p:val>
                                        </p:tav>
                                        <p:tav tm="100000">
                                          <p:val>
                                            <p:strVal val="#ppt_w"/>
                                          </p:val>
                                        </p:tav>
                                      </p:tavLst>
                                    </p:anim>
                                    <p:anim calcmode="lin" valueType="num">
                                      <p:cBhvr>
                                        <p:cTn id="94" dur="1250" fill="hold"/>
                                        <p:tgtEl>
                                          <p:spTgt spid="11"/>
                                        </p:tgtEl>
                                        <p:attrNameLst>
                                          <p:attrName>ppt_h</p:attrName>
                                        </p:attrNameLst>
                                      </p:cBhvr>
                                      <p:tavLst>
                                        <p:tav tm="0">
                                          <p:val>
                                            <p:fltVal val="0"/>
                                          </p:val>
                                        </p:tav>
                                        <p:tav tm="100000">
                                          <p:val>
                                            <p:strVal val="#ppt_h"/>
                                          </p:val>
                                        </p:tav>
                                      </p:tavLst>
                                    </p:anim>
                                    <p:anim calcmode="lin" valueType="num">
                                      <p:cBhvr>
                                        <p:cTn id="95" dur="1250" fill="hold"/>
                                        <p:tgtEl>
                                          <p:spTgt spid="11"/>
                                        </p:tgtEl>
                                        <p:attrNameLst>
                                          <p:attrName>style.rotation</p:attrName>
                                        </p:attrNameLst>
                                      </p:cBhvr>
                                      <p:tavLst>
                                        <p:tav tm="0">
                                          <p:val>
                                            <p:fltVal val="90"/>
                                          </p:val>
                                        </p:tav>
                                        <p:tav tm="100000">
                                          <p:val>
                                            <p:fltVal val="0"/>
                                          </p:val>
                                        </p:tav>
                                      </p:tavLst>
                                    </p:anim>
                                    <p:animEffect transition="in" filter="fade">
                                      <p:cBhvr>
                                        <p:cTn id="96"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animBg="1"/>
      <p:bldP spid="27" grpId="0" animBg="1"/>
      <p:bldP spid="32" grpId="0" animBg="1"/>
      <p:bldP spid="33" grpId="0"/>
      <p:bldP spid="14" grpId="0" animBg="1"/>
      <p:bldP spid="11"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52301"/>
            <a:ext cx="11745532" cy="6581103"/>
          </a:xfrm>
          <a:gradFill>
            <a:gsLst>
              <a:gs pos="53000">
                <a:schemeClr val="accent4">
                  <a:lumMod val="60000"/>
                  <a:lumOff val="40000"/>
                </a:schemeClr>
              </a:gs>
              <a:gs pos="20000">
                <a:srgbClr val="FFFF00">
                  <a:lumMod val="48000"/>
                  <a:lumOff val="52000"/>
                </a:srgbClr>
              </a:gs>
              <a:gs pos="83000">
                <a:srgbClr val="51F9C5"/>
              </a:gs>
              <a:gs pos="100000">
                <a:schemeClr val="accent1">
                  <a:lumMod val="30000"/>
                  <a:lumOff val="70000"/>
                </a:schemeClr>
              </a:gs>
            </a:gsLst>
            <a:lin ang="5400000" scaled="1"/>
          </a:gradFill>
          <a:ln>
            <a:solidFill>
              <a:srgbClr val="0000CC"/>
            </a:solidFill>
          </a:ln>
          <a:scene3d>
            <a:camera prst="orthographicFront"/>
            <a:lightRig rig="threePt" dir="t"/>
          </a:scene3d>
          <a:sp3d>
            <a:bevelT w="152400" h="50800" prst="softRound"/>
          </a:sp3d>
        </p:spPr>
        <p:txBody>
          <a:bodyPr>
            <a:normAutofit/>
            <a:sp3d extrusionH="57150">
              <a:bevelT w="38100" h="38100"/>
            </a:sp3d>
          </a:bodyPr>
          <a:lstStyle/>
          <a:p>
            <a:pPr>
              <a:spcAft>
                <a:spcPts val="600"/>
              </a:spcAft>
              <a:buClr>
                <a:srgbClr val="008080"/>
              </a:buClr>
              <a:buFont typeface="Wingdings" panose="05000000000000000000" pitchFamily="2" charset="2"/>
              <a:buChar char="Ø"/>
            </a:pPr>
            <a:r>
              <a:rPr lang="en-US" sz="2800" b="1" dirty="0" smtClean="0">
                <a:solidFill>
                  <a:schemeClr val="bg1">
                    <a:lumMod val="95000"/>
                    <a:lumOff val="5000"/>
                  </a:schemeClr>
                </a:solidFill>
              </a:rPr>
              <a:t>Lets compare Year and </a:t>
            </a:r>
            <a:r>
              <a:rPr lang="en-US" sz="2800" b="1" dirty="0">
                <a:solidFill>
                  <a:schemeClr val="bg1">
                    <a:lumMod val="95000"/>
                    <a:lumOff val="5000"/>
                  </a:schemeClr>
                </a:solidFill>
              </a:rPr>
              <a:t>D</a:t>
            </a:r>
            <a:r>
              <a:rPr lang="en-US" sz="2800" b="1" dirty="0" smtClean="0">
                <a:solidFill>
                  <a:schemeClr val="bg1">
                    <a:lumMod val="95000"/>
                    <a:lumOff val="5000"/>
                  </a:schemeClr>
                </a:solidFill>
              </a:rPr>
              <a:t>ates.</a:t>
            </a:r>
          </a:p>
          <a:p>
            <a:pPr marL="0" indent="0">
              <a:lnSpc>
                <a:spcPct val="160000"/>
              </a:lnSpc>
              <a:spcAft>
                <a:spcPts val="600"/>
              </a:spcAft>
              <a:buNone/>
            </a:pPr>
            <a:r>
              <a:rPr lang="en-US" sz="2400" b="1" dirty="0">
                <a:solidFill>
                  <a:schemeClr val="bg1">
                    <a:lumMod val="95000"/>
                    <a:lumOff val="5000"/>
                  </a:schemeClr>
                </a:solidFill>
              </a:rPr>
              <a:t> </a:t>
            </a:r>
            <a:r>
              <a:rPr lang="en-US" sz="2400" dirty="0">
                <a:solidFill>
                  <a:schemeClr val="bg1">
                    <a:lumMod val="95000"/>
                    <a:lumOff val="5000"/>
                  </a:schemeClr>
                </a:solidFill>
              </a:rPr>
              <a:t>Vernal </a:t>
            </a:r>
            <a:r>
              <a:rPr lang="en-US" sz="2400" dirty="0" smtClean="0">
                <a:solidFill>
                  <a:schemeClr val="bg1">
                    <a:lumMod val="95000"/>
                    <a:lumOff val="5000"/>
                  </a:schemeClr>
                </a:solidFill>
              </a:rPr>
              <a:t>Equinox, Calgary Alberta Canada, </a:t>
            </a:r>
            <a:r>
              <a:rPr lang="en-US" sz="2400" dirty="0">
                <a:solidFill>
                  <a:schemeClr val="bg1">
                    <a:lumMod val="95000"/>
                    <a:lumOff val="5000"/>
                  </a:schemeClr>
                </a:solidFill>
              </a:rPr>
              <a:t>is </a:t>
            </a:r>
            <a:r>
              <a:rPr lang="en-US" sz="2400" dirty="0" smtClean="0">
                <a:solidFill>
                  <a:schemeClr val="bg1">
                    <a:lumMod val="95000"/>
                    <a:lumOff val="5000"/>
                  </a:schemeClr>
                </a:solidFill>
              </a:rPr>
              <a:t>on </a:t>
            </a:r>
            <a:r>
              <a:rPr lang="en-CA" sz="2400" b="1" dirty="0" smtClean="0">
                <a:solidFill>
                  <a:schemeClr val="bg1"/>
                </a:solidFill>
              </a:rPr>
              <a:t>Tuesday</a:t>
            </a:r>
            <a:r>
              <a:rPr lang="en-CA" sz="2400" b="1" dirty="0">
                <a:solidFill>
                  <a:schemeClr val="bg1"/>
                </a:solidFill>
              </a:rPr>
              <a:t>, March </a:t>
            </a:r>
            <a:r>
              <a:rPr lang="en-CA" sz="2400" b="1" dirty="0">
                <a:solidFill>
                  <a:schemeClr val="bg1"/>
                </a:solidFill>
                <a:effectLst>
                  <a:glow rad="190500">
                    <a:srgbClr val="00FF00"/>
                  </a:glow>
                </a:effectLst>
              </a:rPr>
              <a:t>20</a:t>
            </a:r>
            <a:r>
              <a:rPr lang="en-CA" sz="2400" b="1" dirty="0">
                <a:solidFill>
                  <a:schemeClr val="bg1"/>
                </a:solidFill>
              </a:rPr>
              <a:t>, 2018 at </a:t>
            </a:r>
            <a:r>
              <a:rPr lang="en-CA" sz="2400" b="1" dirty="0">
                <a:solidFill>
                  <a:srgbClr val="9722E5"/>
                </a:solidFill>
              </a:rPr>
              <a:t>10:15 AM MDT. </a:t>
            </a:r>
          </a:p>
          <a:p>
            <a:pPr marL="0" indent="0">
              <a:lnSpc>
                <a:spcPct val="160000"/>
              </a:lnSpc>
              <a:spcAft>
                <a:spcPts val="600"/>
              </a:spcAft>
              <a:buNone/>
            </a:pPr>
            <a:r>
              <a:rPr lang="en-US" sz="2400" dirty="0" smtClean="0">
                <a:solidFill>
                  <a:schemeClr val="bg1">
                    <a:lumMod val="95000"/>
                    <a:lumOff val="5000"/>
                  </a:schemeClr>
                </a:solidFill>
              </a:rPr>
              <a:t> </a:t>
            </a:r>
            <a:r>
              <a:rPr lang="en-US" sz="2400" dirty="0">
                <a:solidFill>
                  <a:schemeClr val="bg1">
                    <a:lumMod val="95000"/>
                    <a:lumOff val="5000"/>
                  </a:schemeClr>
                </a:solidFill>
              </a:rPr>
              <a:t>Greenwich </a:t>
            </a:r>
            <a:r>
              <a:rPr lang="en-US" sz="2400" dirty="0">
                <a:solidFill>
                  <a:srgbClr val="008000"/>
                </a:solidFill>
              </a:rPr>
              <a:t>Universal Coordinated </a:t>
            </a:r>
            <a:r>
              <a:rPr lang="en-US" sz="2400" dirty="0" smtClean="0">
                <a:solidFill>
                  <a:srgbClr val="008000"/>
                </a:solidFill>
              </a:rPr>
              <a:t>Time;</a:t>
            </a:r>
            <a:r>
              <a:rPr lang="en-US" sz="2400" dirty="0" smtClean="0">
                <a:solidFill>
                  <a:schemeClr val="bg1">
                    <a:lumMod val="95000"/>
                    <a:lumOff val="5000"/>
                  </a:schemeClr>
                </a:solidFill>
              </a:rPr>
              <a:t> </a:t>
            </a:r>
            <a:r>
              <a:rPr lang="en-CA" sz="2400" b="1" dirty="0">
                <a:solidFill>
                  <a:schemeClr val="bg1"/>
                </a:solidFill>
              </a:rPr>
              <a:t>Tuesday, March </a:t>
            </a:r>
            <a:r>
              <a:rPr lang="en-CA" sz="2400" b="1" dirty="0">
                <a:solidFill>
                  <a:schemeClr val="bg1"/>
                </a:solidFill>
                <a:effectLst>
                  <a:glow rad="190500">
                    <a:srgbClr val="00FF00"/>
                  </a:glow>
                </a:effectLst>
              </a:rPr>
              <a:t>20</a:t>
            </a:r>
            <a:r>
              <a:rPr lang="en-CA" sz="2400" b="1" dirty="0">
                <a:solidFill>
                  <a:schemeClr val="bg1"/>
                </a:solidFill>
              </a:rPr>
              <a:t>, 2018 at </a:t>
            </a:r>
            <a:r>
              <a:rPr lang="en-CA" sz="2400" b="1" dirty="0">
                <a:solidFill>
                  <a:srgbClr val="C00000"/>
                </a:solidFill>
              </a:rPr>
              <a:t>16:15 [4:15 PM] UTC</a:t>
            </a:r>
            <a:r>
              <a:rPr lang="en-CA" sz="2400" b="1" dirty="0" smtClean="0">
                <a:solidFill>
                  <a:srgbClr val="C00000"/>
                </a:solidFill>
              </a:rPr>
              <a:t>.</a:t>
            </a:r>
          </a:p>
          <a:p>
            <a:pPr marL="0" indent="0">
              <a:lnSpc>
                <a:spcPct val="160000"/>
              </a:lnSpc>
              <a:spcAft>
                <a:spcPts val="600"/>
              </a:spcAft>
              <a:buNone/>
            </a:pPr>
            <a:endParaRPr lang="en-US" sz="2400" b="1" dirty="0">
              <a:solidFill>
                <a:srgbClr val="C00000"/>
              </a:solidFill>
            </a:endParaRPr>
          </a:p>
          <a:p>
            <a:pPr marL="0" indent="0">
              <a:lnSpc>
                <a:spcPct val="160000"/>
              </a:lnSpc>
              <a:spcAft>
                <a:spcPts val="600"/>
              </a:spcAft>
              <a:buNone/>
            </a:pPr>
            <a:endParaRPr lang="en-US" sz="2400" b="1" dirty="0">
              <a:solidFill>
                <a:schemeClr val="bg1">
                  <a:lumMod val="95000"/>
                  <a:lumOff val="5000"/>
                </a:schemeClr>
              </a:solidFill>
            </a:endParaRPr>
          </a:p>
          <a:p>
            <a:pPr>
              <a:buClr>
                <a:srgbClr val="008080"/>
              </a:buClr>
              <a:buFont typeface="Wingdings" panose="05000000000000000000" pitchFamily="2" charset="2"/>
              <a:buChar char="Ø"/>
            </a:pPr>
            <a:endParaRPr lang="en-US" sz="2800" b="1" dirty="0">
              <a:solidFill>
                <a:schemeClr val="bg1">
                  <a:lumMod val="95000"/>
                  <a:lumOff val="5000"/>
                </a:schemeClr>
              </a:solidFill>
            </a:endParaRPr>
          </a:p>
          <a:p>
            <a:pPr>
              <a:buClr>
                <a:srgbClr val="008080"/>
              </a:buClr>
              <a:buFont typeface="Wingdings" panose="05000000000000000000" pitchFamily="2" charset="2"/>
              <a:buChar char="Ø"/>
            </a:pPr>
            <a:endParaRPr lang="en-US" sz="2800" b="1" dirty="0" smtClean="0">
              <a:solidFill>
                <a:schemeClr val="bg1">
                  <a:lumMod val="95000"/>
                  <a:lumOff val="5000"/>
                </a:schemeClr>
              </a:solidFill>
            </a:endParaRPr>
          </a:p>
          <a:p>
            <a:pPr>
              <a:buClr>
                <a:srgbClr val="008080"/>
              </a:buClr>
              <a:buFont typeface="Wingdings" panose="05000000000000000000" pitchFamily="2" charset="2"/>
              <a:buChar char="Ø"/>
            </a:pPr>
            <a:endParaRPr lang="en-US" sz="2800" b="1" dirty="0">
              <a:solidFill>
                <a:schemeClr val="bg1">
                  <a:lumMod val="95000"/>
                  <a:lumOff val="5000"/>
                </a:schemeClr>
              </a:solidFill>
            </a:endParaRPr>
          </a:p>
          <a:p>
            <a:pPr>
              <a:buClr>
                <a:srgbClr val="008080"/>
              </a:buClr>
              <a:buFont typeface="Wingdings" panose="05000000000000000000" pitchFamily="2" charset="2"/>
              <a:buChar char="Ø"/>
            </a:pPr>
            <a:endParaRPr lang="en-US" sz="2800" b="1" dirty="0" smtClean="0">
              <a:solidFill>
                <a:schemeClr val="bg1">
                  <a:lumMod val="95000"/>
                  <a:lumOff val="5000"/>
                </a:schemeClr>
              </a:solidFill>
            </a:endParaRPr>
          </a:p>
          <a:p>
            <a:pPr>
              <a:buClr>
                <a:srgbClr val="008080"/>
              </a:buClr>
              <a:buFont typeface="Wingdings" panose="05000000000000000000" pitchFamily="2" charset="2"/>
              <a:buChar char="Ø"/>
            </a:pPr>
            <a:endParaRPr lang="en-US" sz="2800" b="1" dirty="0">
              <a:solidFill>
                <a:schemeClr val="bg1">
                  <a:lumMod val="95000"/>
                  <a:lumOff val="5000"/>
                </a:schemeClr>
              </a:solidFill>
            </a:endParaRPr>
          </a:p>
          <a:p>
            <a:pPr marL="0" indent="0">
              <a:buClr>
                <a:srgbClr val="008080"/>
              </a:buClr>
              <a:buNone/>
            </a:pPr>
            <a:endParaRPr lang="en-US" sz="2800" b="1" dirty="0" smtClean="0">
              <a:solidFill>
                <a:schemeClr val="bg1">
                  <a:lumMod val="95000"/>
                  <a:lumOff val="5000"/>
                </a:schemeClr>
              </a:solidFill>
            </a:endParaRPr>
          </a:p>
        </p:txBody>
      </p:sp>
      <p:sp>
        <p:nvSpPr>
          <p:cNvPr id="4" name="Rectangle 3"/>
          <p:cNvSpPr/>
          <p:nvPr/>
        </p:nvSpPr>
        <p:spPr>
          <a:xfrm>
            <a:off x="5582978" y="198591"/>
            <a:ext cx="2749151"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3"/>
                </a:solidFill>
              </a:rPr>
              <a:t>Year:  2018</a:t>
            </a:r>
            <a:endParaRPr lang="en-US" sz="4400" b="1" cap="none" spc="0" dirty="0">
              <a:ln/>
              <a:solidFill>
                <a:schemeClr val="accent3"/>
              </a:solidFill>
              <a:effectLst/>
            </a:endParaRPr>
          </a:p>
        </p:txBody>
      </p:sp>
      <p:sp>
        <p:nvSpPr>
          <p:cNvPr id="5" name="Slide Number Placeholder 5"/>
          <p:cNvSpPr>
            <a:spLocks noGrp="1"/>
          </p:cNvSpPr>
          <p:nvPr>
            <p:ph type="sldNum" sz="quarter" idx="12"/>
          </p:nvPr>
        </p:nvSpPr>
        <p:spPr>
          <a:xfrm>
            <a:off x="11330931"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22</a:t>
            </a:fld>
            <a:endParaRPr lang="en-US"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340597694"/>
              </p:ext>
            </p:extLst>
          </p:nvPr>
        </p:nvGraphicFramePr>
        <p:xfrm>
          <a:off x="202020" y="4793608"/>
          <a:ext cx="11695812" cy="609405"/>
        </p:xfrm>
        <a:graphic>
          <a:graphicData uri="http://schemas.openxmlformats.org/drawingml/2006/table">
            <a:tbl>
              <a:tblPr firstRow="1" bandRow="1">
                <a:tableStyleId>{5C22544A-7EE6-4342-B048-85BDC9FD1C3A}</a:tableStyleId>
              </a:tblPr>
              <a:tblGrid>
                <a:gridCol w="3898604"/>
                <a:gridCol w="3898604"/>
                <a:gridCol w="3898604"/>
              </a:tblGrid>
              <a:tr h="609405">
                <a:tc>
                  <a:txBody>
                    <a:bodyPr/>
                    <a:lstStyle/>
                    <a:p>
                      <a:pPr algn="ctr"/>
                      <a:r>
                        <a:rPr lang="en-US" sz="3200" b="0" dirty="0" smtClean="0"/>
                        <a:t>   Night        Season</a:t>
                      </a:r>
                      <a:endParaRPr lang="en-CA" sz="3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c>
                  <a:txBody>
                    <a:bodyPr/>
                    <a:lstStyle/>
                    <a:p>
                      <a:pPr algn="ctr"/>
                      <a:r>
                        <a:rPr lang="en-US" sz="3200" dirty="0" smtClean="0">
                          <a:ln>
                            <a:solidFill>
                              <a:srgbClr val="008000"/>
                            </a:solidFill>
                          </a:ln>
                          <a:solidFill>
                            <a:srgbClr val="00CC00"/>
                          </a:solidFill>
                        </a:rPr>
                        <a:t>Light Season</a:t>
                      </a:r>
                      <a:endParaRPr lang="en-CA" sz="3200" dirty="0">
                        <a:ln>
                          <a:solidFill>
                            <a:srgbClr val="008000"/>
                          </a:solidFill>
                        </a:ln>
                        <a:solidFill>
                          <a:srgbClr val="00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tx1">
                        <a:lumMod val="95000"/>
                      </a:schemeClr>
                    </a:solidFill>
                  </a:tcPr>
                </a:tc>
                <a:tc>
                  <a:txBody>
                    <a:bodyPr/>
                    <a:lstStyle/>
                    <a:p>
                      <a:pPr algn="ctr"/>
                      <a:r>
                        <a:rPr lang="en-US" sz="3200" b="0" dirty="0" smtClean="0"/>
                        <a:t>Night    Season</a:t>
                      </a:r>
                      <a:endParaRPr lang="en-CA" sz="3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r>
            </a:tbl>
          </a:graphicData>
        </a:graphic>
      </p:graphicFrame>
      <p:sp>
        <p:nvSpPr>
          <p:cNvPr id="17" name="Right Bracket 16"/>
          <p:cNvSpPr/>
          <p:nvPr/>
        </p:nvSpPr>
        <p:spPr>
          <a:xfrm rot="5400000">
            <a:off x="5614749" y="1998156"/>
            <a:ext cx="841993" cy="7648358"/>
          </a:xfrm>
          <a:prstGeom prst="rightBracket">
            <a:avLst>
              <a:gd name="adj" fmla="val 106830"/>
            </a:avLst>
          </a:prstGeom>
          <a:solidFill>
            <a:schemeClr val="accent1">
              <a:lumMod val="60000"/>
              <a:lumOff val="40000"/>
            </a:schemeClr>
          </a:solidFill>
          <a:ln w="57150">
            <a:solidFill>
              <a:srgbClr val="FFC0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Rectangle 17"/>
          <p:cNvSpPr/>
          <p:nvPr/>
        </p:nvSpPr>
        <p:spPr>
          <a:xfrm>
            <a:off x="2489781" y="5439562"/>
            <a:ext cx="7200016" cy="5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smtClean="0">
                <a:solidFill>
                  <a:schemeClr val="bg1"/>
                </a:solidFill>
              </a:rPr>
              <a:t>24 </a:t>
            </a:r>
            <a:r>
              <a:rPr lang="en-US" sz="2800" dirty="0" err="1" smtClean="0">
                <a:solidFill>
                  <a:schemeClr val="bg1"/>
                </a:solidFill>
              </a:rPr>
              <a:t>Hrs</a:t>
            </a:r>
            <a:r>
              <a:rPr lang="en-US" sz="2800" dirty="0" smtClean="0">
                <a:solidFill>
                  <a:schemeClr val="bg1"/>
                </a:solidFill>
              </a:rPr>
              <a:t>, Midnight to Midnight, </a:t>
            </a:r>
            <a:r>
              <a:rPr lang="en-US" sz="2800" u="sng" dirty="0" smtClean="0">
                <a:solidFill>
                  <a:srgbClr val="FF0000"/>
                </a:solidFill>
              </a:rPr>
              <a:t>Roman Reckoning</a:t>
            </a:r>
            <a:endParaRPr lang="en-CA" sz="2800" u="sng" dirty="0">
              <a:solidFill>
                <a:srgbClr val="FF0000"/>
              </a:solidFill>
            </a:endParaRPr>
          </a:p>
        </p:txBody>
      </p:sp>
      <p:sp>
        <p:nvSpPr>
          <p:cNvPr id="21" name="Rectangle 20"/>
          <p:cNvSpPr/>
          <p:nvPr/>
        </p:nvSpPr>
        <p:spPr>
          <a:xfrm>
            <a:off x="6034235" y="3009013"/>
            <a:ext cx="4917309" cy="637953"/>
          </a:xfrm>
          <a:prstGeom prst="rect">
            <a:avLst/>
          </a:prstGeom>
          <a:ln w="3810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bg1"/>
                </a:solidFill>
              </a:rPr>
              <a:t>Mar </a:t>
            </a:r>
            <a:r>
              <a:rPr lang="en-US" sz="2800" b="1" dirty="0" smtClean="0">
                <a:solidFill>
                  <a:schemeClr val="bg1"/>
                </a:solidFill>
                <a:effectLst>
                  <a:glow rad="127000">
                    <a:srgbClr val="00CC00"/>
                  </a:glow>
                </a:effectLst>
              </a:rPr>
              <a:t>20, 16:15 [4:15 PM] </a:t>
            </a:r>
            <a:r>
              <a:rPr lang="en-US" sz="2800" b="1" dirty="0" smtClean="0">
                <a:solidFill>
                  <a:schemeClr val="bg1"/>
                </a:solidFill>
                <a:effectLst>
                  <a:glow rad="127000">
                    <a:schemeClr val="accent2">
                      <a:lumMod val="75000"/>
                    </a:schemeClr>
                  </a:glow>
                </a:effectLst>
              </a:rPr>
              <a:t>UTC</a:t>
            </a:r>
            <a:r>
              <a:rPr lang="en-US" sz="2800" dirty="0" smtClean="0">
                <a:solidFill>
                  <a:schemeClr val="bg1"/>
                </a:solidFill>
                <a:effectLst>
                  <a:glow rad="127000">
                    <a:schemeClr val="accent2">
                      <a:lumMod val="75000"/>
                    </a:schemeClr>
                  </a:glow>
                </a:effectLst>
              </a:rPr>
              <a:t>.</a:t>
            </a:r>
            <a:endParaRPr lang="en-CA" sz="2800" dirty="0">
              <a:solidFill>
                <a:schemeClr val="bg1"/>
              </a:solidFill>
              <a:effectLst>
                <a:glow rad="127000">
                  <a:schemeClr val="accent2">
                    <a:lumMod val="75000"/>
                  </a:schemeClr>
                </a:glow>
              </a:effectLst>
            </a:endParaRPr>
          </a:p>
        </p:txBody>
      </p:sp>
      <p:sp>
        <p:nvSpPr>
          <p:cNvPr id="27" name="Rectangle 26"/>
          <p:cNvSpPr/>
          <p:nvPr/>
        </p:nvSpPr>
        <p:spPr>
          <a:xfrm>
            <a:off x="3987209" y="2116635"/>
            <a:ext cx="6613451" cy="579831"/>
          </a:xfrm>
          <a:prstGeom prst="rect">
            <a:avLst/>
          </a:prstGeom>
          <a:ln w="3810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bg1"/>
                </a:solidFill>
              </a:rPr>
              <a:t>Tequfah (equinox) Mar </a:t>
            </a:r>
            <a:r>
              <a:rPr lang="en-US" sz="2800" b="1" dirty="0" smtClean="0">
                <a:solidFill>
                  <a:schemeClr val="bg1"/>
                </a:solidFill>
                <a:effectLst>
                  <a:glow rad="127000">
                    <a:srgbClr val="00FF00"/>
                  </a:glow>
                </a:effectLst>
              </a:rPr>
              <a:t>20, </a:t>
            </a:r>
            <a:r>
              <a:rPr lang="en-US" sz="2800" b="1" dirty="0" smtClean="0">
                <a:solidFill>
                  <a:schemeClr val="bg1"/>
                </a:solidFill>
              </a:rPr>
              <a:t>10:15 AM </a:t>
            </a:r>
            <a:r>
              <a:rPr lang="en-US" sz="2800" b="1" dirty="0" smtClean="0">
                <a:solidFill>
                  <a:schemeClr val="bg1"/>
                </a:solidFill>
                <a:effectLst>
                  <a:glow rad="127000">
                    <a:schemeClr val="accent2">
                      <a:lumMod val="75000"/>
                    </a:schemeClr>
                  </a:glow>
                </a:effectLst>
              </a:rPr>
              <a:t>MDT.</a:t>
            </a:r>
            <a:endParaRPr lang="en-CA" sz="2800" b="1" dirty="0">
              <a:solidFill>
                <a:schemeClr val="bg1"/>
              </a:solidFill>
              <a:effectLst>
                <a:glow rad="127000">
                  <a:schemeClr val="accent2">
                    <a:lumMod val="75000"/>
                  </a:schemeClr>
                </a:glow>
              </a:effectLst>
            </a:endParaRPr>
          </a:p>
        </p:txBody>
      </p:sp>
      <p:sp>
        <p:nvSpPr>
          <p:cNvPr id="32" name="Right Bracket 31"/>
          <p:cNvSpPr/>
          <p:nvPr/>
        </p:nvSpPr>
        <p:spPr>
          <a:xfrm rot="16200000">
            <a:off x="7655747" y="586876"/>
            <a:ext cx="715320" cy="7744046"/>
          </a:xfrm>
          <a:prstGeom prst="rightBracket">
            <a:avLst>
              <a:gd name="adj" fmla="val 84178"/>
            </a:avLst>
          </a:prstGeom>
          <a:solidFill>
            <a:srgbClr val="51F9C5"/>
          </a:solidFill>
          <a:ln w="57150">
            <a:solidFill>
              <a:srgbClr val="0000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Rectangle 32"/>
          <p:cNvSpPr/>
          <p:nvPr/>
        </p:nvSpPr>
        <p:spPr>
          <a:xfrm>
            <a:off x="4327452" y="4242402"/>
            <a:ext cx="7265267" cy="468864"/>
          </a:xfrm>
          <a:prstGeom prst="rect">
            <a:avLst/>
          </a:prstGeom>
          <a:noFill/>
          <a:ln>
            <a:no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u="sng" dirty="0" smtClean="0">
                <a:solidFill>
                  <a:srgbClr val="0000CC"/>
                </a:solidFill>
              </a:rPr>
              <a:t>Mar</a:t>
            </a:r>
            <a:r>
              <a:rPr lang="en-US" sz="3200" dirty="0" smtClean="0">
                <a:solidFill>
                  <a:srgbClr val="0000CC"/>
                </a:solidFill>
              </a:rPr>
              <a:t>     </a:t>
            </a:r>
            <a:r>
              <a:rPr lang="en-US" sz="3200" b="1" u="sng" dirty="0" smtClean="0">
                <a:solidFill>
                  <a:srgbClr val="0000CC"/>
                </a:solidFill>
                <a:effectLst>
                  <a:glow rad="127000">
                    <a:srgbClr val="FFFF00"/>
                  </a:glow>
                </a:effectLst>
              </a:rPr>
              <a:t>20</a:t>
            </a:r>
            <a:r>
              <a:rPr lang="en-US" sz="3200" dirty="0" smtClean="0">
                <a:solidFill>
                  <a:srgbClr val="0000CC"/>
                </a:solidFill>
              </a:rPr>
              <a:t> </a:t>
            </a:r>
            <a:r>
              <a:rPr lang="en-US" sz="3200" dirty="0">
                <a:solidFill>
                  <a:srgbClr val="0000CC"/>
                </a:solidFill>
              </a:rPr>
              <a:t> </a:t>
            </a:r>
            <a:r>
              <a:rPr lang="en-US" sz="3200" dirty="0" smtClean="0">
                <a:solidFill>
                  <a:srgbClr val="0000CC"/>
                </a:solidFill>
              </a:rPr>
              <a:t>-                 Covenant Calendar.</a:t>
            </a:r>
            <a:endParaRPr lang="en-CA" sz="3200" dirty="0">
              <a:solidFill>
                <a:srgbClr val="00B050"/>
              </a:solidFill>
            </a:endParaRPr>
          </a:p>
        </p:txBody>
      </p:sp>
      <p:sp>
        <p:nvSpPr>
          <p:cNvPr id="14" name="Rectangle 13"/>
          <p:cNvSpPr/>
          <p:nvPr/>
        </p:nvSpPr>
        <p:spPr>
          <a:xfrm>
            <a:off x="303288" y="5718162"/>
            <a:ext cx="1780684" cy="914400"/>
          </a:xfrm>
          <a:prstGeom prst="rect">
            <a:avLst/>
          </a:prstGeom>
          <a:ln w="381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smtClean="0">
                <a:solidFill>
                  <a:schemeClr val="bg1"/>
                </a:solidFill>
              </a:rPr>
              <a:t>Man’s date change</a:t>
            </a:r>
            <a:endParaRPr lang="en-CA" sz="2800" dirty="0">
              <a:solidFill>
                <a:schemeClr val="bg1"/>
              </a:solidFill>
            </a:endParaRPr>
          </a:p>
        </p:txBody>
      </p:sp>
      <p:cxnSp>
        <p:nvCxnSpPr>
          <p:cNvPr id="19" name="Straight Arrow Connector 18"/>
          <p:cNvCxnSpPr>
            <a:stCxn id="14" idx="0"/>
          </p:cNvCxnSpPr>
          <p:nvPr/>
        </p:nvCxnSpPr>
        <p:spPr>
          <a:xfrm flipV="1">
            <a:off x="1193630" y="5295014"/>
            <a:ext cx="906560" cy="423148"/>
          </a:xfrm>
          <a:prstGeom prst="straightConnector1">
            <a:avLst/>
          </a:prstGeom>
          <a:ln w="76200">
            <a:solidFill>
              <a:srgbClr val="00FF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526272" y="2677303"/>
            <a:ext cx="0" cy="2139257"/>
          </a:xfrm>
          <a:prstGeom prst="straightConnector1">
            <a:avLst/>
          </a:prstGeom>
          <a:ln w="76200">
            <a:solidFill>
              <a:srgbClr val="008000"/>
            </a:solidFill>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198242" y="3646966"/>
            <a:ext cx="0" cy="1169594"/>
          </a:xfrm>
          <a:prstGeom prst="straightConnector1">
            <a:avLst/>
          </a:prstGeom>
          <a:ln w="76200">
            <a:solidFill>
              <a:srgbClr val="008000"/>
            </a:solidFill>
            <a:tailEnd type="arrow"/>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04034" y="2116635"/>
            <a:ext cx="3402419" cy="2455365"/>
          </a:xfrm>
          <a:prstGeom prst="rect">
            <a:avLst/>
          </a:prstGeom>
          <a:gradFill flip="none" rotWithShape="1">
            <a:gsLst>
              <a:gs pos="0">
                <a:srgbClr val="CC00CC">
                  <a:tint val="66000"/>
                  <a:satMod val="160000"/>
                </a:srgbClr>
              </a:gs>
              <a:gs pos="50000">
                <a:srgbClr val="CC00CC">
                  <a:tint val="44500"/>
                  <a:satMod val="160000"/>
                </a:srgbClr>
              </a:gs>
              <a:gs pos="100000">
                <a:srgbClr val="CC00CC">
                  <a:tint val="23500"/>
                  <a:satMod val="160000"/>
                </a:srgbClr>
              </a:gs>
            </a:gsLst>
            <a:path path="circle">
              <a:fillToRect l="50000" t="50000" r="50000" b="50000"/>
            </a:path>
            <a:tileRect/>
          </a:gradFill>
          <a:ln w="76200">
            <a:solidFill>
              <a:srgbClr val="00B0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chemeClr val="bg1"/>
                </a:solidFill>
                <a:latin typeface="Arial Black" pitchFamily="34" charset="0"/>
              </a:rPr>
              <a:t>Note:  </a:t>
            </a:r>
            <a:r>
              <a:rPr lang="en-US" sz="2800" dirty="0" smtClean="0">
                <a:solidFill>
                  <a:schemeClr val="accent4">
                    <a:lumMod val="50000"/>
                  </a:schemeClr>
                </a:solidFill>
              </a:rPr>
              <a:t>No time zone date adjustment is necessary for the tequfah sign </a:t>
            </a:r>
            <a:r>
              <a:rPr lang="en-US" sz="2800" b="1" u="sng" dirty="0" smtClean="0">
                <a:solidFill>
                  <a:schemeClr val="bg1"/>
                </a:solidFill>
              </a:rPr>
              <a:t>on this location</a:t>
            </a:r>
            <a:r>
              <a:rPr lang="en-US" sz="2800" b="1" dirty="0">
                <a:solidFill>
                  <a:schemeClr val="bg1"/>
                </a:solidFill>
              </a:rPr>
              <a:t>, </a:t>
            </a:r>
            <a:r>
              <a:rPr lang="en-US" sz="2800" dirty="0" smtClean="0">
                <a:solidFill>
                  <a:schemeClr val="accent4">
                    <a:lumMod val="50000"/>
                  </a:schemeClr>
                </a:solidFill>
              </a:rPr>
              <a:t>in this year! </a:t>
            </a:r>
            <a:endParaRPr lang="en-CA" sz="2800" dirty="0">
              <a:solidFill>
                <a:schemeClr val="accent4">
                  <a:lumMod val="50000"/>
                </a:schemeClr>
              </a:solidFill>
            </a:endParaRPr>
          </a:p>
        </p:txBody>
      </p:sp>
      <p:sp>
        <p:nvSpPr>
          <p:cNvPr id="40" name="Rectangle 39"/>
          <p:cNvSpPr/>
          <p:nvPr/>
        </p:nvSpPr>
        <p:spPr>
          <a:xfrm>
            <a:off x="4242390" y="3289731"/>
            <a:ext cx="1158949" cy="457200"/>
          </a:xfrm>
          <a:prstGeom prst="rect">
            <a:avLst/>
          </a:prstGeom>
          <a:solidFill>
            <a:srgbClr val="FF00FF"/>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CC"/>
                </a:solidFill>
                <a:effectLst>
                  <a:glow rad="127000">
                    <a:srgbClr val="FFFF00"/>
                  </a:glow>
                </a:effectLst>
              </a:rPr>
              <a:t>Dawn</a:t>
            </a:r>
            <a:endParaRPr lang="en-CA" sz="2800" b="1" dirty="0">
              <a:solidFill>
                <a:srgbClr val="0000CC"/>
              </a:solidFill>
              <a:effectLst>
                <a:glow rad="127000">
                  <a:srgbClr val="FFFF00"/>
                </a:glow>
              </a:effectLst>
            </a:endParaRPr>
          </a:p>
        </p:txBody>
      </p:sp>
      <p:cxnSp>
        <p:nvCxnSpPr>
          <p:cNvPr id="13" name="Straight Connector 12"/>
          <p:cNvCxnSpPr/>
          <p:nvPr/>
        </p:nvCxnSpPr>
        <p:spPr>
          <a:xfrm flipH="1" flipV="1">
            <a:off x="2211567" y="4816559"/>
            <a:ext cx="1" cy="1679936"/>
          </a:xfrm>
          <a:prstGeom prst="line">
            <a:avLst/>
          </a:prstGeom>
          <a:ln w="57150">
            <a:solidFill>
              <a:srgbClr val="FFC000"/>
            </a:solidFill>
          </a:ln>
          <a:effectLst>
            <a:glow rad="101600">
              <a:schemeClr val="accent3">
                <a:satMod val="175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859927" y="4816560"/>
            <a:ext cx="0" cy="1679933"/>
          </a:xfrm>
          <a:prstGeom prst="line">
            <a:avLst/>
          </a:prstGeom>
          <a:ln w="57150">
            <a:solidFill>
              <a:srgbClr val="FFC000"/>
            </a:solidFill>
          </a:ln>
          <a:effectLst>
            <a:glow rad="88900">
              <a:srgbClr val="FF00FF"/>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141384" y="3493850"/>
            <a:ext cx="0" cy="1945712"/>
          </a:xfrm>
          <a:prstGeom prst="line">
            <a:avLst/>
          </a:prstGeom>
          <a:ln w="76200">
            <a:solidFill>
              <a:srgbClr val="FF00FF"/>
            </a:solidFill>
          </a:ln>
          <a:effectLst>
            <a:glow rad="127000">
              <a:srgbClr val="0000CC"/>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1885430" y="3455626"/>
            <a:ext cx="0" cy="1945712"/>
          </a:xfrm>
          <a:prstGeom prst="line">
            <a:avLst/>
          </a:prstGeom>
          <a:ln w="76200">
            <a:solidFill>
              <a:srgbClr val="FF00FF"/>
            </a:solidFill>
          </a:ln>
          <a:effectLst>
            <a:glow rad="127000">
              <a:srgbClr val="0000CC"/>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5878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25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25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par>
                                <p:cTn id="69" presetID="6" presetClass="entr" presetSubtype="16" fill="hold" grpId="0" nodeType="withEffect">
                                  <p:stCondLst>
                                    <p:cond delay="750"/>
                                  </p:stCondLst>
                                  <p:childTnLst>
                                    <p:set>
                                      <p:cBhvr>
                                        <p:cTn id="70" dur="1" fill="hold">
                                          <p:stCondLst>
                                            <p:cond delay="0"/>
                                          </p:stCondLst>
                                        </p:cTn>
                                        <p:tgtEl>
                                          <p:spTgt spid="40"/>
                                        </p:tgtEl>
                                        <p:attrNameLst>
                                          <p:attrName>style.visibility</p:attrName>
                                        </p:attrNameLst>
                                      </p:cBhvr>
                                      <p:to>
                                        <p:strVal val="visible"/>
                                      </p:to>
                                    </p:set>
                                    <p:animEffect transition="in" filter="circle(in)">
                                      <p:cBhvr>
                                        <p:cTn id="71" dur="2000"/>
                                        <p:tgtEl>
                                          <p:spTgt spid="40"/>
                                        </p:tgtEl>
                                      </p:cBhvr>
                                    </p:animEffect>
                                  </p:childTnLst>
                                </p:cTn>
                              </p:par>
                              <p:par>
                                <p:cTn id="72" presetID="47"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 calcmode="lin" valueType="num">
                                      <p:cBhvr>
                                        <p:cTn id="83" dur="1000" fill="hold"/>
                                        <p:tgtEl>
                                          <p:spTgt spid="27"/>
                                        </p:tgtEl>
                                        <p:attrNameLst>
                                          <p:attrName>style.rotation</p:attrName>
                                        </p:attrNameLst>
                                      </p:cBhvr>
                                      <p:tavLst>
                                        <p:tav tm="0">
                                          <p:val>
                                            <p:fltVal val="90"/>
                                          </p:val>
                                        </p:tav>
                                        <p:tav tm="100000">
                                          <p:val>
                                            <p:fltVal val="0"/>
                                          </p:val>
                                        </p:tav>
                                      </p:tavLst>
                                    </p:anim>
                                    <p:animEffect transition="in" filter="fade">
                                      <p:cBhvr>
                                        <p:cTn id="84" dur="1000"/>
                                        <p:tgtEl>
                                          <p:spTgt spid="27"/>
                                        </p:tgtEl>
                                      </p:cBhvr>
                                    </p:animEffect>
                                  </p:childTnLst>
                                </p:cTn>
                              </p:par>
                              <p:par>
                                <p:cTn id="85" presetID="31" presetClass="entr" presetSubtype="0" fill="hold"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1000" fill="hold"/>
                                        <p:tgtEl>
                                          <p:spTgt spid="28"/>
                                        </p:tgtEl>
                                        <p:attrNameLst>
                                          <p:attrName>ppt_w</p:attrName>
                                        </p:attrNameLst>
                                      </p:cBhvr>
                                      <p:tavLst>
                                        <p:tav tm="0">
                                          <p:val>
                                            <p:fltVal val="0"/>
                                          </p:val>
                                        </p:tav>
                                        <p:tav tm="100000">
                                          <p:val>
                                            <p:strVal val="#ppt_w"/>
                                          </p:val>
                                        </p:tav>
                                      </p:tavLst>
                                    </p:anim>
                                    <p:anim calcmode="lin" valueType="num">
                                      <p:cBhvr>
                                        <p:cTn id="88" dur="1000" fill="hold"/>
                                        <p:tgtEl>
                                          <p:spTgt spid="28"/>
                                        </p:tgtEl>
                                        <p:attrNameLst>
                                          <p:attrName>ppt_h</p:attrName>
                                        </p:attrNameLst>
                                      </p:cBhvr>
                                      <p:tavLst>
                                        <p:tav tm="0">
                                          <p:val>
                                            <p:fltVal val="0"/>
                                          </p:val>
                                        </p:tav>
                                        <p:tav tm="100000">
                                          <p:val>
                                            <p:strVal val="#ppt_h"/>
                                          </p:val>
                                        </p:tav>
                                      </p:tavLst>
                                    </p:anim>
                                    <p:anim calcmode="lin" valueType="num">
                                      <p:cBhvr>
                                        <p:cTn id="89" dur="1000" fill="hold"/>
                                        <p:tgtEl>
                                          <p:spTgt spid="28"/>
                                        </p:tgtEl>
                                        <p:attrNameLst>
                                          <p:attrName>style.rotation</p:attrName>
                                        </p:attrNameLst>
                                      </p:cBhvr>
                                      <p:tavLst>
                                        <p:tav tm="0">
                                          <p:val>
                                            <p:fltVal val="90"/>
                                          </p:val>
                                        </p:tav>
                                        <p:tav tm="100000">
                                          <p:val>
                                            <p:fltVal val="0"/>
                                          </p:val>
                                        </p:tav>
                                      </p:tavLst>
                                    </p:anim>
                                    <p:animEffect transition="in" filter="fade">
                                      <p:cBhvr>
                                        <p:cTn id="90" dur="10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1000" fill="hold"/>
                                        <p:tgtEl>
                                          <p:spTgt spid="21"/>
                                        </p:tgtEl>
                                        <p:attrNameLst>
                                          <p:attrName>ppt_w</p:attrName>
                                        </p:attrNameLst>
                                      </p:cBhvr>
                                      <p:tavLst>
                                        <p:tav tm="0">
                                          <p:val>
                                            <p:fltVal val="0"/>
                                          </p:val>
                                        </p:tav>
                                        <p:tav tm="100000">
                                          <p:val>
                                            <p:strVal val="#ppt_w"/>
                                          </p:val>
                                        </p:tav>
                                      </p:tavLst>
                                    </p:anim>
                                    <p:anim calcmode="lin" valueType="num">
                                      <p:cBhvr>
                                        <p:cTn id="96" dur="1000" fill="hold"/>
                                        <p:tgtEl>
                                          <p:spTgt spid="21"/>
                                        </p:tgtEl>
                                        <p:attrNameLst>
                                          <p:attrName>ppt_h</p:attrName>
                                        </p:attrNameLst>
                                      </p:cBhvr>
                                      <p:tavLst>
                                        <p:tav tm="0">
                                          <p:val>
                                            <p:fltVal val="0"/>
                                          </p:val>
                                        </p:tav>
                                        <p:tav tm="100000">
                                          <p:val>
                                            <p:strVal val="#ppt_h"/>
                                          </p:val>
                                        </p:tav>
                                      </p:tavLst>
                                    </p:anim>
                                    <p:anim calcmode="lin" valueType="num">
                                      <p:cBhvr>
                                        <p:cTn id="97" dur="1000" fill="hold"/>
                                        <p:tgtEl>
                                          <p:spTgt spid="21"/>
                                        </p:tgtEl>
                                        <p:attrNameLst>
                                          <p:attrName>style.rotation</p:attrName>
                                        </p:attrNameLst>
                                      </p:cBhvr>
                                      <p:tavLst>
                                        <p:tav tm="0">
                                          <p:val>
                                            <p:fltVal val="90"/>
                                          </p:val>
                                        </p:tav>
                                        <p:tav tm="100000">
                                          <p:val>
                                            <p:fltVal val="0"/>
                                          </p:val>
                                        </p:tav>
                                      </p:tavLst>
                                    </p:anim>
                                    <p:animEffect transition="in" filter="fade">
                                      <p:cBhvr>
                                        <p:cTn id="98" dur="1000"/>
                                        <p:tgtEl>
                                          <p:spTgt spid="21"/>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8"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wheel(8)">
                                      <p:cBhvr>
                                        <p:cTn id="109" dur="2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animBg="1"/>
      <p:bldP spid="27" grpId="0" animBg="1"/>
      <p:bldP spid="32" grpId="0" animBg="1"/>
      <p:bldP spid="33" grpId="0"/>
      <p:bldP spid="14"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50000">
              <a:srgbClr val="51F9C5"/>
            </a:gs>
            <a:gs pos="100000">
              <a:srgbClr val="008000">
                <a:alpha val="89000"/>
              </a:srgbClr>
            </a:gs>
          </a:gsLst>
          <a:lin ang="12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761" y="467933"/>
            <a:ext cx="11212919" cy="2210873"/>
          </a:xfrm>
          <a:solidFill>
            <a:schemeClr val="accent6">
              <a:lumMod val="40000"/>
              <a:lumOff val="60000"/>
            </a:schemeClr>
          </a:solidFill>
          <a:ln w="76200">
            <a:solidFill>
              <a:srgbClr val="9722E5"/>
            </a:solidFill>
          </a:ln>
        </p:spPr>
        <p:style>
          <a:lnRef idx="1">
            <a:schemeClr val="dk1"/>
          </a:lnRef>
          <a:fillRef idx="2">
            <a:schemeClr val="dk1"/>
          </a:fillRef>
          <a:effectRef idx="1">
            <a:schemeClr val="dk1"/>
          </a:effectRef>
          <a:fontRef idx="minor">
            <a:schemeClr val="dk1"/>
          </a:fontRef>
        </p:style>
        <p:txBody>
          <a:bodyPr>
            <a:normAutofit/>
            <a:scene3d>
              <a:camera prst="orthographicFront"/>
              <a:lightRig rig="threePt" dir="t"/>
            </a:scene3d>
            <a:sp3d extrusionH="57150">
              <a:bevelT w="38100" h="38100"/>
            </a:sp3d>
          </a:bodyPr>
          <a:lstStyle/>
          <a:p>
            <a:pPr algn="ctr"/>
            <a:r>
              <a:rPr lang="en-US" sz="6600" dirty="0" smtClean="0">
                <a:solidFill>
                  <a:schemeClr val="accent4">
                    <a:lumMod val="60000"/>
                    <a:lumOff val="40000"/>
                  </a:schemeClr>
                </a:solidFill>
              </a:rPr>
              <a:t>Where is – </a:t>
            </a:r>
            <a:r>
              <a:rPr lang="en-US" sz="6600" b="1" dirty="0" smtClean="0">
                <a:solidFill>
                  <a:srgbClr val="FFFF00"/>
                </a:solidFill>
                <a:latin typeface="Comic Sans MS" panose="030F0702030302020204" pitchFamily="66" charset="0"/>
              </a:rPr>
              <a:t>tequfah</a:t>
            </a:r>
            <a:r>
              <a:rPr lang="en-US" sz="6600" dirty="0" smtClean="0">
                <a:solidFill>
                  <a:schemeClr val="accent4">
                    <a:lumMod val="60000"/>
                    <a:lumOff val="40000"/>
                  </a:schemeClr>
                </a:solidFill>
              </a:rPr>
              <a:t> – located - </a:t>
            </a:r>
            <a:r>
              <a:rPr lang="en-US" sz="6600" u="sng" dirty="0" smtClean="0">
                <a:solidFill>
                  <a:schemeClr val="accent4">
                    <a:lumMod val="60000"/>
                    <a:lumOff val="40000"/>
                  </a:schemeClr>
                </a:solidFill>
              </a:rPr>
              <a:t>in the scriptures</a:t>
            </a:r>
            <a:r>
              <a:rPr lang="en-US" sz="6600" dirty="0" smtClean="0">
                <a:solidFill>
                  <a:schemeClr val="accent4">
                    <a:lumMod val="60000"/>
                    <a:lumOff val="40000"/>
                  </a:schemeClr>
                </a:solidFill>
              </a:rPr>
              <a:t>?</a:t>
            </a:r>
            <a:endParaRPr lang="en-US" sz="6600" dirty="0">
              <a:solidFill>
                <a:schemeClr val="accent4">
                  <a:lumMod val="60000"/>
                  <a:lumOff val="40000"/>
                </a:schemeClr>
              </a:solidFill>
            </a:endParaRPr>
          </a:p>
        </p:txBody>
      </p:sp>
      <p:sp>
        <p:nvSpPr>
          <p:cNvPr id="3" name="Content Placeholder 2"/>
          <p:cNvSpPr>
            <a:spLocks noGrp="1"/>
          </p:cNvSpPr>
          <p:nvPr>
            <p:ph idx="1"/>
          </p:nvPr>
        </p:nvSpPr>
        <p:spPr>
          <a:xfrm>
            <a:off x="450761" y="3245476"/>
            <a:ext cx="11243256" cy="2871989"/>
          </a:xfrm>
          <a:solidFill>
            <a:schemeClr val="tx1"/>
          </a:solidFill>
          <a:ln w="57150">
            <a:solidFill>
              <a:srgbClr val="9722E5"/>
            </a:solidFill>
          </a:ln>
          <a:scene3d>
            <a:camera prst="orthographicFront"/>
            <a:lightRig rig="threePt" dir="t"/>
          </a:scene3d>
          <a:sp3d>
            <a:bevelT w="114300" prst="artDeco"/>
          </a:sp3d>
        </p:spPr>
        <p:txBody>
          <a:bodyPr lIns="182880">
            <a:normAutofit/>
            <a:sp3d extrusionH="57150">
              <a:bevelT w="38100" h="38100"/>
            </a:sp3d>
          </a:bodyPr>
          <a:lstStyle/>
          <a:p>
            <a:pPr marL="1645920" indent="-1645920">
              <a:spcAft>
                <a:spcPts val="0"/>
              </a:spcAft>
              <a:buNone/>
            </a:pPr>
            <a:r>
              <a:rPr lang="en-US" sz="2400" dirty="0" smtClean="0">
                <a:solidFill>
                  <a:srgbClr val="008080"/>
                </a:solidFill>
                <a:latin typeface="Georgia" panose="02040502050405020303" pitchFamily="18" charset="0"/>
              </a:rPr>
              <a:t>Ex 34:22</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And </a:t>
            </a:r>
            <a:r>
              <a:rPr lang="en-US" sz="2400" dirty="0">
                <a:solidFill>
                  <a:schemeClr val="accent3">
                    <a:lumMod val="75000"/>
                  </a:schemeClr>
                </a:solidFill>
                <a:latin typeface="Georgia" panose="02040502050405020303" pitchFamily="18" charset="0"/>
              </a:rPr>
              <a:t>perform the Festival of Weeks for yourself, of the first-fruits of wheat harvest, and the Festival of Ingathering at the </a:t>
            </a:r>
            <a:r>
              <a:rPr lang="en-US" sz="2400" i="1" dirty="0">
                <a:solidFill>
                  <a:schemeClr val="accent4">
                    <a:lumMod val="75000"/>
                  </a:schemeClr>
                </a:solidFill>
                <a:latin typeface="Georgia" panose="02040502050405020303" pitchFamily="18" charset="0"/>
              </a:rPr>
              <a:t>turn of the </a:t>
            </a:r>
            <a:r>
              <a:rPr lang="en-US" sz="2400" i="1" dirty="0" smtClean="0">
                <a:solidFill>
                  <a:schemeClr val="accent4">
                    <a:lumMod val="75000"/>
                  </a:schemeClr>
                </a:solidFill>
                <a:latin typeface="Georgia" panose="02040502050405020303" pitchFamily="18" charset="0"/>
              </a:rPr>
              <a:t>year </a:t>
            </a:r>
            <a:r>
              <a:rPr lang="en-US" sz="2400" dirty="0">
                <a:solidFill>
                  <a:srgbClr val="009900"/>
                </a:solidFill>
                <a:latin typeface="Comic Sans MS" panose="030F0702030302020204" pitchFamily="66" charset="0"/>
                <a:ea typeface="Calibri" panose="020F0502020204030204" pitchFamily="34" charset="0"/>
                <a:cs typeface="Georgia" panose="02040502050405020303"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500" b="1" baseline="30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פ</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ק</a:t>
            </a:r>
            <a:r>
              <a:rPr lang="en-US" sz="1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 </a:t>
            </a:r>
            <a:r>
              <a:rPr lang="en-US" sz="24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tequfah].</a:t>
            </a:r>
            <a:r>
              <a:rPr lang="en-US" sz="2400" dirty="0" smtClean="0">
                <a:solidFill>
                  <a:schemeClr val="accent2">
                    <a:lumMod val="50000"/>
                  </a:schemeClr>
                </a:solidFill>
                <a:latin typeface="Georgia" panose="02040502050405020303" pitchFamily="18" charset="0"/>
              </a:rPr>
              <a:t> </a:t>
            </a:r>
            <a:endParaRPr lang="en-US" sz="2400" dirty="0">
              <a:solidFill>
                <a:schemeClr val="accent2">
                  <a:lumMod val="50000"/>
                </a:schemeClr>
              </a:solidFill>
              <a:latin typeface="Georgia" panose="02040502050405020303" pitchFamily="18" charset="0"/>
            </a:endParaRPr>
          </a:p>
          <a:p>
            <a:pPr marL="1645920" lvl="0" indent="-1645920">
              <a:lnSpc>
                <a:spcPct val="115000"/>
              </a:lnSpc>
              <a:spcAft>
                <a:spcPts val="0"/>
              </a:spcAft>
              <a:buClr>
                <a:prstClr val="white"/>
              </a:buClr>
              <a:buNone/>
            </a:pPr>
            <a:r>
              <a:rPr lang="en-US" sz="2400" dirty="0" smtClean="0">
                <a:solidFill>
                  <a:srgbClr val="008080"/>
                </a:solidFill>
                <a:latin typeface="Georgia" panose="02040502050405020303" pitchFamily="18" charset="0"/>
              </a:rPr>
              <a:t>1 Sam 1:20</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And </a:t>
            </a:r>
            <a:r>
              <a:rPr lang="en-US" sz="2400" dirty="0">
                <a:solidFill>
                  <a:schemeClr val="accent3">
                    <a:lumMod val="75000"/>
                  </a:schemeClr>
                </a:solidFill>
                <a:latin typeface="Georgia" panose="02040502050405020303" pitchFamily="18" charset="0"/>
              </a:rPr>
              <a:t>it came to be at the </a:t>
            </a:r>
            <a:r>
              <a:rPr lang="en-US" sz="2400" i="1" dirty="0">
                <a:solidFill>
                  <a:schemeClr val="accent4">
                    <a:lumMod val="75000"/>
                  </a:schemeClr>
                </a:solidFill>
                <a:latin typeface="Georgia" panose="02040502050405020303" pitchFamily="18" charset="0"/>
              </a:rPr>
              <a:t>turn of </a:t>
            </a:r>
            <a:r>
              <a:rPr lang="en-US" sz="2400" i="1" dirty="0" smtClean="0">
                <a:solidFill>
                  <a:schemeClr val="accent4">
                    <a:lumMod val="75000"/>
                  </a:schemeClr>
                </a:solidFill>
                <a:latin typeface="Georgia" panose="02040502050405020303" pitchFamily="18" charset="0"/>
              </a:rPr>
              <a:t>days </a:t>
            </a:r>
            <a:r>
              <a:rPr lang="en-US" sz="2400" dirty="0">
                <a:solidFill>
                  <a:srgbClr val="009900"/>
                </a:solidFill>
                <a:latin typeface="Comic Sans MS" panose="030F0702030302020204" pitchFamily="66" charset="0"/>
                <a:ea typeface="Calibri" panose="020F0502020204030204" pitchFamily="34" charset="0"/>
                <a:cs typeface="Georgia" panose="02040502050405020303"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500" b="1" baseline="30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פ</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ק</a:t>
            </a:r>
            <a:r>
              <a:rPr lang="en-US" sz="1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 </a:t>
            </a:r>
            <a:r>
              <a:rPr lang="en-US" sz="24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tequfah]</a:t>
            </a:r>
            <a:r>
              <a:rPr lang="en-US" sz="2400" dirty="0" smtClean="0">
                <a:solidFill>
                  <a:srgbClr val="00B050"/>
                </a:solidFill>
                <a:latin typeface="Georgia" panose="02040502050405020303" pitchFamily="18" charset="0"/>
              </a:rPr>
              <a:t>,</a:t>
            </a:r>
            <a:r>
              <a:rPr lang="en-US" sz="2400" dirty="0" smtClean="0">
                <a:solidFill>
                  <a:schemeClr val="accent3">
                    <a:lumMod val="75000"/>
                  </a:schemeClr>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that </a:t>
            </a:r>
            <a:r>
              <a:rPr lang="en-US" sz="2400" dirty="0" err="1">
                <a:solidFill>
                  <a:schemeClr val="accent3">
                    <a:lumMod val="75000"/>
                  </a:schemeClr>
                </a:solidFill>
                <a:latin typeface="TITUS Cyberbit Basic" panose="02020603050405020304" pitchFamily="18" charset="0"/>
              </a:rPr>
              <a:t>Ḥ</a:t>
            </a:r>
            <a:r>
              <a:rPr lang="en-US" sz="2400" dirty="0" err="1">
                <a:solidFill>
                  <a:schemeClr val="accent3">
                    <a:lumMod val="75000"/>
                  </a:schemeClr>
                </a:solidFill>
                <a:latin typeface="Georgia" panose="02040502050405020303" pitchFamily="18" charset="0"/>
              </a:rPr>
              <a:t>annah</a:t>
            </a:r>
            <a:r>
              <a:rPr lang="en-US" sz="2400" dirty="0">
                <a:solidFill>
                  <a:schemeClr val="accent3">
                    <a:lumMod val="75000"/>
                  </a:schemeClr>
                </a:solidFill>
                <a:latin typeface="Georgia" panose="02040502050405020303" pitchFamily="18" charset="0"/>
              </a:rPr>
              <a:t> conceived and bore a son, and called his name </a:t>
            </a:r>
            <a:r>
              <a:rPr lang="en-US" sz="2400" dirty="0" err="1">
                <a:solidFill>
                  <a:schemeClr val="accent3">
                    <a:lumMod val="75000"/>
                  </a:schemeClr>
                </a:solidFill>
                <a:latin typeface="Georgia" panose="02040502050405020303" pitchFamily="18" charset="0"/>
              </a:rPr>
              <a:t>Shemu’ĕl</a:t>
            </a:r>
            <a:r>
              <a:rPr lang="en-US" sz="2400" dirty="0">
                <a:solidFill>
                  <a:schemeClr val="accent3">
                    <a:lumMod val="75000"/>
                  </a:schemeClr>
                </a:solidFill>
                <a:latin typeface="Georgia" panose="02040502050405020303" pitchFamily="18" charset="0"/>
              </a:rPr>
              <a:t>, “Because I have asked </a:t>
            </a:r>
            <a:r>
              <a:rPr lang="he-IL" sz="2400" b="1" dirty="0">
                <a:solidFill>
                  <a:srgbClr val="0000CC"/>
                </a:solidFill>
                <a:latin typeface="Times New Roman" panose="02020603050405020304" pitchFamily="18" charset="0"/>
                <a:cs typeface="Times New Roman" panose="02020603050405020304" pitchFamily="18" charset="0"/>
              </a:rPr>
              <a:t>יהוה</a:t>
            </a:r>
            <a:r>
              <a:rPr lang="en-US" sz="2400" dirty="0">
                <a:solidFill>
                  <a:schemeClr val="accent3">
                    <a:lumMod val="75000"/>
                  </a:schemeClr>
                </a:solidFill>
                <a:latin typeface="Georgia" panose="02040502050405020303" pitchFamily="18" charset="0"/>
              </a:rPr>
              <a:t> </a:t>
            </a:r>
            <a:r>
              <a:rPr lang="en-US" sz="2400" dirty="0" smtClean="0">
                <a:solidFill>
                  <a:srgbClr val="0000CC"/>
                </a:solidFill>
                <a:latin typeface="Georgia" panose="02040502050405020303" pitchFamily="18" charset="0"/>
              </a:rPr>
              <a:t>[</a:t>
            </a:r>
            <a:r>
              <a:rPr lang="en-US" sz="2400" dirty="0" err="1" smtClean="0">
                <a:solidFill>
                  <a:srgbClr val="0000CC"/>
                </a:solidFill>
                <a:latin typeface="Georgia" panose="02040502050405020303" pitchFamily="18" charset="0"/>
              </a:rPr>
              <a:t>Yahuah</a:t>
            </a:r>
            <a:r>
              <a:rPr lang="en-US" sz="2400" dirty="0" smtClean="0">
                <a:solidFill>
                  <a:srgbClr val="0000CC"/>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for </a:t>
            </a:r>
            <a:r>
              <a:rPr lang="en-US" sz="2400" dirty="0">
                <a:solidFill>
                  <a:schemeClr val="accent3">
                    <a:lumMod val="75000"/>
                  </a:schemeClr>
                </a:solidFill>
                <a:latin typeface="Georgia" panose="02040502050405020303" pitchFamily="18" charset="0"/>
              </a:rPr>
              <a:t>him.” </a:t>
            </a:r>
            <a:endParaRPr lang="en-US" sz="2400"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544350529"/>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5" y="128790"/>
            <a:ext cx="11307651" cy="6632618"/>
          </a:xfrm>
          <a:solidFill>
            <a:schemeClr val="tx1">
              <a:alpha val="78000"/>
            </a:schemeClr>
          </a:solidFill>
          <a:ln w="57150">
            <a:solidFill>
              <a:srgbClr val="9722E5"/>
            </a:solidFill>
          </a:ln>
          <a:scene3d>
            <a:camera prst="orthographicFront"/>
            <a:lightRig rig="threePt" dir="t"/>
          </a:scene3d>
          <a:sp3d>
            <a:bevelT/>
          </a:sp3d>
        </p:spPr>
        <p:txBody>
          <a:bodyPr lIns="182880">
            <a:normAutofit lnSpcReduction="10000"/>
            <a:sp3d extrusionH="57150">
              <a:bevelT w="38100" h="38100"/>
            </a:sp3d>
          </a:bodyPr>
          <a:lstStyle/>
          <a:p>
            <a:pPr marL="1645920" indent="-1645920">
              <a:spcAft>
                <a:spcPts val="1200"/>
              </a:spcAft>
              <a:buNone/>
            </a:pPr>
            <a:r>
              <a:rPr lang="en-US" sz="2400" dirty="0" smtClean="0">
                <a:solidFill>
                  <a:srgbClr val="008080"/>
                </a:solidFill>
                <a:latin typeface="Georgia" panose="02040502050405020303" pitchFamily="18" charset="0"/>
              </a:rPr>
              <a:t>2 </a:t>
            </a:r>
            <a:r>
              <a:rPr lang="en-US" sz="2400" dirty="0" err="1" smtClean="0">
                <a:solidFill>
                  <a:srgbClr val="008080"/>
                </a:solidFill>
                <a:latin typeface="Georgia" panose="02040502050405020303" pitchFamily="18" charset="0"/>
              </a:rPr>
              <a:t>Ch</a:t>
            </a:r>
            <a:r>
              <a:rPr lang="en-US" sz="2400" dirty="0" smtClean="0">
                <a:solidFill>
                  <a:srgbClr val="008080"/>
                </a:solidFill>
                <a:latin typeface="Georgia" panose="02040502050405020303" pitchFamily="18" charset="0"/>
              </a:rPr>
              <a:t> 24:23</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And </a:t>
            </a:r>
            <a:r>
              <a:rPr lang="en-US" sz="2400" dirty="0">
                <a:solidFill>
                  <a:schemeClr val="accent3">
                    <a:lumMod val="75000"/>
                  </a:schemeClr>
                </a:solidFill>
                <a:latin typeface="Georgia" panose="02040502050405020303" pitchFamily="18" charset="0"/>
              </a:rPr>
              <a:t>it came to be, at the </a:t>
            </a:r>
            <a:r>
              <a:rPr lang="en-US" sz="2400" i="1" dirty="0">
                <a:solidFill>
                  <a:schemeClr val="accent4">
                    <a:lumMod val="75000"/>
                  </a:schemeClr>
                </a:solidFill>
                <a:latin typeface="Georgia" panose="02040502050405020303" pitchFamily="18" charset="0"/>
              </a:rPr>
              <a:t>turn of the </a:t>
            </a:r>
            <a:r>
              <a:rPr lang="en-US" sz="2400" i="1" dirty="0" smtClean="0">
                <a:solidFill>
                  <a:schemeClr val="accent4">
                    <a:lumMod val="75000"/>
                  </a:schemeClr>
                </a:solidFill>
                <a:latin typeface="Georgia" panose="02040502050405020303" pitchFamily="18" charset="0"/>
              </a:rPr>
              <a:t>year </a:t>
            </a:r>
            <a:r>
              <a:rPr lang="en-US" sz="2400" dirty="0">
                <a:solidFill>
                  <a:srgbClr val="009900"/>
                </a:solidFill>
                <a:latin typeface="Comic Sans MS" panose="030F0702030302020204" pitchFamily="66" charset="0"/>
                <a:ea typeface="Calibri" panose="020F0502020204030204" pitchFamily="34" charset="0"/>
                <a:cs typeface="Georgia" panose="02040502050405020303"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500" b="1" baseline="30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פ</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ק</a:t>
            </a:r>
            <a:r>
              <a:rPr lang="en-US" sz="1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 tequfah</a:t>
            </a:r>
            <a:r>
              <a:rPr lang="en-US" sz="24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a:t>
            </a:r>
            <a:r>
              <a:rPr lang="en-US" sz="2400" dirty="0" smtClean="0">
                <a:solidFill>
                  <a:srgbClr val="00B050"/>
                </a:solidFill>
                <a:latin typeface="Georgia" panose="02040502050405020303" pitchFamily="18" charset="0"/>
              </a:rPr>
              <a:t>,</a:t>
            </a:r>
            <a:r>
              <a:rPr lang="en-US" sz="2400" dirty="0" smtClean="0">
                <a:solidFill>
                  <a:schemeClr val="accent3">
                    <a:lumMod val="75000"/>
                  </a:schemeClr>
                </a:solidFill>
                <a:latin typeface="Georgia" panose="02040502050405020303" pitchFamily="18" charset="0"/>
              </a:rPr>
              <a:t> </a:t>
            </a:r>
            <a:r>
              <a:rPr lang="en-US" sz="2400" dirty="0">
                <a:solidFill>
                  <a:schemeClr val="accent3">
                    <a:lumMod val="75000"/>
                  </a:schemeClr>
                </a:solidFill>
                <a:latin typeface="Georgia" panose="02040502050405020303" pitchFamily="18" charset="0"/>
              </a:rPr>
              <a:t>that the army of Aram came up against him. And they came into </a:t>
            </a:r>
            <a:r>
              <a:rPr lang="en-US" sz="2400" dirty="0" err="1">
                <a:solidFill>
                  <a:schemeClr val="accent3">
                    <a:lumMod val="75000"/>
                  </a:schemeClr>
                </a:solidFill>
                <a:latin typeface="Georgia" panose="02040502050405020303" pitchFamily="18" charset="0"/>
              </a:rPr>
              <a:t>Yehu</a:t>
            </a:r>
            <a:r>
              <a:rPr lang="en-US" sz="2400" dirty="0" err="1">
                <a:solidFill>
                  <a:schemeClr val="accent3">
                    <a:lumMod val="75000"/>
                  </a:schemeClr>
                </a:solidFill>
                <a:latin typeface="TITUS Cyberbit Basic" panose="02020603050405020304" pitchFamily="18" charset="0"/>
              </a:rPr>
              <a:t>ḏ</a:t>
            </a:r>
            <a:r>
              <a:rPr lang="en-US" sz="2400" dirty="0" err="1">
                <a:solidFill>
                  <a:schemeClr val="accent3">
                    <a:lumMod val="75000"/>
                  </a:schemeClr>
                </a:solidFill>
                <a:latin typeface="Georgia" panose="02040502050405020303" pitchFamily="18" charset="0"/>
              </a:rPr>
              <a:t>ah</a:t>
            </a:r>
            <a:r>
              <a:rPr lang="en-US" sz="2400" dirty="0">
                <a:solidFill>
                  <a:schemeClr val="accent3">
                    <a:lumMod val="75000"/>
                  </a:schemeClr>
                </a:solidFill>
                <a:latin typeface="Georgia" panose="02040502050405020303" pitchFamily="18" charset="0"/>
              </a:rPr>
              <a:t> and Yerushalayim, and destroyed all the rulers of the people from among the people, and sent all their spoil to the sovereign of </a:t>
            </a:r>
            <a:r>
              <a:rPr lang="en-US" sz="2400" dirty="0" err="1">
                <a:solidFill>
                  <a:schemeClr val="accent3">
                    <a:lumMod val="75000"/>
                  </a:schemeClr>
                </a:solidFill>
                <a:latin typeface="Georgia" panose="02040502050405020303" pitchFamily="18" charset="0"/>
              </a:rPr>
              <a:t>Darmeseq</a:t>
            </a:r>
            <a:r>
              <a:rPr lang="en-US" sz="2400" dirty="0" smtClean="0">
                <a:solidFill>
                  <a:schemeClr val="accent3">
                    <a:lumMod val="75000"/>
                  </a:schemeClr>
                </a:solidFill>
                <a:latin typeface="Georgia" panose="02040502050405020303" pitchFamily="18" charset="0"/>
              </a:rPr>
              <a:t>.</a:t>
            </a:r>
          </a:p>
          <a:p>
            <a:pPr marL="1645920" indent="-1645920">
              <a:spcAft>
                <a:spcPts val="0"/>
              </a:spcAft>
              <a:buNone/>
            </a:pPr>
            <a:r>
              <a:rPr lang="en-US" sz="2400" dirty="0" smtClean="0">
                <a:solidFill>
                  <a:srgbClr val="008080"/>
                </a:solidFill>
                <a:latin typeface="Georgia" panose="02040502050405020303" pitchFamily="18" charset="0"/>
              </a:rPr>
              <a:t>Ps </a:t>
            </a:r>
            <a:r>
              <a:rPr lang="en-US" sz="2400" dirty="0">
                <a:solidFill>
                  <a:srgbClr val="008080"/>
                </a:solidFill>
                <a:latin typeface="Georgia" panose="02040502050405020303" pitchFamily="18" charset="0"/>
              </a:rPr>
              <a:t>19:6</a:t>
            </a:r>
            <a:r>
              <a:rPr lang="en-US" sz="2400" dirty="0">
                <a:solidFill>
                  <a:prstClr val="black"/>
                </a:solidFill>
                <a:latin typeface="Georgia" panose="02040502050405020303" pitchFamily="18" charset="0"/>
              </a:rPr>
              <a:t>  </a:t>
            </a:r>
            <a:r>
              <a:rPr lang="en-US" sz="2400" dirty="0" smtClean="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Its </a:t>
            </a:r>
            <a:r>
              <a:rPr lang="en-US" sz="2400" dirty="0">
                <a:solidFill>
                  <a:schemeClr val="accent3">
                    <a:lumMod val="75000"/>
                  </a:schemeClr>
                </a:solidFill>
                <a:latin typeface="Georgia" panose="02040502050405020303" pitchFamily="18" charset="0"/>
              </a:rPr>
              <a:t>rising is from one end of the heavens, And its </a:t>
            </a:r>
            <a:r>
              <a:rPr lang="en-US" sz="2400" i="1" dirty="0">
                <a:solidFill>
                  <a:schemeClr val="accent4">
                    <a:lumMod val="75000"/>
                  </a:schemeClr>
                </a:solidFill>
                <a:latin typeface="Georgia" panose="02040502050405020303" pitchFamily="18" charset="0"/>
              </a:rPr>
              <a:t>circuit</a:t>
            </a:r>
            <a:r>
              <a:rPr lang="en-US" sz="2400" dirty="0">
                <a:solidFill>
                  <a:schemeClr val="accent3">
                    <a:lumMod val="75000"/>
                  </a:schemeClr>
                </a:solidFill>
                <a:latin typeface="Georgia" panose="02040502050405020303" pitchFamily="18" charset="0"/>
              </a:rPr>
              <a:t> </a:t>
            </a:r>
            <a:r>
              <a:rPr lang="en-US" sz="2400" dirty="0">
                <a:solidFill>
                  <a:srgbClr val="009900"/>
                </a:solidFill>
                <a:latin typeface="Comic Sans MS" panose="030F0702030302020204" pitchFamily="66" charset="0"/>
                <a:ea typeface="Calibri" panose="020F0502020204030204" pitchFamily="34" charset="0"/>
                <a:cs typeface="Georgia" panose="02040502050405020303"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500" b="1" baseline="30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פ</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ק</a:t>
            </a:r>
            <a:r>
              <a:rPr lang="en-US" sz="1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 tequfah]</a:t>
            </a:r>
            <a:r>
              <a:rPr lang="en-US" sz="2400" dirty="0">
                <a:solidFill>
                  <a:srgbClr val="00B050"/>
                </a:solidFill>
                <a:latin typeface="Georgia" panose="02040502050405020303" pitchFamily="18" charset="0"/>
              </a:rPr>
              <a:t>,</a:t>
            </a:r>
            <a:r>
              <a:rPr lang="en-US" sz="2400" dirty="0">
                <a:solidFill>
                  <a:srgbClr val="D8507E">
                    <a:lumMod val="75000"/>
                  </a:srgbClr>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to </a:t>
            </a:r>
            <a:r>
              <a:rPr lang="en-US" sz="2400" dirty="0">
                <a:solidFill>
                  <a:schemeClr val="accent3">
                    <a:lumMod val="75000"/>
                  </a:schemeClr>
                </a:solidFill>
                <a:latin typeface="Georgia" panose="02040502050405020303" pitchFamily="18" charset="0"/>
              </a:rPr>
              <a:t>the other end; And naught is hidden from its heat.</a:t>
            </a:r>
            <a:endParaRPr lang="en-US" sz="2400" dirty="0" smtClean="0">
              <a:solidFill>
                <a:schemeClr val="accent3">
                  <a:lumMod val="75000"/>
                </a:schemeClr>
              </a:solidFill>
              <a:latin typeface="Georgia" panose="02040502050405020303" pitchFamily="18" charset="0"/>
            </a:endParaRPr>
          </a:p>
          <a:p>
            <a:pPr marL="0" indent="0">
              <a:buNone/>
            </a:pPr>
            <a:endParaRPr lang="en-US" sz="2400" dirty="0" smtClean="0">
              <a:solidFill>
                <a:schemeClr val="accent3">
                  <a:lumMod val="75000"/>
                </a:schemeClr>
              </a:solidFill>
            </a:endParaRPr>
          </a:p>
          <a:p>
            <a:pPr marL="0" indent="0">
              <a:spcAft>
                <a:spcPts val="0"/>
              </a:spcAft>
              <a:buNone/>
            </a:pPr>
            <a:r>
              <a:rPr lang="en-US" sz="2400" dirty="0" smtClean="0">
                <a:solidFill>
                  <a:schemeClr val="bg1">
                    <a:lumMod val="95000"/>
                    <a:lumOff val="5000"/>
                  </a:schemeClr>
                </a:solidFill>
              </a:rPr>
              <a:t>We have just read the four places where the term – </a:t>
            </a:r>
            <a:r>
              <a:rPr lang="en-US" sz="2400" b="1" dirty="0" smtClean="0">
                <a:solidFill>
                  <a:srgbClr val="00B050"/>
                </a:solidFill>
              </a:rPr>
              <a:t>tequfah</a:t>
            </a:r>
            <a:r>
              <a:rPr lang="en-US" sz="2400" dirty="0" smtClean="0">
                <a:solidFill>
                  <a:schemeClr val="bg1">
                    <a:lumMod val="95000"/>
                    <a:lumOff val="5000"/>
                  </a:schemeClr>
                </a:solidFill>
              </a:rPr>
              <a:t> – is </a:t>
            </a:r>
            <a:r>
              <a:rPr lang="en-US" sz="2400" dirty="0">
                <a:solidFill>
                  <a:schemeClr val="bg1">
                    <a:lumMod val="95000"/>
                    <a:lumOff val="5000"/>
                  </a:schemeClr>
                </a:solidFill>
              </a:rPr>
              <a:t>u</a:t>
            </a:r>
            <a:r>
              <a:rPr lang="en-US" sz="2400" dirty="0" smtClean="0">
                <a:solidFill>
                  <a:schemeClr val="bg1">
                    <a:lumMod val="95000"/>
                    <a:lumOff val="5000"/>
                  </a:schemeClr>
                </a:solidFill>
              </a:rPr>
              <a:t>sed in the Scriptures.  Let’s address the first text noted. </a:t>
            </a:r>
          </a:p>
          <a:p>
            <a:pPr marL="0" indent="0">
              <a:spcAft>
                <a:spcPts val="0"/>
              </a:spcAft>
              <a:buNone/>
            </a:pPr>
            <a:endParaRPr lang="en-US" sz="2400" dirty="0" smtClean="0">
              <a:solidFill>
                <a:schemeClr val="bg1">
                  <a:lumMod val="95000"/>
                  <a:lumOff val="5000"/>
                </a:schemeClr>
              </a:solidFill>
            </a:endParaRPr>
          </a:p>
          <a:p>
            <a:pPr marL="1645920" lvl="0" indent="-1645920">
              <a:spcAft>
                <a:spcPts val="0"/>
              </a:spcAft>
              <a:buClr>
                <a:prstClr val="white"/>
              </a:buClr>
              <a:buNone/>
            </a:pPr>
            <a:r>
              <a:rPr lang="en-US" sz="2400" dirty="0" smtClean="0">
                <a:solidFill>
                  <a:srgbClr val="008080"/>
                </a:solidFill>
                <a:latin typeface="Georgia" panose="02040502050405020303" pitchFamily="18" charset="0"/>
              </a:rPr>
              <a:t>Ex </a:t>
            </a:r>
            <a:r>
              <a:rPr lang="en-US" sz="2400" dirty="0">
                <a:solidFill>
                  <a:srgbClr val="008080"/>
                </a:solidFill>
                <a:latin typeface="Georgia" panose="02040502050405020303" pitchFamily="18" charset="0"/>
              </a:rPr>
              <a:t>34:22</a:t>
            </a:r>
            <a:r>
              <a:rPr lang="en-US" sz="2400" dirty="0">
                <a:solidFill>
                  <a:prstClr val="black"/>
                </a:solidFill>
                <a:latin typeface="Georgia" panose="02040502050405020303" pitchFamily="18" charset="0"/>
              </a:rPr>
              <a:t>  </a:t>
            </a:r>
            <a:r>
              <a:rPr lang="en-US" sz="2400" dirty="0" smtClean="0">
                <a:solidFill>
                  <a:prstClr val="black"/>
                </a:solidFill>
                <a:latin typeface="Georgia" panose="02040502050405020303" pitchFamily="18" charset="0"/>
              </a:rPr>
              <a:t>	</a:t>
            </a:r>
            <a:r>
              <a:rPr lang="en-US" sz="2400" dirty="0" smtClean="0">
                <a:solidFill>
                  <a:srgbClr val="D8507E">
                    <a:lumMod val="75000"/>
                  </a:srgbClr>
                </a:solidFill>
                <a:latin typeface="Georgia" panose="02040502050405020303" pitchFamily="18" charset="0"/>
              </a:rPr>
              <a:t>And </a:t>
            </a:r>
            <a:r>
              <a:rPr lang="en-US" sz="2400" dirty="0">
                <a:solidFill>
                  <a:srgbClr val="D8507E">
                    <a:lumMod val="75000"/>
                  </a:srgbClr>
                </a:solidFill>
                <a:latin typeface="Georgia" panose="02040502050405020303" pitchFamily="18" charset="0"/>
              </a:rPr>
              <a:t>perform the Festival of Weeks for yourself, of the first-fruits of wheat harvest, and the Festival of Ingathering at the turn of the year </a:t>
            </a:r>
            <a:r>
              <a:rPr lang="en-US" sz="2400" dirty="0">
                <a:solidFill>
                  <a:srgbClr val="009900"/>
                </a:solidFill>
                <a:latin typeface="Comic Sans MS" panose="030F0702030302020204" pitchFamily="66" charset="0"/>
                <a:ea typeface="Calibri" panose="020F0502020204030204" pitchFamily="34" charset="0"/>
                <a:cs typeface="Georgia" panose="02040502050405020303"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500" b="1" baseline="30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פ</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ק</a:t>
            </a:r>
            <a:r>
              <a:rPr lang="en-US" sz="1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 </a:t>
            </a:r>
            <a:r>
              <a:rPr lang="en-US" sz="24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tequfah].</a:t>
            </a:r>
            <a:r>
              <a:rPr lang="en-US" sz="2400" dirty="0" smtClean="0">
                <a:solidFill>
                  <a:srgbClr val="F77754">
                    <a:lumMod val="50000"/>
                  </a:srgbClr>
                </a:solidFill>
                <a:latin typeface="Georgia" panose="02040502050405020303" pitchFamily="18" charset="0"/>
              </a:rPr>
              <a:t> </a:t>
            </a:r>
            <a:br>
              <a:rPr lang="en-US" sz="2400" dirty="0" smtClean="0">
                <a:solidFill>
                  <a:srgbClr val="F77754">
                    <a:lumMod val="50000"/>
                  </a:srgbClr>
                </a:solidFill>
                <a:latin typeface="Georgia" panose="02040502050405020303" pitchFamily="18" charset="0"/>
              </a:rPr>
            </a:br>
            <a:endParaRPr lang="en-US" sz="2400" dirty="0" smtClean="0">
              <a:solidFill>
                <a:srgbClr val="F77754">
                  <a:lumMod val="50000"/>
                </a:srgbClr>
              </a:solidFill>
              <a:latin typeface="Georgia" panose="02040502050405020303" pitchFamily="18" charset="0"/>
            </a:endParaRPr>
          </a:p>
          <a:p>
            <a:pPr marL="0" lvl="0" indent="0">
              <a:spcAft>
                <a:spcPts val="0"/>
              </a:spcAft>
              <a:buClr>
                <a:prstClr val="white"/>
              </a:buClr>
              <a:buNone/>
            </a:pPr>
            <a:r>
              <a:rPr lang="en-US" sz="2400" dirty="0">
                <a:solidFill>
                  <a:schemeClr val="bg1">
                    <a:lumMod val="95000"/>
                    <a:lumOff val="5000"/>
                  </a:schemeClr>
                </a:solidFill>
              </a:rPr>
              <a:t>This </a:t>
            </a:r>
            <a:r>
              <a:rPr lang="en-US" sz="2400" b="1" dirty="0">
                <a:solidFill>
                  <a:srgbClr val="00B050"/>
                </a:solidFill>
              </a:rPr>
              <a:t>tequfah</a:t>
            </a:r>
            <a:r>
              <a:rPr lang="en-US" sz="2400" dirty="0">
                <a:solidFill>
                  <a:schemeClr val="bg1">
                    <a:lumMod val="95000"/>
                    <a:lumOff val="5000"/>
                  </a:schemeClr>
                </a:solidFill>
              </a:rPr>
              <a:t> (turn of the year) </a:t>
            </a:r>
            <a:r>
              <a:rPr lang="en-US" sz="2400" dirty="0" smtClean="0">
                <a:solidFill>
                  <a:schemeClr val="bg1">
                    <a:lumMod val="95000"/>
                    <a:lumOff val="5000"/>
                  </a:schemeClr>
                </a:solidFill>
              </a:rPr>
              <a:t>is marking the 2</a:t>
            </a:r>
            <a:r>
              <a:rPr lang="en-US" sz="2400" baseline="30000" dirty="0" smtClean="0">
                <a:solidFill>
                  <a:schemeClr val="bg1">
                    <a:lumMod val="95000"/>
                    <a:lumOff val="5000"/>
                  </a:schemeClr>
                </a:solidFill>
              </a:rPr>
              <a:t>nd</a:t>
            </a:r>
            <a:r>
              <a:rPr lang="en-US" sz="2400" dirty="0" smtClean="0">
                <a:solidFill>
                  <a:schemeClr val="bg1">
                    <a:lumMod val="95000"/>
                    <a:lumOff val="5000"/>
                  </a:schemeClr>
                </a:solidFill>
              </a:rPr>
              <a:t> </a:t>
            </a:r>
            <a:r>
              <a:rPr lang="en-US" sz="2400" b="1" dirty="0" smtClean="0">
                <a:solidFill>
                  <a:srgbClr val="00B050"/>
                </a:solidFill>
              </a:rPr>
              <a:t>tequfah</a:t>
            </a:r>
            <a:r>
              <a:rPr lang="en-US" sz="2400" dirty="0" smtClean="0">
                <a:solidFill>
                  <a:schemeClr val="bg1">
                    <a:lumMod val="95000"/>
                    <a:lumOff val="5000"/>
                  </a:schemeClr>
                </a:solidFill>
              </a:rPr>
              <a:t> of the year.  When?  Around Sept 22 (Gregorian) which needs to be adjusted according to one’s location on this earth.  The Fall Festivals are centered around (but not calculated by) the autumn </a:t>
            </a:r>
            <a:r>
              <a:rPr lang="en-US" sz="2400" b="1" dirty="0" smtClean="0">
                <a:solidFill>
                  <a:srgbClr val="00B050"/>
                </a:solidFill>
              </a:rPr>
              <a:t>tequfah</a:t>
            </a:r>
            <a:r>
              <a:rPr lang="en-US" sz="2400" dirty="0" smtClean="0">
                <a:solidFill>
                  <a:schemeClr val="bg1">
                    <a:lumMod val="95000"/>
                    <a:lumOff val="5000"/>
                  </a:schemeClr>
                </a:solidFill>
              </a:rPr>
              <a:t> (equinox) when the year begins to have less Light Season and more Night Season.  </a:t>
            </a:r>
            <a:br>
              <a:rPr lang="en-US" sz="2400" dirty="0" smtClean="0">
                <a:solidFill>
                  <a:schemeClr val="bg1">
                    <a:lumMod val="95000"/>
                    <a:lumOff val="5000"/>
                  </a:schemeClr>
                </a:solidFill>
              </a:rPr>
            </a:br>
            <a:r>
              <a:rPr lang="en-US" sz="2400" dirty="0" smtClean="0">
                <a:solidFill>
                  <a:schemeClr val="bg1">
                    <a:lumMod val="95000"/>
                    <a:lumOff val="5000"/>
                  </a:schemeClr>
                </a:solidFill>
              </a:rPr>
              <a:t>This is the end of the agricultural season.  Hence the Feast of the Harvest. </a:t>
            </a:r>
            <a:endParaRPr lang="en-US" sz="2400" dirty="0">
              <a:solidFill>
                <a:schemeClr val="bg1">
                  <a:lumMod val="95000"/>
                  <a:lumOff val="5000"/>
                </a:schemeClr>
              </a:solidFill>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4137485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1250"/>
                                        <p:tgtEl>
                                          <p:spTgt spid="3">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0"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6" y="110837"/>
            <a:ext cx="11397802" cy="2281490"/>
          </a:xfrm>
          <a:solidFill>
            <a:schemeClr val="tx1"/>
          </a:solidFill>
          <a:ln>
            <a:noFill/>
          </a:ln>
          <a:scene3d>
            <a:camera prst="orthographicFront"/>
            <a:lightRig rig="threePt" dir="t"/>
          </a:scene3d>
          <a:sp3d>
            <a:bevelT w="152400" h="50800" prst="softRound"/>
          </a:sp3d>
        </p:spPr>
        <p:txBody>
          <a:bodyPr lIns="144000">
            <a:normAutofit fontScale="92500" lnSpcReduction="10000"/>
            <a:sp3d extrusionH="57150">
              <a:bevelT w="38100" h="38100"/>
            </a:sp3d>
          </a:bodyPr>
          <a:lstStyle/>
          <a:p>
            <a:pPr marL="0" indent="0">
              <a:spcAft>
                <a:spcPts val="1200"/>
              </a:spcAft>
              <a:buNone/>
            </a:pPr>
            <a:r>
              <a:rPr lang="en-US" sz="2800" dirty="0" smtClean="0">
                <a:solidFill>
                  <a:schemeClr val="bg1">
                    <a:lumMod val="95000"/>
                    <a:lumOff val="5000"/>
                  </a:schemeClr>
                </a:solidFill>
              </a:rPr>
              <a:t>Let’s look again at the 20</a:t>
            </a:r>
            <a:r>
              <a:rPr lang="en-US" sz="2800" u="sng" dirty="0" smtClean="0">
                <a:solidFill>
                  <a:schemeClr val="bg1">
                    <a:lumMod val="95000"/>
                    <a:lumOff val="5000"/>
                  </a:schemeClr>
                </a:solidFill>
              </a:rPr>
              <a:t>18</a:t>
            </a:r>
            <a:r>
              <a:rPr lang="en-US" sz="2800" dirty="0" smtClean="0">
                <a:solidFill>
                  <a:srgbClr val="CC6600"/>
                </a:solidFill>
              </a:rPr>
              <a:t> </a:t>
            </a:r>
            <a:r>
              <a:rPr lang="en-US" sz="2800" b="1" u="sng" dirty="0" smtClean="0">
                <a:solidFill>
                  <a:srgbClr val="CC6600"/>
                </a:solidFill>
              </a:rPr>
              <a:t>Covenant Calendar</a:t>
            </a:r>
            <a:r>
              <a:rPr lang="en-US" sz="2800" b="1" dirty="0" smtClean="0">
                <a:solidFill>
                  <a:srgbClr val="CC6600"/>
                </a:solidFill>
              </a:rPr>
              <a:t>, on the </a:t>
            </a:r>
            <a:r>
              <a:rPr lang="en-US" sz="2800" b="1" u="sng" dirty="0" smtClean="0">
                <a:solidFill>
                  <a:srgbClr val="FF0000"/>
                </a:solidFill>
              </a:rPr>
              <a:t>first of the 7</a:t>
            </a:r>
            <a:r>
              <a:rPr lang="en-US" sz="2800" b="1" u="sng" baseline="30000" dirty="0" smtClean="0">
                <a:solidFill>
                  <a:srgbClr val="FF0000"/>
                </a:solidFill>
              </a:rPr>
              <a:t>th</a:t>
            </a:r>
            <a:r>
              <a:rPr lang="en-US" sz="2800" b="1" u="sng" dirty="0" smtClean="0">
                <a:solidFill>
                  <a:srgbClr val="FF0000"/>
                </a:solidFill>
              </a:rPr>
              <a:t> month</a:t>
            </a:r>
            <a:r>
              <a:rPr lang="en-US" sz="2800" b="1" dirty="0">
                <a:solidFill>
                  <a:srgbClr val="FF0000"/>
                </a:solidFill>
              </a:rPr>
              <a:t>!</a:t>
            </a:r>
            <a:r>
              <a:rPr lang="en-US" sz="2800" b="1" dirty="0" smtClean="0">
                <a:solidFill>
                  <a:srgbClr val="FF0000"/>
                </a:solidFill>
              </a:rPr>
              <a:t>  </a:t>
            </a:r>
            <a:endParaRPr lang="en-US" sz="2800" dirty="0" smtClean="0">
              <a:solidFill>
                <a:srgbClr val="FF0000"/>
              </a:solidFill>
            </a:endParaRPr>
          </a:p>
          <a:p>
            <a:pPr marL="0" indent="0">
              <a:spcAft>
                <a:spcPts val="1200"/>
              </a:spcAft>
              <a:buNone/>
            </a:pPr>
            <a:r>
              <a:rPr lang="en-US" sz="3600" dirty="0" smtClean="0">
                <a:solidFill>
                  <a:schemeClr val="bg1">
                    <a:lumMod val="95000"/>
                    <a:lumOff val="5000"/>
                  </a:schemeClr>
                </a:solidFill>
              </a:rPr>
              <a:t>Sept</a:t>
            </a:r>
            <a:r>
              <a:rPr lang="en-US" sz="3600" dirty="0" smtClean="0">
                <a:solidFill>
                  <a:schemeClr val="bg1">
                    <a:lumMod val="95000"/>
                    <a:lumOff val="5000"/>
                  </a:schemeClr>
                </a:solidFill>
                <a:effectLst>
                  <a:glow rad="228600">
                    <a:schemeClr val="accent3">
                      <a:lumMod val="60000"/>
                      <a:lumOff val="40000"/>
                      <a:alpha val="91000"/>
                    </a:schemeClr>
                  </a:glow>
                </a:effectLst>
              </a:rPr>
              <a:t> </a:t>
            </a:r>
            <a:r>
              <a:rPr lang="en-US" sz="3600" b="1" dirty="0" smtClean="0">
                <a:solidFill>
                  <a:schemeClr val="bg1">
                    <a:lumMod val="95000"/>
                    <a:lumOff val="5000"/>
                  </a:schemeClr>
                </a:solidFill>
                <a:effectLst>
                  <a:glow rad="228600">
                    <a:srgbClr val="51F9C5">
                      <a:alpha val="91000"/>
                    </a:srgbClr>
                  </a:glow>
                </a:effectLst>
              </a:rPr>
              <a:t>17</a:t>
            </a:r>
            <a:r>
              <a:rPr lang="en-US" sz="3600" dirty="0" smtClean="0">
                <a:solidFill>
                  <a:schemeClr val="bg1">
                    <a:lumMod val="95000"/>
                    <a:lumOff val="5000"/>
                  </a:schemeClr>
                </a:solidFill>
                <a:effectLst>
                  <a:glow rad="228600">
                    <a:schemeClr val="accent3">
                      <a:lumMod val="60000"/>
                      <a:lumOff val="40000"/>
                      <a:alpha val="91000"/>
                    </a:schemeClr>
                  </a:glow>
                </a:effectLst>
              </a:rPr>
              <a:t> </a:t>
            </a:r>
            <a:r>
              <a:rPr lang="en-US" sz="2800" dirty="0" smtClean="0">
                <a:solidFill>
                  <a:schemeClr val="bg1">
                    <a:lumMod val="95000"/>
                    <a:lumOff val="5000"/>
                  </a:schemeClr>
                </a:solidFill>
              </a:rPr>
              <a:t>(Gregorian). The    					       occurs -  </a:t>
            </a:r>
            <a:r>
              <a:rPr lang="en-US" sz="2800" b="1" u="sng" dirty="0" smtClean="0">
                <a:solidFill>
                  <a:schemeClr val="accent3">
                    <a:lumMod val="75000"/>
                  </a:schemeClr>
                </a:solidFill>
              </a:rPr>
              <a:t>HERALDING</a:t>
            </a:r>
            <a:r>
              <a:rPr lang="en-US" sz="2800" b="1" dirty="0" smtClean="0">
                <a:solidFill>
                  <a:schemeClr val="accent3">
                    <a:lumMod val="75000"/>
                  </a:schemeClr>
                </a:solidFill>
              </a:rPr>
              <a:t> </a:t>
            </a:r>
            <a:r>
              <a:rPr lang="en-US" sz="2800" b="1" dirty="0" smtClean="0">
                <a:solidFill>
                  <a:srgbClr val="0000CC"/>
                </a:solidFill>
              </a:rPr>
              <a:t>(Trumpeting) </a:t>
            </a:r>
            <a:r>
              <a:rPr lang="en-US" sz="2800" dirty="0" smtClean="0">
                <a:solidFill>
                  <a:schemeClr val="bg1">
                    <a:lumMod val="95000"/>
                    <a:lumOff val="5000"/>
                  </a:schemeClr>
                </a:solidFill>
              </a:rPr>
              <a:t>the arrival of the autumnal 		     on </a:t>
            </a:r>
            <a:r>
              <a:rPr lang="en-US" sz="2800" dirty="0" smtClean="0">
                <a:solidFill>
                  <a:srgbClr val="C00000"/>
                </a:solidFill>
              </a:rPr>
              <a:t>(Sept 22). </a:t>
            </a:r>
            <a:r>
              <a:rPr lang="en-US" sz="2800" dirty="0" smtClean="0">
                <a:solidFill>
                  <a:schemeClr val="bg1">
                    <a:lumMod val="95000"/>
                    <a:lumOff val="5000"/>
                  </a:schemeClr>
                </a:solidFill>
              </a:rPr>
              <a:t> 			   </a:t>
            </a:r>
          </a:p>
          <a:p>
            <a:pPr marL="0" indent="0">
              <a:spcAft>
                <a:spcPts val="1200"/>
              </a:spcAft>
              <a:buNone/>
            </a:pPr>
            <a:r>
              <a:rPr lang="en-US" sz="2800" dirty="0" smtClean="0">
                <a:solidFill>
                  <a:schemeClr val="bg1">
                    <a:lumMod val="95000"/>
                    <a:lumOff val="5000"/>
                  </a:schemeClr>
                </a:solidFill>
              </a:rPr>
              <a:t>Trumpets also informs us of, the </a:t>
            </a:r>
            <a:r>
              <a:rPr lang="en-US" sz="2800" b="1" u="sng" dirty="0" smtClean="0">
                <a:solidFill>
                  <a:schemeClr val="accent4">
                    <a:lumMod val="75000"/>
                  </a:schemeClr>
                </a:solidFill>
              </a:rPr>
              <a:t>Day of Atonement</a:t>
            </a:r>
            <a:r>
              <a:rPr lang="en-US" sz="2800" dirty="0" smtClean="0">
                <a:solidFill>
                  <a:schemeClr val="bg1">
                    <a:lumMod val="95000"/>
                    <a:lumOff val="5000"/>
                  </a:schemeClr>
                </a:solidFill>
              </a:rPr>
              <a:t> on Sept </a:t>
            </a:r>
            <a:r>
              <a:rPr lang="en-US" sz="2800" b="1" dirty="0" smtClean="0">
                <a:solidFill>
                  <a:schemeClr val="bg1">
                    <a:lumMod val="95000"/>
                    <a:lumOff val="5000"/>
                  </a:schemeClr>
                </a:solidFill>
                <a:effectLst>
                  <a:glow rad="127000">
                    <a:srgbClr val="FFFF00"/>
                  </a:glow>
                </a:effectLst>
              </a:rPr>
              <a:t>26</a:t>
            </a:r>
            <a:r>
              <a:rPr lang="en-US" sz="2800" dirty="0" smtClean="0">
                <a:solidFill>
                  <a:schemeClr val="bg1">
                    <a:lumMod val="95000"/>
                    <a:lumOff val="5000"/>
                  </a:schemeClr>
                </a:solidFill>
              </a:rPr>
              <a:t> </a:t>
            </a:r>
            <a:r>
              <a:rPr lang="en-US" sz="1900" dirty="0" smtClean="0">
                <a:solidFill>
                  <a:schemeClr val="bg1">
                    <a:lumMod val="95000"/>
                    <a:lumOff val="5000"/>
                  </a:schemeClr>
                </a:solidFill>
              </a:rPr>
              <a:t>(Gregorian), </a:t>
            </a:r>
            <a:r>
              <a:rPr lang="en-US" sz="2800" b="1" u="sng" dirty="0" smtClean="0">
                <a:solidFill>
                  <a:schemeClr val="bg1">
                    <a:lumMod val="95000"/>
                    <a:lumOff val="5000"/>
                  </a:schemeClr>
                </a:solidFill>
              </a:rPr>
              <a:t>and</a:t>
            </a:r>
            <a:r>
              <a:rPr lang="en-US" sz="2800" dirty="0" smtClean="0">
                <a:solidFill>
                  <a:schemeClr val="bg1">
                    <a:lumMod val="95000"/>
                    <a:lumOff val="5000"/>
                  </a:schemeClr>
                </a:solidFill>
              </a:rPr>
              <a:t> following that, the Feast of Tabernacles on Oct 1 (not shown)! </a:t>
            </a:r>
            <a:endParaRPr lang="en-US" sz="2800" dirty="0" smtClean="0">
              <a:solidFill>
                <a:srgbClr val="FF0066"/>
              </a:solidFill>
              <a:sym typeface="Wingdings" panose="05000000000000000000" pitchFamily="2" charset="2"/>
            </a:endParaRPr>
          </a:p>
        </p:txBody>
      </p:sp>
      <p:sp>
        <p:nvSpPr>
          <p:cNvPr id="12" name="Rectangle 11"/>
          <p:cNvSpPr/>
          <p:nvPr/>
        </p:nvSpPr>
        <p:spPr>
          <a:xfrm>
            <a:off x="9978729" y="5293216"/>
            <a:ext cx="2213271" cy="1554151"/>
          </a:xfrm>
          <a:prstGeom prst="rect">
            <a:avLst/>
          </a:prstGeom>
          <a:solidFill>
            <a:schemeClr val="tx1">
              <a:lumMod val="85000"/>
            </a:schemeClr>
          </a:solidFill>
          <a:ln w="57150">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dirty="0" smtClean="0">
                <a:solidFill>
                  <a:srgbClr val="FF0000"/>
                </a:solidFill>
              </a:rPr>
              <a:t>Solemn Assembly Sabbath for Day of Atonement</a:t>
            </a:r>
            <a:endParaRPr lang="en-US" sz="2400" dirty="0">
              <a:solidFill>
                <a:srgbClr val="FF0000"/>
              </a:solidFill>
            </a:endParaRPr>
          </a:p>
        </p:txBody>
      </p:sp>
      <p:sp>
        <p:nvSpPr>
          <p:cNvPr id="13" name="Slide Number Placeholder 5"/>
          <p:cNvSpPr>
            <a:spLocks noGrp="1"/>
          </p:cNvSpPr>
          <p:nvPr>
            <p:ph type="sldNum" sz="quarter" idx="12"/>
          </p:nvPr>
        </p:nvSpPr>
        <p:spPr>
          <a:xfrm>
            <a:off x="576593" y="6435159"/>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25</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01526146"/>
              </p:ext>
            </p:extLst>
          </p:nvPr>
        </p:nvGraphicFramePr>
        <p:xfrm>
          <a:off x="1818169" y="2533963"/>
          <a:ext cx="8128001" cy="4281504"/>
        </p:xfrm>
        <a:graphic>
          <a:graphicData uri="http://schemas.openxmlformats.org/drawingml/2006/table">
            <a:tbl>
              <a:tblPr firstRow="1" bandRow="1">
                <a:tableStyleId>{00A15C55-8517-42AA-B614-E9B94910E393}</a:tableStyleId>
              </a:tblPr>
              <a:tblGrid>
                <a:gridCol w="1161143"/>
                <a:gridCol w="1161143"/>
                <a:gridCol w="1161143"/>
                <a:gridCol w="1161143"/>
                <a:gridCol w="1161143"/>
                <a:gridCol w="1161143"/>
                <a:gridCol w="1161143"/>
              </a:tblGrid>
              <a:tr h="650312">
                <a:tc>
                  <a:txBody>
                    <a:bodyPr/>
                    <a:lstStyle/>
                    <a:p>
                      <a:pPr algn="ctr"/>
                      <a:r>
                        <a:rPr lang="en-US" dirty="0" smtClean="0">
                          <a:solidFill>
                            <a:srgbClr val="FFFF00"/>
                          </a:solidFill>
                        </a:rPr>
                        <a:t>1</a:t>
                      </a:r>
                      <a:r>
                        <a:rPr lang="en-US" baseline="30000" dirty="0" smtClean="0">
                          <a:solidFill>
                            <a:srgbClr val="FFFF00"/>
                          </a:solidFill>
                        </a:rPr>
                        <a:t>st</a:t>
                      </a:r>
                      <a:r>
                        <a:rPr lang="en-US" dirty="0" smtClean="0">
                          <a:solidFill>
                            <a:srgbClr val="FFFF00"/>
                          </a:solidFill>
                        </a:rPr>
                        <a:t> Cycle</a:t>
                      </a:r>
                      <a:r>
                        <a:rPr lang="en-US" dirty="0" smtClean="0"/>
                        <a:t/>
                      </a:r>
                      <a:br>
                        <a:rPr lang="en-US" dirty="0" smtClean="0"/>
                      </a:br>
                      <a:r>
                        <a:rPr lang="en-US" dirty="0" smtClean="0"/>
                        <a:t>Sun</a:t>
                      </a:r>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pPr algn="ctr"/>
                      <a:r>
                        <a:rPr lang="en-US" dirty="0" smtClean="0">
                          <a:solidFill>
                            <a:srgbClr val="FFFF00"/>
                          </a:solidFill>
                        </a:rPr>
                        <a:t>2</a:t>
                      </a:r>
                      <a:r>
                        <a:rPr lang="en-US" baseline="30000" dirty="0" smtClean="0">
                          <a:solidFill>
                            <a:srgbClr val="FFFF00"/>
                          </a:solidFill>
                        </a:rPr>
                        <a:t>nd</a:t>
                      </a:r>
                      <a:r>
                        <a:rPr lang="en-US" dirty="0" smtClean="0">
                          <a:solidFill>
                            <a:srgbClr val="FFFF00"/>
                          </a:solidFill>
                        </a:rPr>
                        <a:t> Cycle</a:t>
                      </a:r>
                      <a:r>
                        <a:rPr lang="en-US" dirty="0" smtClean="0"/>
                        <a:t/>
                      </a:r>
                      <a:br>
                        <a:rPr lang="en-US" dirty="0" smtClean="0"/>
                      </a:br>
                      <a:r>
                        <a:rPr lang="en-US" dirty="0" smtClean="0"/>
                        <a:t>Mon</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pPr algn="ctr"/>
                      <a:r>
                        <a:rPr lang="en-US" dirty="0" smtClean="0">
                          <a:solidFill>
                            <a:srgbClr val="FFFF00"/>
                          </a:solidFill>
                        </a:rPr>
                        <a:t>3</a:t>
                      </a:r>
                      <a:r>
                        <a:rPr lang="en-US" baseline="30000" dirty="0" smtClean="0">
                          <a:solidFill>
                            <a:srgbClr val="FFFF00"/>
                          </a:solidFill>
                        </a:rPr>
                        <a:t>rd</a:t>
                      </a:r>
                      <a:r>
                        <a:rPr lang="en-US" dirty="0" smtClean="0">
                          <a:solidFill>
                            <a:srgbClr val="FFFF00"/>
                          </a:solidFill>
                        </a:rPr>
                        <a:t> Cycle</a:t>
                      </a:r>
                      <a:r>
                        <a:rPr lang="en-US" dirty="0" smtClean="0"/>
                        <a:t/>
                      </a:r>
                      <a:br>
                        <a:rPr lang="en-US" dirty="0" smtClean="0"/>
                      </a:br>
                      <a:r>
                        <a:rPr lang="en-US" dirty="0" smtClean="0"/>
                        <a:t>Tues</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pPr algn="ctr"/>
                      <a:r>
                        <a:rPr lang="en-US" dirty="0" smtClean="0">
                          <a:solidFill>
                            <a:srgbClr val="FFFF00"/>
                          </a:solidFill>
                        </a:rPr>
                        <a:t>4</a:t>
                      </a:r>
                      <a:r>
                        <a:rPr lang="en-US" baseline="30000" dirty="0" smtClean="0">
                          <a:solidFill>
                            <a:srgbClr val="FFFF00"/>
                          </a:solidFill>
                        </a:rPr>
                        <a:t>th</a:t>
                      </a:r>
                      <a:r>
                        <a:rPr lang="en-US" baseline="0" dirty="0" smtClean="0">
                          <a:solidFill>
                            <a:srgbClr val="FFFF00"/>
                          </a:solidFill>
                        </a:rPr>
                        <a:t> </a:t>
                      </a:r>
                      <a:r>
                        <a:rPr lang="en-US" dirty="0" smtClean="0">
                          <a:solidFill>
                            <a:srgbClr val="FFFF00"/>
                          </a:solidFill>
                        </a:rPr>
                        <a:t> Cycle</a:t>
                      </a:r>
                      <a:r>
                        <a:rPr lang="en-US" dirty="0" smtClean="0"/>
                        <a:t/>
                      </a:r>
                      <a:br>
                        <a:rPr lang="en-US" dirty="0" smtClean="0"/>
                      </a:br>
                      <a:r>
                        <a:rPr lang="en-US" dirty="0" smtClean="0"/>
                        <a:t>Wed</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pPr algn="ctr"/>
                      <a:r>
                        <a:rPr lang="en-US" dirty="0" smtClean="0">
                          <a:solidFill>
                            <a:srgbClr val="FFFF00"/>
                          </a:solidFill>
                        </a:rPr>
                        <a:t>5</a:t>
                      </a:r>
                      <a:r>
                        <a:rPr lang="en-US" baseline="30000" dirty="0" smtClean="0">
                          <a:solidFill>
                            <a:srgbClr val="FFFF00"/>
                          </a:solidFill>
                        </a:rPr>
                        <a:t>th</a:t>
                      </a:r>
                      <a:r>
                        <a:rPr lang="en-US" dirty="0" smtClean="0">
                          <a:solidFill>
                            <a:srgbClr val="FFFF00"/>
                          </a:solidFill>
                        </a:rPr>
                        <a:t> Cycle</a:t>
                      </a:r>
                    </a:p>
                    <a:p>
                      <a:pPr algn="ctr"/>
                      <a:r>
                        <a:rPr lang="en-US" dirty="0" err="1" smtClean="0"/>
                        <a:t>Thur</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pPr algn="ctr"/>
                      <a:r>
                        <a:rPr lang="en-US" dirty="0" smtClean="0">
                          <a:solidFill>
                            <a:srgbClr val="FFFF00"/>
                          </a:solidFill>
                        </a:rPr>
                        <a:t>6</a:t>
                      </a:r>
                      <a:r>
                        <a:rPr lang="en-US" baseline="30000" dirty="0" smtClean="0">
                          <a:solidFill>
                            <a:srgbClr val="FFFF00"/>
                          </a:solidFill>
                        </a:rPr>
                        <a:t>th</a:t>
                      </a:r>
                      <a:r>
                        <a:rPr lang="en-US" dirty="0" smtClean="0">
                          <a:solidFill>
                            <a:srgbClr val="FFFF00"/>
                          </a:solidFill>
                        </a:rPr>
                        <a:t> Cycle</a:t>
                      </a:r>
                      <a:r>
                        <a:rPr lang="en-US" dirty="0" smtClean="0"/>
                        <a:t/>
                      </a:r>
                      <a:br>
                        <a:rPr lang="en-US" dirty="0" smtClean="0"/>
                      </a:br>
                      <a:r>
                        <a:rPr lang="en-US" dirty="0" smtClean="0"/>
                        <a:t>Fri</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pPr algn="ctr"/>
                      <a:r>
                        <a:rPr lang="en-US" dirty="0" smtClean="0">
                          <a:solidFill>
                            <a:srgbClr val="FFFF00"/>
                          </a:solidFill>
                        </a:rPr>
                        <a:t>7</a:t>
                      </a:r>
                      <a:r>
                        <a:rPr lang="en-US" baseline="30000" dirty="0" smtClean="0">
                          <a:solidFill>
                            <a:srgbClr val="FFFF00"/>
                          </a:solidFill>
                        </a:rPr>
                        <a:t>th</a:t>
                      </a:r>
                      <a:r>
                        <a:rPr lang="en-US" dirty="0" smtClean="0">
                          <a:solidFill>
                            <a:srgbClr val="FFFF00"/>
                          </a:solidFill>
                        </a:rPr>
                        <a:t> Cycle</a:t>
                      </a:r>
                    </a:p>
                    <a:p>
                      <a:pPr algn="ctr"/>
                      <a:r>
                        <a:rPr lang="en-US" dirty="0" smtClean="0"/>
                        <a:t>Shabbath</a:t>
                      </a:r>
                      <a:endParaRPr lang="en-CA"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r>
              <a:tr h="671578">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lumMod val="5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lumMod val="5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lumMod val="5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lumMod val="5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lumMod val="50000"/>
                      </a:schemeClr>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lumMod val="50000"/>
                      </a:schemeClr>
                    </a:solidFill>
                  </a:tcPr>
                </a:tc>
                <a:tc>
                  <a:txBody>
                    <a:bodyPr/>
                    <a:lstStyle/>
                    <a:p>
                      <a:r>
                        <a:rPr lang="en-US" sz="2400" dirty="0" smtClean="0"/>
                        <a:t>1</a:t>
                      </a:r>
                      <a:endParaRPr lang="en-CA"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r>
              <a:tr h="671578">
                <a:tc>
                  <a:txBody>
                    <a:bodyPr/>
                    <a:lstStyle/>
                    <a:p>
                      <a:r>
                        <a:rPr lang="en-US" sz="2800" dirty="0" smtClean="0"/>
                        <a:t>2</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3</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4</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5</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6</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7</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8</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r>
              <a:tr h="671578">
                <a:tc>
                  <a:txBody>
                    <a:bodyPr/>
                    <a:lstStyle/>
                    <a:p>
                      <a:r>
                        <a:rPr lang="en-US" sz="2800" dirty="0" smtClean="0"/>
                        <a:t>9</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10</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11</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12</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13</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14</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15</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r>
              <a:tr h="671578">
                <a:tc>
                  <a:txBody>
                    <a:bodyPr/>
                    <a:lstStyle/>
                    <a:p>
                      <a:r>
                        <a:rPr lang="en-US" sz="2800" dirty="0" smtClean="0"/>
                        <a:t>16</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pPr algn="ctr"/>
                      <a:r>
                        <a:rPr lang="en-US" sz="2800" b="1" dirty="0" smtClean="0"/>
                        <a:t>17</a:t>
                      </a:r>
                      <a:endParaRPr lang="en-CA"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FF0066"/>
                    </a:solidFill>
                  </a:tcPr>
                </a:tc>
                <a:tc>
                  <a:txBody>
                    <a:bodyPr/>
                    <a:lstStyle/>
                    <a:p>
                      <a:r>
                        <a:rPr lang="en-US" sz="2800" dirty="0" smtClean="0"/>
                        <a:t>18</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19</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20</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21</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b="1" dirty="0" smtClean="0">
                          <a:solidFill>
                            <a:srgbClr val="FFFF00"/>
                          </a:solidFill>
                        </a:rPr>
                        <a:t>22</a:t>
                      </a:r>
                      <a:endParaRPr lang="en-CA" sz="28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bg1"/>
                    </a:solidFill>
                  </a:tcPr>
                </a:tc>
              </a:tr>
              <a:tr h="671578">
                <a:tc>
                  <a:txBody>
                    <a:bodyPr/>
                    <a:lstStyle/>
                    <a:p>
                      <a:r>
                        <a:rPr lang="en-US" sz="2800" dirty="0" smtClean="0"/>
                        <a:t>23/</a:t>
                      </a:r>
                      <a:br>
                        <a:rPr lang="en-US" sz="2800" dirty="0" smtClean="0"/>
                      </a:br>
                      <a:r>
                        <a:rPr lang="en-US" sz="2800" dirty="0" smtClean="0"/>
                        <a:t>30</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24</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25</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b="1" dirty="0" smtClean="0"/>
                        <a:t>26</a:t>
                      </a:r>
                      <a:endParaRPr lang="en-CA"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rgbClr val="FFFF00"/>
                    </a:solidFill>
                  </a:tcPr>
                </a:tc>
                <a:tc>
                  <a:txBody>
                    <a:bodyPr/>
                    <a:lstStyle/>
                    <a:p>
                      <a:r>
                        <a:rPr lang="en-US" sz="2800" dirty="0" smtClean="0"/>
                        <a:t>27</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28</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c>
                  <a:txBody>
                    <a:bodyPr/>
                    <a:lstStyle/>
                    <a:p>
                      <a:r>
                        <a:rPr lang="en-US" sz="2800" dirty="0" smtClean="0"/>
                        <a:t>29</a:t>
                      </a:r>
                      <a:endParaRPr lang="en-CA"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tcPr>
                </a:tc>
              </a:tr>
            </a:tbl>
          </a:graphicData>
        </a:graphic>
      </p:graphicFrame>
      <p:sp>
        <p:nvSpPr>
          <p:cNvPr id="7" name="Rectangle 6"/>
          <p:cNvSpPr/>
          <p:nvPr/>
        </p:nvSpPr>
        <p:spPr>
          <a:xfrm>
            <a:off x="85060" y="2554222"/>
            <a:ext cx="1733109" cy="2183795"/>
          </a:xfrm>
          <a:prstGeom prst="rect">
            <a:avLst/>
          </a:prstGeom>
          <a:solidFill>
            <a:schemeClr val="accent6">
              <a:lumMod val="40000"/>
              <a:lumOff val="60000"/>
            </a:schemeClr>
          </a:solidFill>
          <a:ln w="3810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smtClean="0">
                <a:ln>
                  <a:solidFill>
                    <a:srgbClr val="0000CC"/>
                  </a:solidFill>
                </a:ln>
                <a:solidFill>
                  <a:srgbClr val="FF0066"/>
                </a:solidFill>
                <a:effectLst>
                  <a:glow rad="127000">
                    <a:schemeClr val="accent4">
                      <a:lumMod val="75000"/>
                      <a:alpha val="47000"/>
                    </a:schemeClr>
                  </a:glow>
                </a:effectLst>
              </a:rPr>
              <a:t>Feast of Trumpets </a:t>
            </a:r>
            <a:r>
              <a:rPr lang="en-US" sz="2400" dirty="0" smtClean="0">
                <a:solidFill>
                  <a:schemeClr val="bg1"/>
                </a:solidFill>
              </a:rPr>
              <a:t>heralding the coming </a:t>
            </a:r>
            <a:r>
              <a:rPr lang="en-US" sz="2400" b="1" dirty="0" smtClean="0">
                <a:solidFill>
                  <a:srgbClr val="FF0000"/>
                </a:solidFill>
              </a:rPr>
              <a:t>Tequfah</a:t>
            </a:r>
            <a:r>
              <a:rPr lang="en-US" sz="2400" b="1" dirty="0">
                <a:solidFill>
                  <a:srgbClr val="FF0000"/>
                </a:solidFill>
              </a:rPr>
              <a:t>.</a:t>
            </a:r>
            <a:r>
              <a:rPr lang="en-US" sz="2400" b="1" dirty="0" smtClean="0">
                <a:solidFill>
                  <a:srgbClr val="FF0000"/>
                </a:solidFill>
              </a:rPr>
              <a:t> </a:t>
            </a:r>
            <a:endParaRPr lang="en-US" sz="2400" dirty="0" smtClean="0">
              <a:solidFill>
                <a:srgbClr val="00B050"/>
              </a:solidFill>
            </a:endParaRPr>
          </a:p>
        </p:txBody>
      </p:sp>
      <p:sp>
        <p:nvSpPr>
          <p:cNvPr id="4" name="Rectangle 3"/>
          <p:cNvSpPr/>
          <p:nvPr/>
        </p:nvSpPr>
        <p:spPr>
          <a:xfrm>
            <a:off x="9852637" y="4207221"/>
            <a:ext cx="1917605" cy="553791"/>
          </a:xfrm>
          <a:prstGeom prst="rect">
            <a:avLst/>
          </a:prstGeom>
          <a:solidFill>
            <a:schemeClr val="bg1"/>
          </a:solidFill>
          <a:ln w="381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smtClean="0">
                <a:ln>
                  <a:solidFill>
                    <a:sysClr val="windowText" lastClr="000000"/>
                  </a:solidFill>
                </a:ln>
                <a:solidFill>
                  <a:srgbClr val="FFFF00"/>
                </a:solidFill>
                <a:effectLst>
                  <a:glow rad="127000">
                    <a:srgbClr val="51F9C5"/>
                  </a:glow>
                </a:effectLst>
              </a:rPr>
              <a:t>Tequfah</a:t>
            </a:r>
            <a:endParaRPr lang="en-US" sz="3600" b="1" dirty="0">
              <a:ln>
                <a:solidFill>
                  <a:sysClr val="windowText" lastClr="000000"/>
                </a:solidFill>
              </a:ln>
              <a:solidFill>
                <a:srgbClr val="FFFF00"/>
              </a:solidFill>
              <a:effectLst>
                <a:glow rad="127000">
                  <a:srgbClr val="51F9C5"/>
                </a:glow>
              </a:effectLst>
            </a:endParaRPr>
          </a:p>
        </p:txBody>
      </p:sp>
      <p:sp>
        <p:nvSpPr>
          <p:cNvPr id="11" name="Bent Arrow 10"/>
          <p:cNvSpPr/>
          <p:nvPr/>
        </p:nvSpPr>
        <p:spPr>
          <a:xfrm rot="10800000">
            <a:off x="9282221" y="4738017"/>
            <a:ext cx="1184555" cy="1014197"/>
          </a:xfrm>
          <a:prstGeom prst="bentArrow">
            <a:avLst>
              <a:gd name="adj1" fmla="val 17619"/>
              <a:gd name="adj2" fmla="val 28014"/>
              <a:gd name="adj3" fmla="val 50000"/>
              <a:gd name="adj4" fmla="val 52788"/>
            </a:avLst>
          </a:prstGeom>
          <a:solidFill>
            <a:srgbClr val="FFFF00"/>
          </a:solidFill>
          <a:ln w="57150">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Notched Right Arrow 15"/>
          <p:cNvSpPr/>
          <p:nvPr/>
        </p:nvSpPr>
        <p:spPr>
          <a:xfrm rot="10800000">
            <a:off x="5922335" y="6151746"/>
            <a:ext cx="4055302" cy="472325"/>
          </a:xfrm>
          <a:prstGeom prst="notchedRightArrow">
            <a:avLst>
              <a:gd name="adj1" fmla="val 31991"/>
              <a:gd name="adj2" fmla="val 115282"/>
            </a:avLst>
          </a:prstGeom>
          <a:solidFill>
            <a:srgbClr val="FFFF00"/>
          </a:solidFill>
          <a:ln w="57150">
            <a:solidFill>
              <a:schemeClr val="accent3">
                <a:lumMod val="75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098843" y="1063254"/>
            <a:ext cx="1424762" cy="425303"/>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n>
                  <a:solidFill>
                    <a:sysClr val="windowText" lastClr="000000"/>
                  </a:solidFill>
                </a:ln>
                <a:solidFill>
                  <a:srgbClr val="00B050"/>
                </a:solidFill>
                <a:effectLst>
                  <a:glow rad="127000">
                    <a:srgbClr val="51F9C5"/>
                  </a:glow>
                </a:effectLst>
              </a:rPr>
              <a:t>Tequfah</a:t>
            </a:r>
            <a:endParaRPr lang="en-CA" sz="2600" dirty="0"/>
          </a:p>
        </p:txBody>
      </p:sp>
      <p:sp>
        <p:nvSpPr>
          <p:cNvPr id="19" name="Rectangle 18"/>
          <p:cNvSpPr/>
          <p:nvPr/>
        </p:nvSpPr>
        <p:spPr>
          <a:xfrm>
            <a:off x="4050997" y="669847"/>
            <a:ext cx="298774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lumMod val="95000"/>
                    <a:lumOff val="5000"/>
                  </a:schemeClr>
                </a:solidFill>
                <a:effectLst>
                  <a:glow rad="127000">
                    <a:schemeClr val="accent1">
                      <a:alpha val="76000"/>
                    </a:schemeClr>
                  </a:glow>
                </a:effectLst>
              </a:rPr>
              <a:t>Festival of Trumpets </a:t>
            </a:r>
            <a:endParaRPr lang="en-CA" sz="2600" b="1" dirty="0">
              <a:effectLst>
                <a:glow rad="127000">
                  <a:schemeClr val="accent1">
                    <a:alpha val="76000"/>
                  </a:schemeClr>
                </a:glow>
              </a:effectLst>
            </a:endParaRPr>
          </a:p>
        </p:txBody>
      </p:sp>
      <p:cxnSp>
        <p:nvCxnSpPr>
          <p:cNvPr id="6" name="Straight Arrow Connector 5"/>
          <p:cNvCxnSpPr/>
          <p:nvPr/>
        </p:nvCxnSpPr>
        <p:spPr>
          <a:xfrm>
            <a:off x="1594884" y="4482825"/>
            <a:ext cx="8257753" cy="0"/>
          </a:xfrm>
          <a:prstGeom prst="straightConnector1">
            <a:avLst/>
          </a:prstGeom>
          <a:ln w="76200">
            <a:solidFill>
              <a:srgbClr val="FF3300"/>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25998" y="5305198"/>
            <a:ext cx="697419" cy="469632"/>
          </a:xfrm>
          <a:prstGeom prst="rect">
            <a:avLst/>
          </a:prstGeom>
          <a:solidFill>
            <a:srgbClr val="51F9C5"/>
          </a:solidFill>
          <a:ln w="3810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solidFill>
                  <a:schemeClr val="bg1"/>
                </a:solidFill>
              </a:rPr>
              <a:t>17</a:t>
            </a:r>
            <a:endParaRPr lang="en-CA" sz="3600" b="1" dirty="0">
              <a:solidFill>
                <a:schemeClr val="bg1"/>
              </a:solidFill>
            </a:endParaRPr>
          </a:p>
        </p:txBody>
      </p:sp>
      <p:sp>
        <p:nvSpPr>
          <p:cNvPr id="21" name="Bent Arrow 20"/>
          <p:cNvSpPr/>
          <p:nvPr/>
        </p:nvSpPr>
        <p:spPr>
          <a:xfrm>
            <a:off x="3574708" y="4207221"/>
            <a:ext cx="1571449" cy="1097977"/>
          </a:xfrm>
          <a:prstGeom prst="bentArrow">
            <a:avLst>
              <a:gd name="adj1" fmla="val 14548"/>
              <a:gd name="adj2" fmla="val 25000"/>
              <a:gd name="adj3" fmla="val 48517"/>
              <a:gd name="adj4" fmla="val 43750"/>
            </a:avLst>
          </a:prstGeom>
          <a:solidFill>
            <a:schemeClr val="accent2">
              <a:lumMod val="75000"/>
            </a:schemeClr>
          </a:solidFill>
          <a:ln w="57150">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0475869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1"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26" presetClass="path" presetSubtype="0" accel="50000" decel="50000" fill="hold" grpId="0" nodeType="withEffect">
                                  <p:stCondLst>
                                    <p:cond delay="0"/>
                                  </p:stCondLst>
                                  <p:childTnLst>
                                    <p:animMotion origin="layout" path="M 4.69393E-6 2.61393E-7 C 0.02396 0.10756 0.11526 0.14388 0.20435 0.08119 C 0.3088 0.00786 0.32482 -0.11566 0.32755 -0.18598 L 0.32651 -0.2755 C 0.32964 -0.34536 0.348 -0.47074 0.466 -0.55355 C 0.54128 -0.60675 0.64691 -0.58038 0.671 -0.47259 C 0.69497 -0.36526 0.62828 -0.21721 0.553 -0.16424 C 0.43513 -0.08096 0.37327 -0.1499 0.34397 -0.19709 L 0.31023 -0.26394 C 0.28119 -0.31113 0.2218 -0.38191 0.11721 -0.30789 C 0.02839 -0.24543 -0.0241 -0.10803 4.69393E-6 2.61393E-7 Z " pathEditMode="relative" rAng="-1296821" ptsTypes="ffFffffFfff">
                                      <p:cBhvr>
                                        <p:cTn id="14" dur="3000" fill="hold"/>
                                        <p:tgtEl>
                                          <p:spTgt spid="8"/>
                                        </p:tgtEl>
                                        <p:attrNameLst>
                                          <p:attrName>ppt_x</p:attrName>
                                          <p:attrName>ppt_y</p:attrName>
                                        </p:attrNameLst>
                                      </p:cBhvr>
                                      <p:rCtr x="33537" y="-23641"/>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750"/>
                                        <p:tgtEl>
                                          <p:spTgt spid="19"/>
                                        </p:tgtEl>
                                      </p:cBhvr>
                                    </p:animEffect>
                                  </p:childTnLst>
                                </p:cTn>
                              </p:par>
                              <p:par>
                                <p:cTn id="20" presetID="42" presetClass="entr" presetSubtype="0" fill="hold" grpId="0" nodeType="withEffect">
                                  <p:stCondLst>
                                    <p:cond delay="3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22" presetClass="entr" presetSubtype="8" fill="hold" grpId="0" nodeType="withEffect">
                                  <p:stCondLst>
                                    <p:cond delay="150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1500"/>
                                        <p:tgtEl>
                                          <p:spTgt spid="21"/>
                                        </p:tgtEl>
                                      </p:cBhvr>
                                    </p:animEffect>
                                  </p:childTnLst>
                                </p:cTn>
                              </p:par>
                              <p:par>
                                <p:cTn id="35" presetID="22" presetClass="entr" presetSubtype="8" fill="hold" nodeType="withEffect">
                                  <p:stCondLst>
                                    <p:cond delay="20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2000"/>
                                        <p:tgtEl>
                                          <p:spTgt spid="6"/>
                                        </p:tgtEl>
                                      </p:cBhvr>
                                    </p:animEffect>
                                  </p:childTnLst>
                                </p:cTn>
                              </p:par>
                              <p:par>
                                <p:cTn id="38" presetID="31" presetClass="entr" presetSubtype="0" fill="hold" grpId="0" nodeType="withEffect">
                                  <p:stCondLst>
                                    <p:cond delay="2750"/>
                                  </p:stCondLst>
                                  <p:childTnLst>
                                    <p:set>
                                      <p:cBhvr>
                                        <p:cTn id="39" dur="1" fill="hold">
                                          <p:stCondLst>
                                            <p:cond delay="0"/>
                                          </p:stCondLst>
                                        </p:cTn>
                                        <p:tgtEl>
                                          <p:spTgt spid="4"/>
                                        </p:tgtEl>
                                        <p:attrNameLst>
                                          <p:attrName>style.visibility</p:attrName>
                                        </p:attrNameLst>
                                      </p:cBhvr>
                                      <p:to>
                                        <p:strVal val="visible"/>
                                      </p:to>
                                    </p:set>
                                    <p:anim calcmode="lin" valueType="num">
                                      <p:cBhvr>
                                        <p:cTn id="40" dur="1250" fill="hold"/>
                                        <p:tgtEl>
                                          <p:spTgt spid="4"/>
                                        </p:tgtEl>
                                        <p:attrNameLst>
                                          <p:attrName>ppt_w</p:attrName>
                                        </p:attrNameLst>
                                      </p:cBhvr>
                                      <p:tavLst>
                                        <p:tav tm="0">
                                          <p:val>
                                            <p:fltVal val="0"/>
                                          </p:val>
                                        </p:tav>
                                        <p:tav tm="100000">
                                          <p:val>
                                            <p:strVal val="#ppt_w"/>
                                          </p:val>
                                        </p:tav>
                                      </p:tavLst>
                                    </p:anim>
                                    <p:anim calcmode="lin" valueType="num">
                                      <p:cBhvr>
                                        <p:cTn id="41" dur="1250" fill="hold"/>
                                        <p:tgtEl>
                                          <p:spTgt spid="4"/>
                                        </p:tgtEl>
                                        <p:attrNameLst>
                                          <p:attrName>ppt_h</p:attrName>
                                        </p:attrNameLst>
                                      </p:cBhvr>
                                      <p:tavLst>
                                        <p:tav tm="0">
                                          <p:val>
                                            <p:fltVal val="0"/>
                                          </p:val>
                                        </p:tav>
                                        <p:tav tm="100000">
                                          <p:val>
                                            <p:strVal val="#ppt_h"/>
                                          </p:val>
                                        </p:tav>
                                      </p:tavLst>
                                    </p:anim>
                                    <p:anim calcmode="lin" valueType="num">
                                      <p:cBhvr>
                                        <p:cTn id="42" dur="1250" fill="hold"/>
                                        <p:tgtEl>
                                          <p:spTgt spid="4"/>
                                        </p:tgtEl>
                                        <p:attrNameLst>
                                          <p:attrName>style.rotation</p:attrName>
                                        </p:attrNameLst>
                                      </p:cBhvr>
                                      <p:tavLst>
                                        <p:tav tm="0">
                                          <p:val>
                                            <p:fltVal val="90"/>
                                          </p:val>
                                        </p:tav>
                                        <p:tav tm="100000">
                                          <p:val>
                                            <p:fltVal val="0"/>
                                          </p:val>
                                        </p:tav>
                                      </p:tavLst>
                                    </p:anim>
                                    <p:animEffect transition="in" filter="fade">
                                      <p:cBhvr>
                                        <p:cTn id="43" dur="1250"/>
                                        <p:tgtEl>
                                          <p:spTgt spid="4"/>
                                        </p:tgtEl>
                                      </p:cBhvr>
                                    </p:animEffect>
                                  </p:childTnLst>
                                </p:cTn>
                              </p:par>
                              <p:par>
                                <p:cTn id="44" presetID="31" presetClass="entr" presetSubtype="0" fill="hold" grpId="0" nodeType="withEffect">
                                  <p:stCondLst>
                                    <p:cond delay="27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250" fill="hold"/>
                                        <p:tgtEl>
                                          <p:spTgt spid="11"/>
                                        </p:tgtEl>
                                        <p:attrNameLst>
                                          <p:attrName>ppt_w</p:attrName>
                                        </p:attrNameLst>
                                      </p:cBhvr>
                                      <p:tavLst>
                                        <p:tav tm="0">
                                          <p:val>
                                            <p:fltVal val="0"/>
                                          </p:val>
                                        </p:tav>
                                        <p:tav tm="100000">
                                          <p:val>
                                            <p:strVal val="#ppt_w"/>
                                          </p:val>
                                        </p:tav>
                                      </p:tavLst>
                                    </p:anim>
                                    <p:anim calcmode="lin" valueType="num">
                                      <p:cBhvr>
                                        <p:cTn id="47" dur="1250" fill="hold"/>
                                        <p:tgtEl>
                                          <p:spTgt spid="11"/>
                                        </p:tgtEl>
                                        <p:attrNameLst>
                                          <p:attrName>ppt_h</p:attrName>
                                        </p:attrNameLst>
                                      </p:cBhvr>
                                      <p:tavLst>
                                        <p:tav tm="0">
                                          <p:val>
                                            <p:fltVal val="0"/>
                                          </p:val>
                                        </p:tav>
                                        <p:tav tm="100000">
                                          <p:val>
                                            <p:strVal val="#ppt_h"/>
                                          </p:val>
                                        </p:tav>
                                      </p:tavLst>
                                    </p:anim>
                                    <p:anim calcmode="lin" valueType="num">
                                      <p:cBhvr>
                                        <p:cTn id="48" dur="1250" fill="hold"/>
                                        <p:tgtEl>
                                          <p:spTgt spid="11"/>
                                        </p:tgtEl>
                                        <p:attrNameLst>
                                          <p:attrName>style.rotation</p:attrName>
                                        </p:attrNameLst>
                                      </p:cBhvr>
                                      <p:tavLst>
                                        <p:tav tm="0">
                                          <p:val>
                                            <p:fltVal val="90"/>
                                          </p:val>
                                        </p:tav>
                                        <p:tav tm="100000">
                                          <p:val>
                                            <p:fltVal val="0"/>
                                          </p:val>
                                        </p:tav>
                                      </p:tavLst>
                                    </p:anim>
                                    <p:animEffect transition="in" filter="fade">
                                      <p:cBhvr>
                                        <p:cTn id="49" dur="125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fade">
                                      <p:cBhvr>
                                        <p:cTn id="54" dur="1000"/>
                                        <p:tgtEl>
                                          <p:spTgt spid="3">
                                            <p:txEl>
                                              <p:pRg st="2" end="2"/>
                                            </p:txEl>
                                          </p:spTgt>
                                        </p:tgtEl>
                                      </p:cBhvr>
                                    </p:animEffect>
                                    <p:anim calcmode="lin" valueType="num">
                                      <p:cBhvr>
                                        <p:cTn id="5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57" presetID="21" presetClass="entr" presetSubtype="8" fill="hold" grpId="0" nodeType="withEffect">
                                  <p:stCondLst>
                                    <p:cond delay="7000"/>
                                  </p:stCondLst>
                                  <p:childTnLst>
                                    <p:set>
                                      <p:cBhvr>
                                        <p:cTn id="58" dur="1" fill="hold">
                                          <p:stCondLst>
                                            <p:cond delay="0"/>
                                          </p:stCondLst>
                                        </p:cTn>
                                        <p:tgtEl>
                                          <p:spTgt spid="12"/>
                                        </p:tgtEl>
                                        <p:attrNameLst>
                                          <p:attrName>style.visibility</p:attrName>
                                        </p:attrNameLst>
                                      </p:cBhvr>
                                      <p:to>
                                        <p:strVal val="visible"/>
                                      </p:to>
                                    </p:set>
                                    <p:animEffect transition="in" filter="wheel(8)">
                                      <p:cBhvr>
                                        <p:cTn id="59" dur="2000"/>
                                        <p:tgtEl>
                                          <p:spTgt spid="12"/>
                                        </p:tgtEl>
                                      </p:cBhvr>
                                    </p:animEffect>
                                  </p:childTnLst>
                                </p:cTn>
                              </p:par>
                              <p:par>
                                <p:cTn id="60" presetID="22" presetClass="entr" presetSubtype="2" fill="hold" grpId="0" nodeType="withEffect">
                                  <p:stCondLst>
                                    <p:cond delay="6500"/>
                                  </p:stCondLst>
                                  <p:childTnLst>
                                    <p:set>
                                      <p:cBhvr>
                                        <p:cTn id="61" dur="1" fill="hold">
                                          <p:stCondLst>
                                            <p:cond delay="0"/>
                                          </p:stCondLst>
                                        </p:cTn>
                                        <p:tgtEl>
                                          <p:spTgt spid="16"/>
                                        </p:tgtEl>
                                        <p:attrNameLst>
                                          <p:attrName>style.visibility</p:attrName>
                                        </p:attrNameLst>
                                      </p:cBhvr>
                                      <p:to>
                                        <p:strVal val="visible"/>
                                      </p:to>
                                    </p:set>
                                    <p:animEffect transition="in" filter="wipe(right)">
                                      <p:cBhvr>
                                        <p:cTn id="6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4" grpId="0" animBg="1"/>
      <p:bldP spid="11" grpId="0" animBg="1"/>
      <p:bldP spid="16" grpId="0" animBg="1"/>
      <p:bldP spid="18" grpId="0"/>
      <p:bldP spid="19" grpId="0"/>
      <p:bldP spid="8" grpId="0" animBg="1"/>
      <p:bldP spid="8" grpId="1"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6" y="193964"/>
            <a:ext cx="11397803" cy="6497781"/>
          </a:xfrm>
          <a:solidFill>
            <a:schemeClr val="accent6">
              <a:lumMod val="20000"/>
              <a:lumOff val="80000"/>
            </a:schemeClr>
          </a:solidFill>
          <a:ln w="57150">
            <a:solidFill>
              <a:srgbClr val="9722E5"/>
            </a:solidFill>
          </a:ln>
          <a:scene3d>
            <a:camera prst="orthographicFront"/>
            <a:lightRig rig="threePt" dir="t"/>
          </a:scene3d>
          <a:sp3d>
            <a:bevelT/>
          </a:sp3d>
        </p:spPr>
        <p:txBody>
          <a:bodyPr lIns="182880">
            <a:sp3d extrusionH="57150">
              <a:bevelT w="38100" h="38100"/>
            </a:sp3d>
          </a:bodyPr>
          <a:lstStyle/>
          <a:p>
            <a:pPr marL="914400" lvl="0" indent="-914400">
              <a:spcAft>
                <a:spcPts val="1800"/>
              </a:spcAft>
              <a:buClr>
                <a:prstClr val="white"/>
              </a:buClr>
              <a:buNone/>
            </a:pPr>
            <a:r>
              <a:rPr lang="en-US" sz="2600" dirty="0">
                <a:solidFill>
                  <a:schemeClr val="bg1">
                    <a:lumMod val="95000"/>
                    <a:lumOff val="5000"/>
                  </a:schemeClr>
                </a:solidFill>
              </a:rPr>
              <a:t>Now let’s look at the </a:t>
            </a:r>
            <a:r>
              <a:rPr lang="en-US" sz="2600" dirty="0" smtClean="0">
                <a:solidFill>
                  <a:schemeClr val="bg1">
                    <a:lumMod val="95000"/>
                    <a:lumOff val="5000"/>
                  </a:schemeClr>
                </a:solidFill>
              </a:rPr>
              <a:t>2</a:t>
            </a:r>
            <a:r>
              <a:rPr lang="en-US" sz="2600" baseline="30000" dirty="0" smtClean="0">
                <a:solidFill>
                  <a:schemeClr val="bg1">
                    <a:lumMod val="95000"/>
                    <a:lumOff val="5000"/>
                  </a:schemeClr>
                </a:solidFill>
              </a:rPr>
              <a:t>nd</a:t>
            </a:r>
            <a:r>
              <a:rPr lang="en-US" sz="2600" dirty="0" smtClean="0">
                <a:solidFill>
                  <a:schemeClr val="bg1">
                    <a:lumMod val="95000"/>
                    <a:lumOff val="5000"/>
                  </a:schemeClr>
                </a:solidFill>
              </a:rPr>
              <a:t> </a:t>
            </a:r>
            <a:r>
              <a:rPr lang="en-US" sz="2600" dirty="0">
                <a:solidFill>
                  <a:schemeClr val="bg1">
                    <a:lumMod val="95000"/>
                    <a:lumOff val="5000"/>
                  </a:schemeClr>
                </a:solidFill>
              </a:rPr>
              <a:t>verse </a:t>
            </a:r>
            <a:r>
              <a:rPr lang="en-US" sz="2600" dirty="0" smtClean="0">
                <a:solidFill>
                  <a:schemeClr val="bg1">
                    <a:lumMod val="95000"/>
                    <a:lumOff val="5000"/>
                  </a:schemeClr>
                </a:solidFill>
              </a:rPr>
              <a:t>seen with – </a:t>
            </a:r>
            <a:r>
              <a:rPr lang="en-US" sz="2600" b="1" i="1" dirty="0" smtClean="0">
                <a:solidFill>
                  <a:srgbClr val="00B050"/>
                </a:solidFill>
              </a:rPr>
              <a:t>tequfah</a:t>
            </a:r>
            <a:r>
              <a:rPr lang="en-US" sz="2600" dirty="0" smtClean="0">
                <a:solidFill>
                  <a:schemeClr val="bg1">
                    <a:lumMod val="95000"/>
                    <a:lumOff val="5000"/>
                  </a:schemeClr>
                </a:solidFill>
              </a:rPr>
              <a:t> – written therein.</a:t>
            </a:r>
            <a:endParaRPr lang="en-US" sz="2600" dirty="0">
              <a:solidFill>
                <a:schemeClr val="bg1">
                  <a:lumMod val="95000"/>
                  <a:lumOff val="5000"/>
                </a:schemeClr>
              </a:solidFill>
            </a:endParaRPr>
          </a:p>
          <a:p>
            <a:pPr marL="1737360" lvl="0" indent="-1737360">
              <a:spcAft>
                <a:spcPts val="1800"/>
              </a:spcAft>
              <a:buClr>
                <a:prstClr val="white"/>
              </a:buClr>
              <a:buNone/>
            </a:pPr>
            <a:r>
              <a:rPr lang="en-US" sz="2400" dirty="0" smtClean="0">
                <a:solidFill>
                  <a:srgbClr val="008080"/>
                </a:solidFill>
                <a:latin typeface="Georgia" panose="02040502050405020303" pitchFamily="18" charset="0"/>
              </a:rPr>
              <a:t>1 Sam 1:20</a:t>
            </a:r>
            <a:r>
              <a:rPr lang="en-US" sz="2400" dirty="0">
                <a:solidFill>
                  <a:prstClr val="black"/>
                </a:solidFill>
                <a:latin typeface="Georgia" panose="02040502050405020303" pitchFamily="18" charset="0"/>
              </a:rPr>
              <a:t>	</a:t>
            </a:r>
            <a:r>
              <a:rPr lang="en-US" sz="2400" dirty="0" smtClean="0">
                <a:solidFill>
                  <a:srgbClr val="D8507E">
                    <a:lumMod val="75000"/>
                  </a:srgbClr>
                </a:solidFill>
                <a:latin typeface="Georgia" panose="02040502050405020303" pitchFamily="18" charset="0"/>
              </a:rPr>
              <a:t>And </a:t>
            </a:r>
            <a:r>
              <a:rPr lang="en-US" sz="2400" dirty="0">
                <a:solidFill>
                  <a:srgbClr val="D8507E">
                    <a:lumMod val="75000"/>
                  </a:srgbClr>
                </a:solidFill>
                <a:latin typeface="Georgia" panose="02040502050405020303" pitchFamily="18" charset="0"/>
              </a:rPr>
              <a:t>it came to be at the </a:t>
            </a:r>
            <a:r>
              <a:rPr lang="en-US" sz="2400" i="1" dirty="0">
                <a:solidFill>
                  <a:srgbClr val="BC70EE">
                    <a:lumMod val="75000"/>
                  </a:srgbClr>
                </a:solidFill>
                <a:latin typeface="Georgia" panose="02040502050405020303" pitchFamily="18" charset="0"/>
              </a:rPr>
              <a:t>turn of days </a:t>
            </a:r>
            <a:r>
              <a:rPr lang="en-US" sz="2400" dirty="0">
                <a:solidFill>
                  <a:srgbClr val="009900"/>
                </a:solidFill>
                <a:latin typeface="Comic Sans MS" panose="030F0702030302020204" pitchFamily="66" charset="0"/>
                <a:ea typeface="Calibri" panose="020F0502020204030204" pitchFamily="34" charset="0"/>
                <a:cs typeface="Georgia" panose="02040502050405020303"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500" b="1" baseline="30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פ</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ק</a:t>
            </a:r>
            <a:r>
              <a:rPr lang="en-US" sz="1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 tequfah]</a:t>
            </a:r>
            <a:r>
              <a:rPr lang="en-US" sz="2400" dirty="0">
                <a:solidFill>
                  <a:srgbClr val="00B050"/>
                </a:solidFill>
                <a:latin typeface="Georgia" panose="02040502050405020303" pitchFamily="18" charset="0"/>
              </a:rPr>
              <a:t>,</a:t>
            </a:r>
            <a:r>
              <a:rPr lang="en-US" sz="2400" dirty="0">
                <a:solidFill>
                  <a:srgbClr val="D8507E">
                    <a:lumMod val="75000"/>
                  </a:srgbClr>
                </a:solidFill>
                <a:latin typeface="Georgia" panose="02040502050405020303" pitchFamily="18" charset="0"/>
              </a:rPr>
              <a:t> that </a:t>
            </a:r>
            <a:r>
              <a:rPr lang="en-US" sz="2400" dirty="0" err="1">
                <a:solidFill>
                  <a:srgbClr val="D8507E">
                    <a:lumMod val="75000"/>
                  </a:srgbClr>
                </a:solidFill>
                <a:latin typeface="TITUS Cyberbit Basic" panose="02020603050405020304" pitchFamily="18" charset="0"/>
              </a:rPr>
              <a:t>Ḥ</a:t>
            </a:r>
            <a:r>
              <a:rPr lang="en-US" sz="2400" dirty="0" err="1">
                <a:solidFill>
                  <a:srgbClr val="D8507E">
                    <a:lumMod val="75000"/>
                  </a:srgbClr>
                </a:solidFill>
                <a:latin typeface="Georgia" panose="02040502050405020303" pitchFamily="18" charset="0"/>
              </a:rPr>
              <a:t>annah</a:t>
            </a:r>
            <a:r>
              <a:rPr lang="en-US" sz="2400" dirty="0">
                <a:solidFill>
                  <a:srgbClr val="D8507E">
                    <a:lumMod val="75000"/>
                  </a:srgbClr>
                </a:solidFill>
                <a:latin typeface="Georgia" panose="02040502050405020303" pitchFamily="18" charset="0"/>
              </a:rPr>
              <a:t> conceived and bore a son, and called his name </a:t>
            </a:r>
            <a:r>
              <a:rPr lang="en-US" sz="2400" dirty="0" err="1">
                <a:solidFill>
                  <a:srgbClr val="D8507E">
                    <a:lumMod val="75000"/>
                  </a:srgbClr>
                </a:solidFill>
                <a:latin typeface="Georgia" panose="02040502050405020303" pitchFamily="18" charset="0"/>
              </a:rPr>
              <a:t>Shemu’ĕl</a:t>
            </a:r>
            <a:r>
              <a:rPr lang="en-US" sz="2400" dirty="0">
                <a:solidFill>
                  <a:srgbClr val="D8507E">
                    <a:lumMod val="75000"/>
                  </a:srgbClr>
                </a:solidFill>
                <a:latin typeface="Georgia" panose="02040502050405020303" pitchFamily="18" charset="0"/>
              </a:rPr>
              <a:t>, “Because I have asked </a:t>
            </a:r>
            <a:r>
              <a:rPr lang="he-IL" sz="2400" b="1" dirty="0">
                <a:solidFill>
                  <a:srgbClr val="0000CC"/>
                </a:solidFill>
                <a:latin typeface="Times New Roman" panose="02020603050405020304" pitchFamily="18" charset="0"/>
                <a:cs typeface="Times New Roman" panose="02020603050405020304" pitchFamily="18" charset="0"/>
              </a:rPr>
              <a:t>יהוה</a:t>
            </a:r>
            <a:r>
              <a:rPr lang="en-US" sz="2400" dirty="0">
                <a:solidFill>
                  <a:srgbClr val="D8507E">
                    <a:lumMod val="75000"/>
                  </a:srgbClr>
                </a:solidFill>
                <a:latin typeface="Georgia" panose="02040502050405020303" pitchFamily="18" charset="0"/>
              </a:rPr>
              <a:t> </a:t>
            </a:r>
            <a:r>
              <a:rPr lang="en-US" sz="2400" dirty="0">
                <a:solidFill>
                  <a:srgbClr val="0000CC"/>
                </a:solidFill>
                <a:latin typeface="Georgia" panose="02040502050405020303" pitchFamily="18" charset="0"/>
              </a:rPr>
              <a:t>[Yahuah] </a:t>
            </a:r>
            <a:r>
              <a:rPr lang="en-US" sz="2400" dirty="0">
                <a:solidFill>
                  <a:srgbClr val="D8507E">
                    <a:lumMod val="75000"/>
                  </a:srgbClr>
                </a:solidFill>
                <a:latin typeface="Georgia" panose="02040502050405020303" pitchFamily="18" charset="0"/>
              </a:rPr>
              <a:t>for him.” </a:t>
            </a:r>
            <a:endParaRPr lang="en-US" sz="2400" dirty="0" smtClean="0">
              <a:solidFill>
                <a:srgbClr val="D8507E">
                  <a:lumMod val="75000"/>
                </a:srgbClr>
              </a:solidFill>
              <a:latin typeface="Georgia" panose="02040502050405020303" pitchFamily="18" charset="0"/>
            </a:endParaRPr>
          </a:p>
          <a:p>
            <a:pPr marL="0" lvl="0" indent="0">
              <a:spcAft>
                <a:spcPts val="1800"/>
              </a:spcAft>
              <a:buClr>
                <a:prstClr val="white"/>
              </a:buClr>
              <a:buNone/>
            </a:pP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We understand this to be the time frame for Passover, note verse 21 – “yearly slaughtering.”  Hannah, in extreme agony had been praying for a child </a:t>
            </a:r>
            <a:r>
              <a:rPr lang="en-US" sz="2600" dirty="0" smtClean="0">
                <a:solidFill>
                  <a:srgbClr val="00B050"/>
                </a:solidFill>
                <a:ea typeface="Calibri" panose="020F0502020204030204" pitchFamily="34" charset="0"/>
                <a:cs typeface="Times New Roman" panose="02020603050405020304" pitchFamily="18" charset="0"/>
              </a:rPr>
              <a:t>(1 Sam 1:7-11). </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That prayer was heard and granted approval by </a:t>
            </a:r>
            <a:r>
              <a:rPr lang="en-US" sz="2600" b="1" dirty="0" smtClean="0">
                <a:solidFill>
                  <a:srgbClr val="0000CC"/>
                </a:solidFill>
                <a:ea typeface="Calibri" panose="020F0502020204030204" pitchFamily="34" charset="0"/>
                <a:cs typeface="Times New Roman" panose="02020603050405020304" pitchFamily="18" charset="0"/>
              </a:rPr>
              <a:t>Yahuah</a:t>
            </a:r>
            <a:r>
              <a:rPr lang="en-US" sz="2600" dirty="0" smtClean="0">
                <a:solidFill>
                  <a:srgbClr val="0000CC"/>
                </a:solidFill>
                <a:ea typeface="Calibri" panose="020F0502020204030204" pitchFamily="34" charset="0"/>
                <a:cs typeface="Times New Roman" panose="02020603050405020304" pitchFamily="18" charset="0"/>
              </a:rPr>
              <a:t>.  </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We then learn that at the event of the </a:t>
            </a:r>
            <a:r>
              <a:rPr lang="en-US" sz="2600" b="1" dirty="0" smtClean="0">
                <a:solidFill>
                  <a:srgbClr val="00B050"/>
                </a:solidFill>
                <a:ea typeface="Calibri" panose="020F0502020204030204" pitchFamily="34" charset="0"/>
                <a:cs typeface="Times New Roman" panose="02020603050405020304" pitchFamily="18" charset="0"/>
              </a:rPr>
              <a:t>tequfah, </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Hannah produced the child known to us as Samuel.</a:t>
            </a:r>
          </a:p>
          <a:p>
            <a:pPr marL="0" lvl="0" indent="0">
              <a:spcAft>
                <a:spcPts val="1800"/>
              </a:spcAft>
              <a:buClr>
                <a:prstClr val="white"/>
              </a:buClr>
              <a:buNone/>
            </a:pPr>
            <a:r>
              <a:rPr lang="en-US" sz="2600" b="1" dirty="0" err="1" smtClean="0">
                <a:solidFill>
                  <a:srgbClr val="0000CC"/>
                </a:solidFill>
                <a:ea typeface="Calibri" panose="020F0502020204030204" pitchFamily="34" charset="0"/>
                <a:cs typeface="Times New Roman" panose="02020603050405020304" pitchFamily="18" charset="0"/>
              </a:rPr>
              <a:t>Yahuah</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 incorporated the </a:t>
            </a:r>
            <a:r>
              <a:rPr lang="en-US" sz="2600" dirty="0" err="1" smtClean="0">
                <a:solidFill>
                  <a:schemeClr val="bg1">
                    <a:lumMod val="95000"/>
                    <a:lumOff val="5000"/>
                  </a:schemeClr>
                </a:solidFill>
                <a:ea typeface="Calibri" panose="020F0502020204030204" pitchFamily="34" charset="0"/>
                <a:cs typeface="Times New Roman" panose="02020603050405020304" pitchFamily="18" charset="0"/>
              </a:rPr>
              <a:t>Mazzaroth</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 based Mo-</a:t>
            </a:r>
            <a:r>
              <a:rPr lang="en-US" sz="2600" dirty="0" err="1" smtClean="0">
                <a:solidFill>
                  <a:schemeClr val="bg1">
                    <a:lumMod val="95000"/>
                    <a:lumOff val="5000"/>
                  </a:schemeClr>
                </a:solidFill>
                <a:ea typeface="Calibri" panose="020F0502020204030204" pitchFamily="34" charset="0"/>
                <a:cs typeface="Times New Roman" panose="02020603050405020304" pitchFamily="18" charset="0"/>
              </a:rPr>
              <a:t>edim</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 in the birth timing of </a:t>
            </a:r>
            <a:r>
              <a:rPr lang="en-US" sz="2600" b="1" dirty="0" err="1" smtClean="0">
                <a:solidFill>
                  <a:srgbClr val="00B050"/>
                </a:solidFill>
                <a:ea typeface="Calibri" panose="020F0502020204030204" pitchFamily="34" charset="0"/>
                <a:cs typeface="Times New Roman" panose="02020603050405020304" pitchFamily="18" charset="0"/>
              </a:rPr>
              <a:t>Yitshaq</a:t>
            </a:r>
            <a:r>
              <a:rPr lang="en-US" sz="2600" dirty="0" smtClean="0">
                <a:solidFill>
                  <a:srgbClr val="00B050"/>
                </a:solidFill>
                <a:ea typeface="Calibri" panose="020F0502020204030204" pitchFamily="34" charset="0"/>
                <a:cs typeface="Times New Roman" panose="02020603050405020304" pitchFamily="18" charset="0"/>
              </a:rPr>
              <a:t> (Isaac, Gen 17:21/18:14/21:2). </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This is another example of </a:t>
            </a:r>
            <a:r>
              <a:rPr lang="en-US" sz="2600" b="1" u="sng" dirty="0" smtClean="0">
                <a:solidFill>
                  <a:srgbClr val="FF0066"/>
                </a:solidFill>
                <a:ea typeface="Calibri" panose="020F0502020204030204" pitchFamily="34" charset="0"/>
                <a:cs typeface="Times New Roman" panose="02020603050405020304" pitchFamily="18" charset="0"/>
              </a:rPr>
              <a:t>MANY</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 Set-Apart Mo-</a:t>
            </a:r>
            <a:r>
              <a:rPr lang="en-US" sz="2600" dirty="0" err="1" smtClean="0">
                <a:solidFill>
                  <a:schemeClr val="bg1">
                    <a:lumMod val="95000"/>
                    <a:lumOff val="5000"/>
                  </a:schemeClr>
                </a:solidFill>
                <a:ea typeface="Calibri" panose="020F0502020204030204" pitchFamily="34" charset="0"/>
                <a:cs typeface="Times New Roman" panose="02020603050405020304" pitchFamily="18" charset="0"/>
              </a:rPr>
              <a:t>ed</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 markers by which </a:t>
            </a:r>
            <a:r>
              <a:rPr lang="en-US" sz="2600" b="1" dirty="0" err="1">
                <a:solidFill>
                  <a:srgbClr val="0000CC"/>
                </a:solidFill>
                <a:ea typeface="Calibri" panose="020F0502020204030204" pitchFamily="34" charset="0"/>
                <a:cs typeface="Times New Roman" panose="02020603050405020304" pitchFamily="18" charset="0"/>
              </a:rPr>
              <a:t>Y</a:t>
            </a:r>
            <a:r>
              <a:rPr lang="en-US" sz="2600" b="1" dirty="0" err="1" smtClean="0">
                <a:solidFill>
                  <a:srgbClr val="0000CC"/>
                </a:solidFill>
                <a:ea typeface="Calibri" panose="020F0502020204030204" pitchFamily="34" charset="0"/>
                <a:cs typeface="Times New Roman" panose="02020603050405020304" pitchFamily="18" charset="0"/>
              </a:rPr>
              <a:t>ahuah</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 guided the nation of </a:t>
            </a:r>
            <a:r>
              <a:rPr lang="en-US" sz="2600" dirty="0" err="1" smtClean="0">
                <a:solidFill>
                  <a:schemeClr val="bg1">
                    <a:lumMod val="95000"/>
                    <a:lumOff val="5000"/>
                  </a:schemeClr>
                </a:solidFill>
                <a:ea typeface="Calibri" panose="020F0502020204030204" pitchFamily="34" charset="0"/>
                <a:cs typeface="Times New Roman" panose="02020603050405020304" pitchFamily="18" charset="0"/>
              </a:rPr>
              <a:t>Yisra’el</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  </a:t>
            </a:r>
          </a:p>
          <a:p>
            <a:pPr marL="0" lvl="0" indent="0">
              <a:spcAft>
                <a:spcPts val="0"/>
              </a:spcAft>
              <a:buClr>
                <a:prstClr val="white"/>
              </a:buClr>
              <a:buNone/>
            </a:pPr>
            <a:r>
              <a:rPr lang="en-US" sz="2600" dirty="0" err="1" smtClean="0">
                <a:solidFill>
                  <a:schemeClr val="bg1">
                    <a:lumMod val="95000"/>
                    <a:lumOff val="5000"/>
                  </a:schemeClr>
                </a:solidFill>
                <a:ea typeface="Calibri" panose="020F0502020204030204" pitchFamily="34" charset="0"/>
                <a:cs typeface="Times New Roman" panose="02020603050405020304" pitchFamily="18" charset="0"/>
              </a:rPr>
              <a:t>Elqanah</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 knew Hannah and 9 months later at the </a:t>
            </a:r>
            <a:r>
              <a:rPr lang="en-US" sz="2600" b="1" dirty="0" smtClean="0">
                <a:solidFill>
                  <a:srgbClr val="00B050"/>
                </a:solidFill>
                <a:ea typeface="Calibri" panose="020F0502020204030204" pitchFamily="34" charset="0"/>
                <a:cs typeface="Times New Roman" panose="02020603050405020304" pitchFamily="18" charset="0"/>
              </a:rPr>
              <a:t>start of the year (tequfah), </a:t>
            </a:r>
            <a:br>
              <a:rPr lang="en-US" sz="2600" b="1" dirty="0" smtClean="0">
                <a:solidFill>
                  <a:srgbClr val="00B050"/>
                </a:solidFill>
                <a:ea typeface="Calibri" panose="020F0502020204030204" pitchFamily="34" charset="0"/>
                <a:cs typeface="Times New Roman" panose="02020603050405020304" pitchFamily="18" charset="0"/>
              </a:rPr>
            </a:b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she </a:t>
            </a:r>
            <a:r>
              <a:rPr lang="en-US" sz="2600" dirty="0" smtClean="0">
                <a:solidFill>
                  <a:schemeClr val="bg1"/>
                </a:solidFill>
                <a:ea typeface="Calibri" panose="020F0502020204030204" pitchFamily="34" charset="0"/>
                <a:cs typeface="Times New Roman" panose="02020603050405020304" pitchFamily="18" charset="0"/>
              </a:rPr>
              <a:t>was with </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child (Samuel), and preparing to give birth just before Passover.  </a:t>
            </a:r>
            <a:br>
              <a:rPr lang="en-US" sz="2600" dirty="0" smtClean="0">
                <a:solidFill>
                  <a:schemeClr val="bg1">
                    <a:lumMod val="95000"/>
                    <a:lumOff val="5000"/>
                  </a:schemeClr>
                </a:solidFill>
                <a:ea typeface="Calibri" panose="020F0502020204030204" pitchFamily="34" charset="0"/>
                <a:cs typeface="Times New Roman" panose="02020603050405020304" pitchFamily="18" charset="0"/>
              </a:rPr>
            </a:br>
            <a:r>
              <a:rPr lang="en-US" sz="2600" dirty="0" smtClean="0">
                <a:solidFill>
                  <a:schemeClr val="bg1">
                    <a:lumMod val="95000"/>
                    <a:lumOff val="5000"/>
                  </a:schemeClr>
                </a:solidFill>
                <a:ea typeface="Calibri" panose="020F0502020204030204" pitchFamily="34" charset="0"/>
                <a:cs typeface="Times New Roman" panose="02020603050405020304" pitchFamily="18" charset="0"/>
              </a:rPr>
              <a:t>Coincidence?  Not a chance!  (Pun intended!)  </a:t>
            </a:r>
            <a:r>
              <a:rPr lang="en-US" sz="2600" dirty="0" smtClean="0">
                <a:solidFill>
                  <a:schemeClr val="bg1">
                    <a:lumMod val="95000"/>
                    <a:lumOff val="5000"/>
                  </a:schemeClr>
                </a:solidFill>
                <a:ea typeface="Calibri" panose="020F0502020204030204" pitchFamily="34" charset="0"/>
                <a:cs typeface="Times New Roman" panose="02020603050405020304" pitchFamily="18" charset="0"/>
                <a:sym typeface="Wingdings" pitchFamily="2" charset="2"/>
              </a:rPr>
              <a:t></a:t>
            </a:r>
            <a:endParaRPr lang="en-US" sz="2600" dirty="0">
              <a:solidFill>
                <a:schemeClr val="bg1">
                  <a:lumMod val="95000"/>
                  <a:lumOff val="5000"/>
                </a:schemeClr>
              </a:solidFill>
              <a:ea typeface="Calibri" panose="020F0502020204030204" pitchFamily="34" charset="0"/>
              <a:cs typeface="Times New Roman" panose="02020603050405020304" pitchFamily="18" charset="0"/>
            </a:endParaRPr>
          </a:p>
        </p:txBody>
      </p:sp>
      <p:sp>
        <p:nvSpPr>
          <p:cNvPr id="4" name="Slide Number Placeholder 5"/>
          <p:cNvSpPr>
            <a:spLocks noGrp="1"/>
          </p:cNvSpPr>
          <p:nvPr>
            <p:ph type="sldNum" sz="quarter" idx="12"/>
          </p:nvPr>
        </p:nvSpPr>
        <p:spPr>
          <a:xfrm>
            <a:off x="11180456" y="6310416"/>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799648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1250"/>
                                        <p:tgtEl>
                                          <p:spTgt spid="3">
                                            <p:txEl>
                                              <p:pRg st="3" end="3"/>
                                            </p:txEl>
                                          </p:spTgt>
                                        </p:tgtEl>
                                      </p:cBhvr>
                                    </p:animEffect>
                                  </p:childTnLst>
                                </p:cTn>
                              </p:par>
                              <p:par>
                                <p:cTn id="8" presetID="22" presetClass="entr" presetSubtype="1" fill="hold" nodeType="withEffect">
                                  <p:stCondLst>
                                    <p:cond delay="75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up)">
                                      <p:cBhvr>
                                        <p:cTn id="10"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50000">
              <a:srgbClr val="51F9C5"/>
            </a:gs>
            <a:gs pos="100000">
              <a:srgbClr val="008000">
                <a:alpha val="89000"/>
              </a:srgbClr>
            </a:gs>
          </a:gsLst>
          <a:lin ang="60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7" y="423353"/>
            <a:ext cx="11320530" cy="6040191"/>
          </a:xfrm>
          <a:solidFill>
            <a:schemeClr val="accent6">
              <a:lumMod val="20000"/>
              <a:lumOff val="80000"/>
            </a:schemeClr>
          </a:solidFill>
          <a:ln w="57150">
            <a:solidFill>
              <a:srgbClr val="9722E5"/>
            </a:solidFill>
          </a:ln>
          <a:scene3d>
            <a:camera prst="orthographicFront"/>
            <a:lightRig rig="threePt" dir="t"/>
          </a:scene3d>
          <a:sp3d>
            <a:bevelT/>
          </a:sp3d>
        </p:spPr>
        <p:txBody>
          <a:bodyPr lIns="182880">
            <a:normAutofit/>
            <a:sp3d extrusionH="57150">
              <a:bevelT w="38100" h="38100"/>
            </a:sp3d>
          </a:bodyPr>
          <a:lstStyle/>
          <a:p>
            <a:pPr marL="914400" lvl="0" indent="-914400">
              <a:spcAft>
                <a:spcPts val="2400"/>
              </a:spcAft>
              <a:buClr>
                <a:prstClr val="white"/>
              </a:buClr>
              <a:buNone/>
            </a:pPr>
            <a:r>
              <a:rPr lang="en-US" sz="2800" dirty="0" smtClean="0">
                <a:solidFill>
                  <a:schemeClr val="bg1">
                    <a:lumMod val="95000"/>
                    <a:lumOff val="5000"/>
                  </a:schemeClr>
                </a:solidFill>
              </a:rPr>
              <a:t>Investigating more verses on </a:t>
            </a:r>
            <a:r>
              <a:rPr lang="en-US" sz="2800" dirty="0" smtClean="0">
                <a:solidFill>
                  <a:srgbClr val="008080"/>
                </a:solidFill>
              </a:rPr>
              <a:t>– </a:t>
            </a:r>
            <a:r>
              <a:rPr lang="en-US" sz="2800" dirty="0" smtClean="0">
                <a:solidFill>
                  <a:srgbClr val="00B050"/>
                </a:solidFill>
                <a:latin typeface="Georgia" panose="02040502050405020303" pitchFamily="18" charset="0"/>
              </a:rPr>
              <a:t>tequfah!</a:t>
            </a:r>
          </a:p>
          <a:p>
            <a:pPr marL="1828800" lvl="0" indent="-1828800">
              <a:spcAft>
                <a:spcPts val="2400"/>
              </a:spcAft>
              <a:buClr>
                <a:prstClr val="white"/>
              </a:buClr>
              <a:buNone/>
            </a:pPr>
            <a:r>
              <a:rPr lang="en-US" sz="2800" dirty="0" smtClean="0">
                <a:solidFill>
                  <a:srgbClr val="008080"/>
                </a:solidFill>
                <a:latin typeface="Georgia" panose="02040502050405020303" pitchFamily="18" charset="0"/>
              </a:rPr>
              <a:t>2 </a:t>
            </a:r>
            <a:r>
              <a:rPr lang="en-US" sz="2800" dirty="0" err="1">
                <a:solidFill>
                  <a:srgbClr val="008080"/>
                </a:solidFill>
                <a:latin typeface="Georgia" panose="02040502050405020303" pitchFamily="18" charset="0"/>
              </a:rPr>
              <a:t>Ch</a:t>
            </a:r>
            <a:r>
              <a:rPr lang="en-US" sz="2800" dirty="0">
                <a:solidFill>
                  <a:srgbClr val="008080"/>
                </a:solidFill>
                <a:latin typeface="Georgia" panose="02040502050405020303" pitchFamily="18" charset="0"/>
              </a:rPr>
              <a:t> </a:t>
            </a:r>
            <a:r>
              <a:rPr lang="en-US" sz="2800" dirty="0" smtClean="0">
                <a:solidFill>
                  <a:srgbClr val="008080"/>
                </a:solidFill>
                <a:latin typeface="Georgia" panose="02040502050405020303" pitchFamily="18" charset="0"/>
              </a:rPr>
              <a:t>24:23</a:t>
            </a:r>
            <a:r>
              <a:rPr lang="en-US" sz="2800" dirty="0">
                <a:solidFill>
                  <a:prstClr val="black"/>
                </a:solidFill>
                <a:latin typeface="Georgia" panose="02040502050405020303" pitchFamily="18" charset="0"/>
              </a:rPr>
              <a:t>	</a:t>
            </a:r>
            <a:r>
              <a:rPr lang="en-US" sz="2800" dirty="0" smtClean="0">
                <a:solidFill>
                  <a:srgbClr val="D8507E">
                    <a:lumMod val="75000"/>
                  </a:srgbClr>
                </a:solidFill>
                <a:latin typeface="Georgia" panose="02040502050405020303" pitchFamily="18" charset="0"/>
              </a:rPr>
              <a:t>And </a:t>
            </a:r>
            <a:r>
              <a:rPr lang="en-US" sz="2800" dirty="0">
                <a:solidFill>
                  <a:srgbClr val="D8507E">
                    <a:lumMod val="75000"/>
                  </a:srgbClr>
                </a:solidFill>
                <a:latin typeface="Georgia" panose="02040502050405020303" pitchFamily="18" charset="0"/>
              </a:rPr>
              <a:t>it came to be, at the </a:t>
            </a:r>
            <a:r>
              <a:rPr lang="en-US" sz="2800" i="1" dirty="0">
                <a:solidFill>
                  <a:srgbClr val="BC70EE">
                    <a:lumMod val="75000"/>
                  </a:srgbClr>
                </a:solidFill>
                <a:latin typeface="Georgia" panose="02040502050405020303" pitchFamily="18" charset="0"/>
              </a:rPr>
              <a:t>turn of the year </a:t>
            </a:r>
            <a:r>
              <a:rPr lang="en-US" sz="2800" dirty="0">
                <a:solidFill>
                  <a:srgbClr val="009900"/>
                </a:solidFill>
                <a:latin typeface="Comic Sans MS" panose="030F0702030302020204" pitchFamily="66" charset="0"/>
                <a:ea typeface="Calibri" panose="020F0502020204030204" pitchFamily="34" charset="0"/>
                <a:cs typeface="Georgia" panose="02040502050405020303"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2800" b="1" baseline="30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פ</a:t>
            </a:r>
            <a:r>
              <a:rPr lang="en-US" sz="28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a:t>
            </a:r>
            <a:r>
              <a:rPr lang="en-US" sz="28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ק</a:t>
            </a:r>
            <a:r>
              <a:rPr lang="en-US" sz="28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 tequfah]</a:t>
            </a:r>
            <a:r>
              <a:rPr lang="en-US" sz="2800" dirty="0">
                <a:solidFill>
                  <a:srgbClr val="00B050"/>
                </a:solidFill>
                <a:latin typeface="Georgia" panose="02040502050405020303" pitchFamily="18" charset="0"/>
              </a:rPr>
              <a:t>,</a:t>
            </a:r>
            <a:r>
              <a:rPr lang="en-US" sz="2800" dirty="0">
                <a:solidFill>
                  <a:srgbClr val="D8507E">
                    <a:lumMod val="75000"/>
                  </a:srgbClr>
                </a:solidFill>
                <a:latin typeface="Georgia" panose="02040502050405020303" pitchFamily="18" charset="0"/>
              </a:rPr>
              <a:t> that the army of Aram came up against him. And they came into </a:t>
            </a:r>
            <a:r>
              <a:rPr lang="en-US" sz="2800" dirty="0" err="1">
                <a:solidFill>
                  <a:srgbClr val="D8507E">
                    <a:lumMod val="75000"/>
                  </a:srgbClr>
                </a:solidFill>
                <a:latin typeface="Georgia" panose="02040502050405020303" pitchFamily="18" charset="0"/>
              </a:rPr>
              <a:t>Yehu</a:t>
            </a:r>
            <a:r>
              <a:rPr lang="en-US" sz="2800" dirty="0" err="1">
                <a:solidFill>
                  <a:srgbClr val="D8507E">
                    <a:lumMod val="75000"/>
                  </a:srgbClr>
                </a:solidFill>
                <a:latin typeface="TITUS Cyberbit Basic" panose="02020603050405020304" pitchFamily="18" charset="0"/>
              </a:rPr>
              <a:t>ḏ</a:t>
            </a:r>
            <a:r>
              <a:rPr lang="en-US" sz="2800" dirty="0" err="1">
                <a:solidFill>
                  <a:srgbClr val="D8507E">
                    <a:lumMod val="75000"/>
                  </a:srgbClr>
                </a:solidFill>
                <a:latin typeface="Georgia" panose="02040502050405020303" pitchFamily="18" charset="0"/>
              </a:rPr>
              <a:t>ah</a:t>
            </a:r>
            <a:r>
              <a:rPr lang="en-US" sz="2800" dirty="0">
                <a:solidFill>
                  <a:srgbClr val="D8507E">
                    <a:lumMod val="75000"/>
                  </a:srgbClr>
                </a:solidFill>
                <a:latin typeface="Georgia" panose="02040502050405020303" pitchFamily="18" charset="0"/>
              </a:rPr>
              <a:t> and Yerushalayim, and destroyed all the rulers of the people from among the people, and sent all their spoil to the </a:t>
            </a:r>
            <a:r>
              <a:rPr lang="en-US" sz="2800" dirty="0" smtClean="0">
                <a:solidFill>
                  <a:srgbClr val="D8507E">
                    <a:lumMod val="75000"/>
                  </a:srgbClr>
                </a:solidFill>
                <a:latin typeface="Georgia" panose="02040502050405020303" pitchFamily="18" charset="0"/>
              </a:rPr>
              <a:t>sovereign </a:t>
            </a:r>
            <a:r>
              <a:rPr lang="en-US" sz="2800" dirty="0">
                <a:solidFill>
                  <a:srgbClr val="D8507E">
                    <a:lumMod val="75000"/>
                  </a:srgbClr>
                </a:solidFill>
                <a:latin typeface="Georgia" panose="02040502050405020303" pitchFamily="18" charset="0"/>
              </a:rPr>
              <a:t>of </a:t>
            </a:r>
            <a:r>
              <a:rPr lang="en-US" sz="2800" dirty="0" err="1">
                <a:solidFill>
                  <a:srgbClr val="D8507E">
                    <a:lumMod val="75000"/>
                  </a:srgbClr>
                </a:solidFill>
                <a:latin typeface="Georgia" panose="02040502050405020303" pitchFamily="18" charset="0"/>
              </a:rPr>
              <a:t>Darmeseq</a:t>
            </a:r>
            <a:r>
              <a:rPr lang="en-US" sz="2800" dirty="0" smtClean="0">
                <a:solidFill>
                  <a:srgbClr val="D8507E">
                    <a:lumMod val="75000"/>
                  </a:srgbClr>
                </a:solidFill>
                <a:latin typeface="Georgia" panose="02040502050405020303" pitchFamily="18" charset="0"/>
              </a:rPr>
              <a:t>.</a:t>
            </a:r>
          </a:p>
          <a:p>
            <a:pPr marL="0" lvl="0" indent="0">
              <a:spcAft>
                <a:spcPts val="2400"/>
              </a:spcAft>
              <a:buClr>
                <a:prstClr val="white"/>
              </a:buClr>
              <a:buNone/>
            </a:pPr>
            <a:r>
              <a:rPr lang="en-US" sz="2800" dirty="0" smtClean="0">
                <a:solidFill>
                  <a:schemeClr val="bg1">
                    <a:lumMod val="95000"/>
                    <a:lumOff val="5000"/>
                  </a:schemeClr>
                </a:solidFill>
              </a:rPr>
              <a:t>This text is speaking about the spring </a:t>
            </a:r>
            <a:r>
              <a:rPr lang="en-US" sz="2800" b="1" dirty="0" smtClean="0">
                <a:solidFill>
                  <a:srgbClr val="00B050"/>
                </a:solidFill>
              </a:rPr>
              <a:t>tequfah</a:t>
            </a:r>
            <a:r>
              <a:rPr lang="en-US" sz="2800" dirty="0" smtClean="0">
                <a:solidFill>
                  <a:schemeClr val="bg1">
                    <a:lumMod val="95000"/>
                    <a:lumOff val="5000"/>
                  </a:schemeClr>
                </a:solidFill>
              </a:rPr>
              <a:t> and will be further verified when we look at another word which helps verify these concepts.</a:t>
            </a:r>
            <a:endParaRPr lang="en-US" sz="2800" dirty="0">
              <a:solidFill>
                <a:schemeClr val="bg1">
                  <a:lumMod val="95000"/>
                  <a:lumOff val="5000"/>
                </a:schemeClr>
              </a:solidFill>
            </a:endParaRPr>
          </a:p>
          <a:p>
            <a:pPr marL="1828800" lvl="0" indent="-1828800">
              <a:spcAft>
                <a:spcPts val="2400"/>
              </a:spcAft>
              <a:buClr>
                <a:prstClr val="white"/>
              </a:buClr>
              <a:buNone/>
            </a:pPr>
            <a:r>
              <a:rPr lang="en-US" sz="2800" dirty="0" smtClean="0">
                <a:solidFill>
                  <a:srgbClr val="008080"/>
                </a:solidFill>
                <a:latin typeface="Georgia" panose="02040502050405020303" pitchFamily="18" charset="0"/>
              </a:rPr>
              <a:t>Ps 19:6</a:t>
            </a:r>
            <a:r>
              <a:rPr lang="en-US" sz="2800" dirty="0">
                <a:solidFill>
                  <a:prstClr val="black"/>
                </a:solidFill>
                <a:latin typeface="Georgia" panose="02040502050405020303" pitchFamily="18" charset="0"/>
              </a:rPr>
              <a:t>	</a:t>
            </a:r>
            <a:r>
              <a:rPr lang="en-US" sz="2800" dirty="0" smtClean="0">
                <a:solidFill>
                  <a:srgbClr val="D8507E">
                    <a:lumMod val="75000"/>
                  </a:srgbClr>
                </a:solidFill>
                <a:latin typeface="Georgia" panose="02040502050405020303" pitchFamily="18" charset="0"/>
              </a:rPr>
              <a:t>Its </a:t>
            </a:r>
            <a:r>
              <a:rPr lang="en-US" sz="2800" dirty="0">
                <a:solidFill>
                  <a:srgbClr val="D8507E">
                    <a:lumMod val="75000"/>
                  </a:srgbClr>
                </a:solidFill>
                <a:latin typeface="Georgia" panose="02040502050405020303" pitchFamily="18" charset="0"/>
              </a:rPr>
              <a:t>rising is from one end of the heavens, And its </a:t>
            </a:r>
            <a:r>
              <a:rPr lang="en-US" sz="2800" i="1" dirty="0">
                <a:solidFill>
                  <a:srgbClr val="BC70EE">
                    <a:lumMod val="75000"/>
                  </a:srgbClr>
                </a:solidFill>
                <a:latin typeface="Georgia" panose="02040502050405020303" pitchFamily="18" charset="0"/>
              </a:rPr>
              <a:t>circuit</a:t>
            </a:r>
            <a:r>
              <a:rPr lang="en-US" sz="2800" dirty="0">
                <a:solidFill>
                  <a:srgbClr val="D8507E">
                    <a:lumMod val="75000"/>
                  </a:srgbClr>
                </a:solidFill>
                <a:latin typeface="Georgia" panose="02040502050405020303" pitchFamily="18" charset="0"/>
              </a:rPr>
              <a:t> </a:t>
            </a:r>
            <a:r>
              <a:rPr lang="en-US" sz="2800" dirty="0">
                <a:solidFill>
                  <a:srgbClr val="009900"/>
                </a:solidFill>
                <a:latin typeface="Comic Sans MS" panose="030F0702030302020204" pitchFamily="66" charset="0"/>
                <a:ea typeface="Calibri" panose="020F0502020204030204" pitchFamily="34" charset="0"/>
                <a:cs typeface="Georgia" panose="02040502050405020303"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2800" b="1" baseline="30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פ</a:t>
            </a:r>
            <a:r>
              <a:rPr lang="en-US" sz="2800" b="1" baseline="-25000" dirty="0" err="1">
                <a:no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a:t>
            </a:r>
            <a:r>
              <a:rPr lang="en-US" sz="2800" b="1" baseline="-25000" dirty="0" err="1">
                <a:no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ק</a:t>
            </a:r>
            <a:r>
              <a:rPr lang="en-US" sz="2800" b="1" baseline="-25000" dirty="0" err="1">
                <a:no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 tequfah]</a:t>
            </a:r>
            <a:r>
              <a:rPr lang="en-US" sz="2800" dirty="0">
                <a:solidFill>
                  <a:srgbClr val="00B050"/>
                </a:solidFill>
                <a:latin typeface="Georgia" panose="02040502050405020303" pitchFamily="18" charset="0"/>
              </a:rPr>
              <a:t>,</a:t>
            </a:r>
            <a:r>
              <a:rPr lang="en-US" sz="2800" dirty="0">
                <a:solidFill>
                  <a:srgbClr val="D8507E">
                    <a:lumMod val="75000"/>
                  </a:srgbClr>
                </a:solidFill>
                <a:latin typeface="Georgia" panose="02040502050405020303" pitchFamily="18" charset="0"/>
              </a:rPr>
              <a:t> to the other end; And naught is hidden from its heat</a:t>
            </a:r>
            <a:r>
              <a:rPr lang="en-US" sz="2800" dirty="0" smtClean="0">
                <a:solidFill>
                  <a:srgbClr val="D8507E">
                    <a:lumMod val="75000"/>
                  </a:srgbClr>
                </a:solidFill>
                <a:latin typeface="Georgia" panose="02040502050405020303" pitchFamily="18" charset="0"/>
              </a:rPr>
              <a:t>.</a:t>
            </a:r>
            <a:endParaRPr lang="en-US" sz="2800" dirty="0">
              <a:solidFill>
                <a:srgbClr val="D8507E">
                  <a:lumMod val="75000"/>
                </a:srgbClr>
              </a:solidFill>
              <a:latin typeface="Georgia" panose="02040502050405020303" pitchFamily="18" charset="0"/>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24830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36000">
              <a:srgbClr val="FFFF00"/>
            </a:gs>
            <a:gs pos="0">
              <a:schemeClr val="accent4">
                <a:lumMod val="75000"/>
              </a:schemeClr>
            </a:gs>
            <a:gs pos="74000">
              <a:srgbClr val="51F9C5"/>
            </a:gs>
            <a:gs pos="100000">
              <a:srgbClr val="008000">
                <a:alpha val="89000"/>
              </a:srgbClr>
            </a:gs>
          </a:gsLst>
          <a:lin ang="6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5407" y="300506"/>
            <a:ext cx="10131425" cy="1760113"/>
          </a:xfrm>
          <a:solidFill>
            <a:schemeClr val="accent3">
              <a:lumMod val="20000"/>
              <a:lumOff val="80000"/>
            </a:schemeClr>
          </a:solidFill>
          <a:ln w="57150">
            <a:solidFill>
              <a:schemeClr val="accent3">
                <a:lumMod val="75000"/>
              </a:schemeClr>
            </a:solid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ormAutofit/>
            <a:sp3d extrusionH="57150">
              <a:bevelT w="38100" h="38100"/>
            </a:sp3d>
          </a:bodyPr>
          <a:lstStyle/>
          <a:p>
            <a:pPr algn="ctr"/>
            <a:r>
              <a:rPr lang="en-US" dirty="0" smtClean="0"/>
              <a:t>Verification  of the </a:t>
            </a:r>
            <a:r>
              <a:rPr lang="en-US" dirty="0" smtClean="0">
                <a:solidFill>
                  <a:schemeClr val="accent4">
                    <a:lumMod val="75000"/>
                  </a:schemeClr>
                </a:solidFill>
              </a:rPr>
              <a:t>celestial </a:t>
            </a:r>
            <a:r>
              <a:rPr lang="en-US" u="sng" dirty="0" smtClean="0">
                <a:solidFill>
                  <a:schemeClr val="accent4">
                    <a:lumMod val="75000"/>
                  </a:schemeClr>
                </a:solidFill>
              </a:rPr>
              <a:t>combination</a:t>
            </a:r>
            <a:r>
              <a:rPr lang="en-US" dirty="0" smtClean="0">
                <a:solidFill>
                  <a:schemeClr val="accent4">
                    <a:lumMod val="75000"/>
                  </a:schemeClr>
                </a:solidFill>
              </a:rPr>
              <a:t> </a:t>
            </a:r>
            <a:r>
              <a:rPr lang="en-US" dirty="0" smtClean="0"/>
              <a:t>which ushers in the  </a:t>
            </a:r>
            <a:r>
              <a:rPr lang="en-US" sz="5400" dirty="0" smtClean="0">
                <a:ln w="3175" cmpd="sng">
                  <a:solidFill>
                    <a:sysClr val="windowText" lastClr="000000"/>
                  </a:solidFill>
                </a:ln>
                <a:solidFill>
                  <a:srgbClr val="FFFF00"/>
                </a:solidFill>
                <a:latin typeface="Comic Sans MS" panose="030F0702030302020204" pitchFamily="66" charset="0"/>
              </a:rPr>
              <a:t>tequfah</a:t>
            </a:r>
            <a:endParaRPr lang="en-US" sz="5400" dirty="0">
              <a:ln w="3175" cmpd="sng">
                <a:solidFill>
                  <a:sysClr val="windowText" lastClr="000000"/>
                </a:solidFill>
              </a:ln>
              <a:solidFill>
                <a:srgbClr val="FFFF00"/>
              </a:solidFill>
              <a:latin typeface="Comic Sans MS" panose="030F0702030302020204" pitchFamily="66" charset="0"/>
            </a:endParaRPr>
          </a:p>
        </p:txBody>
      </p:sp>
      <p:sp>
        <p:nvSpPr>
          <p:cNvPr id="3" name="Content Placeholder 2"/>
          <p:cNvSpPr>
            <a:spLocks noGrp="1"/>
          </p:cNvSpPr>
          <p:nvPr>
            <p:ph idx="1"/>
          </p:nvPr>
        </p:nvSpPr>
        <p:spPr>
          <a:xfrm>
            <a:off x="492616" y="2471351"/>
            <a:ext cx="11137005" cy="3966519"/>
          </a:xfrm>
          <a:solidFill>
            <a:schemeClr val="tx1"/>
          </a:solidFill>
          <a:ln w="57150">
            <a:solidFill>
              <a:schemeClr val="accent3">
                <a:lumMod val="75000"/>
              </a:schemeClr>
            </a:solidFill>
          </a:ln>
          <a:scene3d>
            <a:camera prst="orthographicFront"/>
            <a:lightRig rig="threePt" dir="t"/>
          </a:scene3d>
          <a:sp3d>
            <a:bevelT/>
          </a:sp3d>
        </p:spPr>
        <p:txBody>
          <a:bodyPr>
            <a:normAutofit fontScale="92500"/>
            <a:sp3d extrusionH="57150">
              <a:bevelT w="38100" h="38100"/>
            </a:sp3d>
          </a:bodyPr>
          <a:lstStyle/>
          <a:p>
            <a:pPr marL="1280160" lvl="0" indent="-1280160">
              <a:spcAft>
                <a:spcPts val="0"/>
              </a:spcAft>
              <a:buClr>
                <a:prstClr val="white"/>
              </a:buClr>
              <a:buNone/>
            </a:pPr>
            <a:r>
              <a:rPr lang="en-US" sz="2400" dirty="0" smtClean="0">
                <a:solidFill>
                  <a:srgbClr val="008080"/>
                </a:solidFill>
                <a:latin typeface="Georgia" panose="02040502050405020303" pitchFamily="18" charset="0"/>
              </a:rPr>
              <a:t>Ps 19:6</a:t>
            </a:r>
            <a:r>
              <a:rPr lang="en-US" sz="2400" dirty="0">
                <a:solidFill>
                  <a:prstClr val="black"/>
                </a:solidFill>
                <a:latin typeface="Georgia" panose="02040502050405020303" pitchFamily="18" charset="0"/>
              </a:rPr>
              <a:t>	</a:t>
            </a:r>
            <a:r>
              <a:rPr lang="en-US" sz="2400" dirty="0" smtClean="0">
                <a:solidFill>
                  <a:srgbClr val="D8507E">
                    <a:lumMod val="75000"/>
                  </a:srgbClr>
                </a:solidFill>
                <a:latin typeface="Georgia" panose="02040502050405020303" pitchFamily="18" charset="0"/>
              </a:rPr>
              <a:t>Its rising </a:t>
            </a:r>
            <a:r>
              <a:rPr lang="en-US" sz="2400" b="1" dirty="0" smtClean="0">
                <a:solidFill>
                  <a:schemeClr val="tx1">
                    <a:lumMod val="50000"/>
                  </a:schemeClr>
                </a:solidFill>
                <a:latin typeface="Georgia" panose="02040502050405020303" pitchFamily="18" charset="0"/>
              </a:rPr>
              <a:t>[the sun] </a:t>
            </a:r>
            <a:r>
              <a:rPr lang="en-US" sz="2400" dirty="0">
                <a:solidFill>
                  <a:srgbClr val="D8507E">
                    <a:lumMod val="75000"/>
                  </a:srgbClr>
                </a:solidFill>
                <a:latin typeface="Georgia" panose="02040502050405020303" pitchFamily="18" charset="0"/>
              </a:rPr>
              <a:t>is from one end of </a:t>
            </a:r>
            <a:r>
              <a:rPr lang="en-US" sz="2400" u="sng" dirty="0">
                <a:solidFill>
                  <a:srgbClr val="D8507E">
                    <a:lumMod val="75000"/>
                  </a:srgbClr>
                </a:solidFill>
                <a:latin typeface="Georgia" panose="02040502050405020303" pitchFamily="18" charset="0"/>
              </a:rPr>
              <a:t>the </a:t>
            </a:r>
            <a:r>
              <a:rPr lang="en-US" sz="2400" u="sng" dirty="0" smtClean="0">
                <a:solidFill>
                  <a:srgbClr val="D8507E">
                    <a:lumMod val="75000"/>
                  </a:srgbClr>
                </a:solidFill>
                <a:latin typeface="Georgia" panose="02040502050405020303" pitchFamily="18" charset="0"/>
              </a:rPr>
              <a:t>heavens</a:t>
            </a:r>
            <a:r>
              <a:rPr lang="en-US" sz="2400" dirty="0" smtClean="0">
                <a:solidFill>
                  <a:srgbClr val="D8507E">
                    <a:lumMod val="75000"/>
                  </a:srgbClr>
                </a:solidFill>
                <a:latin typeface="Georgia" panose="02040502050405020303" pitchFamily="18" charset="0"/>
              </a:rPr>
              <a:t> </a:t>
            </a:r>
            <a:r>
              <a:rPr lang="en-US" sz="2400" b="1" dirty="0" smtClean="0">
                <a:solidFill>
                  <a:schemeClr val="tx1">
                    <a:lumMod val="50000"/>
                  </a:schemeClr>
                </a:solidFill>
                <a:latin typeface="Georgia" panose="02040502050405020303" pitchFamily="18" charset="0"/>
              </a:rPr>
              <a:t>[the starting point within the stars of the </a:t>
            </a:r>
            <a:r>
              <a:rPr lang="en-US" sz="2400" b="1" u="sng" dirty="0" smtClean="0">
                <a:solidFill>
                  <a:schemeClr val="tx1">
                    <a:lumMod val="50000"/>
                  </a:schemeClr>
                </a:solidFill>
                <a:latin typeface="Georgia" panose="02040502050405020303" pitchFamily="18" charset="0"/>
              </a:rPr>
              <a:t>Mazzaroth</a:t>
            </a:r>
            <a:r>
              <a:rPr lang="en-US" sz="2400" b="1" dirty="0" smtClean="0">
                <a:solidFill>
                  <a:schemeClr val="tx1">
                    <a:lumMod val="50000"/>
                  </a:schemeClr>
                </a:solidFill>
                <a:latin typeface="Georgia" panose="02040502050405020303" pitchFamily="18" charset="0"/>
              </a:rPr>
              <a:t>],</a:t>
            </a:r>
            <a:r>
              <a:rPr lang="en-US" sz="2400" dirty="0" smtClean="0">
                <a:solidFill>
                  <a:srgbClr val="D8507E">
                    <a:lumMod val="75000"/>
                  </a:srgbClr>
                </a:solidFill>
                <a:latin typeface="Georgia" panose="02040502050405020303" pitchFamily="18" charset="0"/>
              </a:rPr>
              <a:t> </a:t>
            </a:r>
            <a:r>
              <a:rPr lang="en-US" sz="2400" dirty="0">
                <a:solidFill>
                  <a:srgbClr val="D8507E">
                    <a:lumMod val="75000"/>
                  </a:srgbClr>
                </a:solidFill>
                <a:latin typeface="Georgia" panose="02040502050405020303" pitchFamily="18" charset="0"/>
              </a:rPr>
              <a:t>And its </a:t>
            </a:r>
            <a:r>
              <a:rPr lang="en-US" sz="2400" b="1" dirty="0" smtClean="0">
                <a:solidFill>
                  <a:schemeClr val="tx1">
                    <a:lumMod val="50000"/>
                  </a:schemeClr>
                </a:solidFill>
                <a:latin typeface="Georgia" panose="02040502050405020303" pitchFamily="18" charset="0"/>
              </a:rPr>
              <a:t>[yearly] </a:t>
            </a:r>
            <a:r>
              <a:rPr lang="en-US" sz="2400" b="1" i="1" dirty="0" smtClean="0">
                <a:solidFill>
                  <a:srgbClr val="BC70EE">
                    <a:lumMod val="75000"/>
                  </a:srgbClr>
                </a:solidFill>
                <a:effectLst>
                  <a:glow rad="127000">
                    <a:srgbClr val="51F9C5"/>
                  </a:glow>
                </a:effectLst>
                <a:latin typeface="Georgia" panose="02040502050405020303" pitchFamily="18" charset="0"/>
              </a:rPr>
              <a:t>circuit</a:t>
            </a:r>
            <a:r>
              <a:rPr lang="en-US" sz="2400" dirty="0" smtClean="0">
                <a:solidFill>
                  <a:srgbClr val="D8507E">
                    <a:lumMod val="75000"/>
                  </a:srgbClr>
                </a:solidFill>
                <a:latin typeface="Georgia" panose="02040502050405020303" pitchFamily="18" charset="0"/>
              </a:rPr>
              <a:t> </a:t>
            </a:r>
            <a:r>
              <a:rPr lang="en-US" sz="2400" dirty="0">
                <a:solidFill>
                  <a:srgbClr val="009900"/>
                </a:solidFill>
                <a:latin typeface="Comic Sans MS" panose="030F0702030302020204" pitchFamily="66" charset="0"/>
                <a:ea typeface="Calibri" panose="020F0502020204030204" pitchFamily="34" charset="0"/>
                <a:cs typeface="Georgia" panose="02040502050405020303"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500" b="1" baseline="30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פ</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a:t>
            </a:r>
            <a:r>
              <a:rPr lang="en-US" sz="5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ק</a:t>
            </a:r>
            <a:r>
              <a:rPr lang="en-US" sz="1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4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 tequfah]</a:t>
            </a:r>
            <a:r>
              <a:rPr lang="en-US" sz="2400" dirty="0">
                <a:solidFill>
                  <a:srgbClr val="00B050"/>
                </a:solidFill>
                <a:latin typeface="Georgia" panose="02040502050405020303" pitchFamily="18" charset="0"/>
              </a:rPr>
              <a:t>,</a:t>
            </a:r>
            <a:r>
              <a:rPr lang="en-US" sz="2400" dirty="0">
                <a:solidFill>
                  <a:srgbClr val="D8507E">
                    <a:lumMod val="75000"/>
                  </a:srgbClr>
                </a:solidFill>
                <a:latin typeface="Georgia" panose="02040502050405020303" pitchFamily="18" charset="0"/>
              </a:rPr>
              <a:t> to the other end; And naught is hidden from its heat</a:t>
            </a:r>
            <a:r>
              <a:rPr lang="en-US" sz="2400" dirty="0" smtClean="0">
                <a:solidFill>
                  <a:srgbClr val="D8507E">
                    <a:lumMod val="75000"/>
                  </a:srgbClr>
                </a:solidFill>
                <a:latin typeface="Georgia" panose="02040502050405020303" pitchFamily="18" charset="0"/>
              </a:rPr>
              <a:t>.</a:t>
            </a:r>
          </a:p>
          <a:p>
            <a:pPr marL="914400" lvl="0" indent="-914400">
              <a:spcAft>
                <a:spcPts val="0"/>
              </a:spcAft>
              <a:buClr>
                <a:prstClr val="white"/>
              </a:buClr>
              <a:buNone/>
            </a:pPr>
            <a:endParaRPr lang="en-US" sz="2400" dirty="0" smtClean="0">
              <a:solidFill>
                <a:srgbClr val="D8507E">
                  <a:lumMod val="75000"/>
                </a:srgbClr>
              </a:solidFill>
              <a:latin typeface="Georgia" panose="02040502050405020303" pitchFamily="18" charset="0"/>
            </a:endParaRPr>
          </a:p>
          <a:p>
            <a:pPr marL="1280160" lvl="0" indent="-1280160">
              <a:spcAft>
                <a:spcPts val="1800"/>
              </a:spcAft>
              <a:buClr>
                <a:prstClr val="white"/>
              </a:buClr>
              <a:buNone/>
            </a:pPr>
            <a:r>
              <a:rPr lang="en-US" sz="2400" b="1" dirty="0" smtClean="0">
                <a:solidFill>
                  <a:srgbClr val="FF0066"/>
                </a:solidFill>
                <a:latin typeface="Comic Sans MS" panose="030F0702030302020204" pitchFamily="66" charset="0"/>
              </a:rPr>
              <a:t>WOW!	</a:t>
            </a:r>
            <a:r>
              <a:rPr lang="en-US" sz="2400" b="1" dirty="0" smtClean="0">
                <a:solidFill>
                  <a:schemeClr val="bg1">
                    <a:lumMod val="95000"/>
                    <a:lumOff val="5000"/>
                  </a:schemeClr>
                </a:solidFill>
                <a:latin typeface="Comic Sans MS" panose="030F0702030302020204" pitchFamily="66" charset="0"/>
              </a:rPr>
              <a:t>This is one loaded text!  From one point in the Mazzaroth</a:t>
            </a:r>
            <a:r>
              <a:rPr lang="en-US" sz="2400" b="1" dirty="0">
                <a:solidFill>
                  <a:schemeClr val="bg1">
                    <a:lumMod val="95000"/>
                    <a:lumOff val="5000"/>
                  </a:schemeClr>
                </a:solidFill>
                <a:latin typeface="Comic Sans MS" panose="030F0702030302020204" pitchFamily="66" charset="0"/>
              </a:rPr>
              <a:t> </a:t>
            </a:r>
            <a:r>
              <a:rPr lang="en-US" sz="2400" b="1" dirty="0" smtClean="0">
                <a:solidFill>
                  <a:schemeClr val="bg1">
                    <a:lumMod val="95000"/>
                    <a:lumOff val="5000"/>
                  </a:schemeClr>
                </a:solidFill>
                <a:latin typeface="Comic Sans MS" panose="030F0702030302020204" pitchFamily="66" charset="0"/>
              </a:rPr>
              <a:t>– 365+ cycles later, </a:t>
            </a:r>
            <a:r>
              <a:rPr lang="en-US" sz="2400" b="1" dirty="0" smtClean="0">
                <a:solidFill>
                  <a:schemeClr val="bg1">
                    <a:lumMod val="95000"/>
                    <a:lumOff val="5000"/>
                  </a:schemeClr>
                </a:solidFill>
                <a:effectLst>
                  <a:glow rad="127000">
                    <a:srgbClr val="FFFF00"/>
                  </a:glow>
                </a:effectLst>
                <a:latin typeface="Comic Sans MS" panose="030F0702030302020204" pitchFamily="66" charset="0"/>
              </a:rPr>
              <a:t>returning to the same basic point </a:t>
            </a:r>
            <a:r>
              <a:rPr lang="en-US" sz="2400" b="1" dirty="0" smtClean="0">
                <a:solidFill>
                  <a:schemeClr val="bg1">
                    <a:lumMod val="95000"/>
                    <a:lumOff val="5000"/>
                  </a:schemeClr>
                </a:solidFill>
                <a:latin typeface="Comic Sans MS" panose="030F0702030302020204" pitchFamily="66" charset="0"/>
              </a:rPr>
              <a:t>within the Mazzaroth!</a:t>
            </a:r>
            <a:endParaRPr lang="en-US" sz="2400" b="1" dirty="0">
              <a:solidFill>
                <a:schemeClr val="accent4">
                  <a:lumMod val="75000"/>
                </a:schemeClr>
              </a:solidFill>
              <a:latin typeface="Comic Sans MS" panose="030F0702030302020204" pitchFamily="66" charset="0"/>
            </a:endParaRPr>
          </a:p>
          <a:p>
            <a:pPr marL="1280160" lvl="0" indent="-1280160">
              <a:spcAft>
                <a:spcPts val="0"/>
              </a:spcAft>
              <a:buClr>
                <a:prstClr val="white"/>
              </a:buClr>
              <a:buNone/>
            </a:pPr>
            <a:r>
              <a:rPr lang="en-US" dirty="0" smtClean="0">
                <a:solidFill>
                  <a:schemeClr val="bg1">
                    <a:lumMod val="95000"/>
                    <a:lumOff val="5000"/>
                  </a:schemeClr>
                </a:solidFill>
              </a:rPr>
              <a:t>	</a:t>
            </a:r>
            <a:r>
              <a:rPr lang="en-US" sz="2000" dirty="0" smtClean="0">
                <a:solidFill>
                  <a:schemeClr val="bg1">
                    <a:lumMod val="95000"/>
                    <a:lumOff val="5000"/>
                  </a:schemeClr>
                </a:solidFill>
              </a:rPr>
              <a:t>This point demands more comment, but for this study it will suffice.</a:t>
            </a:r>
          </a:p>
          <a:p>
            <a:pPr marL="914400" lvl="0" indent="-914400">
              <a:spcAft>
                <a:spcPts val="0"/>
              </a:spcAft>
              <a:buClr>
                <a:prstClr val="white"/>
              </a:buClr>
              <a:buNone/>
            </a:pPr>
            <a:endParaRPr lang="en-US" dirty="0">
              <a:solidFill>
                <a:schemeClr val="bg1">
                  <a:lumMod val="95000"/>
                  <a:lumOff val="5000"/>
                </a:schemeClr>
              </a:solidFill>
            </a:endParaRPr>
          </a:p>
          <a:p>
            <a:pPr marL="914400" lvl="0" indent="-914400">
              <a:spcAft>
                <a:spcPts val="0"/>
              </a:spcAft>
              <a:buClr>
                <a:prstClr val="white"/>
              </a:buClr>
              <a:buNone/>
            </a:pPr>
            <a:r>
              <a:rPr lang="en-US" sz="3200" dirty="0" smtClean="0">
                <a:solidFill>
                  <a:srgbClr val="00B050"/>
                </a:solidFill>
              </a:rPr>
              <a:t>The Mazzaroth is the “one unit” of twelve constellations as mentioned in Job 9:9/ 38:31-33/ 41:1 </a:t>
            </a:r>
            <a:r>
              <a:rPr lang="en-US" sz="2600" dirty="0" smtClean="0">
                <a:solidFill>
                  <a:schemeClr val="bg1"/>
                </a:solidFill>
              </a:rPr>
              <a:t>(</a:t>
            </a:r>
            <a:r>
              <a:rPr lang="en-US" sz="2600" dirty="0" err="1" smtClean="0">
                <a:solidFill>
                  <a:schemeClr val="bg1"/>
                </a:solidFill>
              </a:rPr>
              <a:t>leviathon</a:t>
            </a:r>
            <a:r>
              <a:rPr lang="en-US" sz="2600" dirty="0" smtClean="0">
                <a:solidFill>
                  <a:schemeClr val="bg1"/>
                </a:solidFill>
              </a:rPr>
              <a:t> is the largest constellation.)</a:t>
            </a:r>
            <a:endParaRPr lang="en-US" sz="2600" dirty="0">
              <a:solidFill>
                <a:schemeClr val="bg1"/>
              </a:solidFill>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2603391323"/>
      </p:ext>
    </p:extLst>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965" y="270457"/>
            <a:ext cx="11439211" cy="6323526"/>
          </a:xfrm>
          <a:solidFill>
            <a:schemeClr val="accent3">
              <a:lumMod val="20000"/>
              <a:lumOff val="80000"/>
            </a:schemeClr>
          </a:solidFill>
          <a:ln w="76200">
            <a:solidFill>
              <a:schemeClr val="accent3">
                <a:lumMod val="75000"/>
              </a:schemeClr>
            </a:solidFill>
          </a:ln>
          <a:scene3d>
            <a:camera prst="orthographicFront"/>
            <a:lightRig rig="threePt" dir="t"/>
          </a:scene3d>
          <a:sp3d>
            <a:bevelT w="165100" prst="coolSlant"/>
          </a:sp3d>
        </p:spPr>
        <p:txBody>
          <a:bodyPr lIns="182880">
            <a:normAutofit lnSpcReduction="10000"/>
            <a:sp3d extrusionH="57150">
              <a:bevelT w="38100" h="38100"/>
            </a:sp3d>
          </a:bodyPr>
          <a:lstStyle/>
          <a:p>
            <a:pPr marL="0" indent="0">
              <a:buNone/>
            </a:pPr>
            <a:r>
              <a:rPr lang="en-US" sz="2400" dirty="0" smtClean="0">
                <a:solidFill>
                  <a:schemeClr val="bg1">
                    <a:lumMod val="95000"/>
                    <a:lumOff val="5000"/>
                  </a:schemeClr>
                </a:solidFill>
              </a:rPr>
              <a:t>What celestial </a:t>
            </a:r>
            <a:r>
              <a:rPr lang="en-US" sz="2400" u="sng" dirty="0" smtClean="0">
                <a:solidFill>
                  <a:schemeClr val="bg1">
                    <a:lumMod val="95000"/>
                    <a:lumOff val="5000"/>
                  </a:schemeClr>
                </a:solidFill>
              </a:rPr>
              <a:t>combination of identities</a:t>
            </a:r>
            <a:r>
              <a:rPr lang="en-US" sz="2400" dirty="0" smtClean="0">
                <a:solidFill>
                  <a:schemeClr val="bg1">
                    <a:lumMod val="95000"/>
                    <a:lumOff val="5000"/>
                  </a:schemeClr>
                </a:solidFill>
              </a:rPr>
              <a:t> is given precedence over the orb of the sun?  </a:t>
            </a:r>
            <a:br>
              <a:rPr lang="en-US" sz="2400" dirty="0" smtClean="0">
                <a:solidFill>
                  <a:schemeClr val="bg1">
                    <a:lumMod val="95000"/>
                    <a:lumOff val="5000"/>
                  </a:schemeClr>
                </a:solidFill>
              </a:rPr>
            </a:br>
            <a:r>
              <a:rPr lang="en-US" sz="2400" dirty="0" smtClean="0">
                <a:solidFill>
                  <a:schemeClr val="bg1">
                    <a:lumMod val="95000"/>
                    <a:lumOff val="5000"/>
                  </a:schemeClr>
                </a:solidFill>
              </a:rPr>
              <a:t>Let’s read – </a:t>
            </a:r>
          </a:p>
          <a:p>
            <a:pPr marL="1188720" indent="-1188720">
              <a:spcAft>
                <a:spcPts val="0"/>
              </a:spcAft>
              <a:buNone/>
            </a:pPr>
            <a:r>
              <a:rPr lang="en-US" sz="2400" dirty="0" smtClean="0">
                <a:solidFill>
                  <a:srgbClr val="008080"/>
                </a:solidFill>
                <a:latin typeface="Georgia" panose="02040502050405020303" pitchFamily="18" charset="0"/>
              </a:rPr>
              <a:t>Ps 19:1</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The </a:t>
            </a:r>
            <a:r>
              <a:rPr lang="en-US" sz="2400" dirty="0">
                <a:solidFill>
                  <a:schemeClr val="accent3">
                    <a:lumMod val="75000"/>
                  </a:schemeClr>
                </a:solidFill>
                <a:latin typeface="Georgia" panose="02040502050405020303" pitchFamily="18" charset="0"/>
              </a:rPr>
              <a:t>heavens </a:t>
            </a:r>
            <a:r>
              <a:rPr lang="en-US" sz="2400" b="1" dirty="0" smtClean="0">
                <a:solidFill>
                  <a:schemeClr val="tx1">
                    <a:lumMod val="50000"/>
                  </a:schemeClr>
                </a:solidFill>
                <a:latin typeface="Georgia" panose="02040502050405020303" pitchFamily="18" charset="0"/>
              </a:rPr>
              <a:t>[includes the Mazzaroth] </a:t>
            </a:r>
            <a:r>
              <a:rPr lang="en-US" sz="2400" dirty="0" smtClean="0">
                <a:solidFill>
                  <a:schemeClr val="accent3">
                    <a:lumMod val="75000"/>
                  </a:schemeClr>
                </a:solidFill>
                <a:latin typeface="Georgia" panose="02040502050405020303" pitchFamily="18" charset="0"/>
              </a:rPr>
              <a:t>are </a:t>
            </a:r>
            <a:r>
              <a:rPr lang="en-US" sz="2400" dirty="0">
                <a:solidFill>
                  <a:schemeClr val="accent3">
                    <a:lumMod val="75000"/>
                  </a:schemeClr>
                </a:solidFill>
                <a:latin typeface="Georgia" panose="02040502050405020303" pitchFamily="18" charset="0"/>
              </a:rPr>
              <a:t>proclaiming the esteem of </a:t>
            </a:r>
            <a:r>
              <a:rPr lang="en-US" sz="2400" dirty="0" err="1">
                <a:solidFill>
                  <a:schemeClr val="accent3">
                    <a:lumMod val="75000"/>
                  </a:schemeClr>
                </a:solidFill>
                <a:latin typeface="Georgia" panose="02040502050405020303" pitchFamily="18" charset="0"/>
              </a:rPr>
              <a:t>Ěl</a:t>
            </a:r>
            <a:r>
              <a:rPr lang="en-US" sz="2400" dirty="0">
                <a:solidFill>
                  <a:schemeClr val="accent3">
                    <a:lumMod val="75000"/>
                  </a:schemeClr>
                </a:solidFill>
                <a:latin typeface="Georgia" panose="02040502050405020303" pitchFamily="18" charset="0"/>
              </a:rPr>
              <a:t>; And the expanse is declaring the work of His hand. </a:t>
            </a:r>
          </a:p>
          <a:p>
            <a:pPr marL="1188720" indent="-1188720">
              <a:spcAft>
                <a:spcPts val="0"/>
              </a:spcAft>
              <a:buNone/>
            </a:pPr>
            <a:r>
              <a:rPr lang="en-US" sz="2400" dirty="0" smtClean="0">
                <a:solidFill>
                  <a:srgbClr val="008080"/>
                </a:solidFill>
                <a:latin typeface="Georgia" panose="02040502050405020303" pitchFamily="18" charset="0"/>
              </a:rPr>
              <a:t>Ps 19:2</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Day </a:t>
            </a:r>
            <a:r>
              <a:rPr lang="en-US" sz="2400" dirty="0">
                <a:solidFill>
                  <a:schemeClr val="accent3">
                    <a:lumMod val="75000"/>
                  </a:schemeClr>
                </a:solidFill>
                <a:latin typeface="Georgia" panose="02040502050405020303" pitchFamily="18" charset="0"/>
              </a:rPr>
              <a:t>to day pours forth </a:t>
            </a:r>
            <a:r>
              <a:rPr lang="en-US" sz="2400" dirty="0" smtClean="0">
                <a:solidFill>
                  <a:schemeClr val="accent3">
                    <a:lumMod val="75000"/>
                  </a:schemeClr>
                </a:solidFill>
                <a:latin typeface="Georgia" panose="02040502050405020303" pitchFamily="18" charset="0"/>
              </a:rPr>
              <a:t>speech,</a:t>
            </a:r>
            <a:r>
              <a:rPr lang="en-US" sz="2400" b="1" dirty="0" smtClean="0">
                <a:solidFill>
                  <a:schemeClr val="tx1">
                    <a:lumMod val="50000"/>
                  </a:schemeClr>
                </a:solidFill>
                <a:latin typeface="Georgia" panose="02040502050405020303" pitchFamily="18" charset="0"/>
              </a:rPr>
              <a:t> </a:t>
            </a:r>
            <a:r>
              <a:rPr lang="en-US" sz="2400" b="1" u="sng" dirty="0" smtClean="0">
                <a:solidFill>
                  <a:schemeClr val="accent4">
                    <a:lumMod val="75000"/>
                  </a:schemeClr>
                </a:solidFill>
                <a:latin typeface="Georgia" panose="02040502050405020303" pitchFamily="18" charset="0"/>
              </a:rPr>
              <a:t>And </a:t>
            </a:r>
            <a:r>
              <a:rPr lang="en-US" sz="2400" b="1" u="sng" dirty="0">
                <a:solidFill>
                  <a:schemeClr val="accent4">
                    <a:lumMod val="75000"/>
                  </a:schemeClr>
                </a:solidFill>
                <a:latin typeface="Georgia" panose="02040502050405020303" pitchFamily="18" charset="0"/>
              </a:rPr>
              <a:t>night to night reveals </a:t>
            </a:r>
            <a:r>
              <a:rPr lang="en-US" sz="2400" b="1" u="sng" dirty="0" smtClean="0">
                <a:solidFill>
                  <a:schemeClr val="accent4">
                    <a:lumMod val="75000"/>
                  </a:schemeClr>
                </a:solidFill>
                <a:latin typeface="Georgia" panose="02040502050405020303" pitchFamily="18" charset="0"/>
              </a:rPr>
              <a:t>knowledge </a:t>
            </a:r>
            <a:r>
              <a:rPr lang="en-US" sz="2400" b="1" dirty="0" smtClean="0">
                <a:solidFill>
                  <a:schemeClr val="tx1">
                    <a:lumMod val="50000"/>
                  </a:schemeClr>
                </a:solidFill>
                <a:latin typeface="Georgia" panose="02040502050405020303" pitchFamily="18" charset="0"/>
              </a:rPr>
              <a:t>[within each </a:t>
            </a:r>
            <a:r>
              <a:rPr lang="en-US" sz="2400" b="1" dirty="0">
                <a:solidFill>
                  <a:schemeClr val="tx1">
                    <a:lumMod val="50000"/>
                  </a:schemeClr>
                </a:solidFill>
                <a:latin typeface="Georgia" panose="02040502050405020303" pitchFamily="18" charset="0"/>
              </a:rPr>
              <a:t>Mazzaroth constellation</a:t>
            </a:r>
            <a:r>
              <a:rPr lang="en-US" sz="2400" b="1" dirty="0" smtClean="0">
                <a:solidFill>
                  <a:schemeClr val="tx1">
                    <a:lumMod val="50000"/>
                  </a:schemeClr>
                </a:solidFill>
                <a:latin typeface="Georgia" panose="02040502050405020303" pitchFamily="18" charset="0"/>
              </a:rPr>
              <a:t>]</a:t>
            </a:r>
            <a:r>
              <a:rPr lang="en-US" sz="2400" b="1" dirty="0" smtClean="0">
                <a:solidFill>
                  <a:schemeClr val="accent4">
                    <a:lumMod val="75000"/>
                  </a:schemeClr>
                </a:solidFill>
                <a:latin typeface="Georgia" panose="02040502050405020303" pitchFamily="18" charset="0"/>
              </a:rPr>
              <a:t>.</a:t>
            </a:r>
            <a:r>
              <a:rPr lang="en-US" sz="2400" dirty="0" smtClean="0">
                <a:solidFill>
                  <a:schemeClr val="accent3">
                    <a:lumMod val="75000"/>
                  </a:schemeClr>
                </a:solidFill>
                <a:latin typeface="Georgia" panose="02040502050405020303" pitchFamily="18" charset="0"/>
              </a:rPr>
              <a:t> </a:t>
            </a:r>
          </a:p>
          <a:p>
            <a:pPr marL="1188720" indent="-1188720">
              <a:spcAft>
                <a:spcPts val="0"/>
              </a:spcAft>
              <a:buNone/>
            </a:pPr>
            <a:r>
              <a:rPr lang="en-US" sz="2400" dirty="0" smtClean="0">
                <a:solidFill>
                  <a:srgbClr val="008080"/>
                </a:solidFill>
                <a:latin typeface="Georgia" panose="02040502050405020303" pitchFamily="18" charset="0"/>
              </a:rPr>
              <a:t>Ps 19:3</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There is no speech, and there are no words, Their voice is not heard. </a:t>
            </a:r>
          </a:p>
          <a:p>
            <a:pPr marL="1188720" indent="-1188720">
              <a:spcAft>
                <a:spcPts val="0"/>
              </a:spcAft>
              <a:buNone/>
            </a:pPr>
            <a:r>
              <a:rPr lang="en-US" sz="2400" dirty="0" smtClean="0">
                <a:solidFill>
                  <a:srgbClr val="008080"/>
                </a:solidFill>
                <a:latin typeface="Georgia" panose="02040502050405020303" pitchFamily="18" charset="0"/>
              </a:rPr>
              <a:t>Ps 19:4</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Their </a:t>
            </a:r>
            <a:r>
              <a:rPr lang="en-US" sz="2400" dirty="0">
                <a:solidFill>
                  <a:schemeClr val="accent3">
                    <a:lumMod val="75000"/>
                  </a:schemeClr>
                </a:solidFill>
                <a:latin typeface="Georgia" panose="02040502050405020303" pitchFamily="18" charset="0"/>
              </a:rPr>
              <a:t>line has gone out through all the earth, </a:t>
            </a:r>
            <a:r>
              <a:rPr lang="en-US" sz="2400" b="1" u="sng" dirty="0">
                <a:solidFill>
                  <a:schemeClr val="accent4">
                    <a:lumMod val="75000"/>
                  </a:schemeClr>
                </a:solidFill>
                <a:latin typeface="Georgia" panose="02040502050405020303" pitchFamily="18" charset="0"/>
              </a:rPr>
              <a:t>And their words to the end of the world</a:t>
            </a:r>
            <a:r>
              <a:rPr lang="en-US" sz="2400" b="1" dirty="0">
                <a:solidFill>
                  <a:schemeClr val="accent4">
                    <a:lumMod val="75000"/>
                  </a:schemeClr>
                </a:solidFill>
                <a:latin typeface="Georgia" panose="02040502050405020303" pitchFamily="18" charset="0"/>
              </a:rPr>
              <a:t>.</a:t>
            </a:r>
            <a:r>
              <a:rPr lang="en-US" sz="2400" dirty="0">
                <a:solidFill>
                  <a:schemeClr val="accent3">
                    <a:lumMod val="75000"/>
                  </a:schemeClr>
                </a:solidFill>
                <a:latin typeface="Georgia" panose="02040502050405020303" pitchFamily="18" charset="0"/>
              </a:rPr>
              <a:t> </a:t>
            </a:r>
            <a:r>
              <a:rPr lang="en-US" sz="2400" b="1" dirty="0">
                <a:solidFill>
                  <a:srgbClr val="FF0066"/>
                </a:solidFill>
                <a:latin typeface="Georgia" panose="02040502050405020303" pitchFamily="18" charset="0"/>
              </a:rPr>
              <a:t>In </a:t>
            </a:r>
            <a:r>
              <a:rPr lang="en-US" sz="2400" b="1" dirty="0" smtClean="0">
                <a:solidFill>
                  <a:srgbClr val="FF0066"/>
                </a:solidFill>
                <a:latin typeface="Georgia" panose="02040502050405020303" pitchFamily="18" charset="0"/>
              </a:rPr>
              <a:t>them </a:t>
            </a:r>
            <a:r>
              <a:rPr lang="en-US" sz="2400" b="1" dirty="0" smtClean="0">
                <a:solidFill>
                  <a:schemeClr val="tx1">
                    <a:lumMod val="50000"/>
                  </a:schemeClr>
                </a:solidFill>
                <a:latin typeface="Georgia" panose="02040502050405020303" pitchFamily="18" charset="0"/>
              </a:rPr>
              <a:t>[the Mazzaroth] </a:t>
            </a:r>
            <a:r>
              <a:rPr lang="en-US" sz="2400" b="1" dirty="0">
                <a:solidFill>
                  <a:srgbClr val="FF0066"/>
                </a:solidFill>
                <a:latin typeface="Georgia" panose="02040502050405020303" pitchFamily="18" charset="0"/>
              </a:rPr>
              <a:t>He set up a tent for the </a:t>
            </a:r>
            <a:r>
              <a:rPr lang="en-US" sz="2400" b="1" dirty="0" smtClean="0">
                <a:solidFill>
                  <a:srgbClr val="FF0066"/>
                </a:solidFill>
                <a:latin typeface="Georgia" panose="02040502050405020303" pitchFamily="18" charset="0"/>
              </a:rPr>
              <a:t>sun</a:t>
            </a:r>
            <a:r>
              <a:rPr lang="en-US" sz="2400" b="1" dirty="0">
                <a:solidFill>
                  <a:srgbClr val="FF0066"/>
                </a:solidFill>
                <a:latin typeface="Georgia" panose="02040502050405020303" pitchFamily="18" charset="0"/>
              </a:rPr>
              <a:t>.</a:t>
            </a:r>
            <a:endParaRPr lang="en-US" sz="2400" b="1" dirty="0" smtClean="0">
              <a:solidFill>
                <a:srgbClr val="FF0066"/>
              </a:solidFill>
              <a:latin typeface="Georgia" panose="02040502050405020303" pitchFamily="18" charset="0"/>
            </a:endParaRPr>
          </a:p>
          <a:p>
            <a:pPr marL="0" indent="0">
              <a:buNone/>
            </a:pPr>
            <a:r>
              <a:rPr lang="en-US" sz="2400" dirty="0" smtClean="0">
                <a:solidFill>
                  <a:srgbClr val="008000"/>
                </a:solidFill>
              </a:rPr>
              <a:t>Although the sun is highly respected</a:t>
            </a:r>
            <a:r>
              <a:rPr lang="en-US" sz="2400" b="1" dirty="0" smtClean="0">
                <a:solidFill>
                  <a:srgbClr val="008000"/>
                </a:solidFill>
              </a:rPr>
              <a:t>, </a:t>
            </a:r>
            <a:r>
              <a:rPr lang="en-US" sz="2400" b="1" u="sng" dirty="0" smtClean="0">
                <a:solidFill>
                  <a:srgbClr val="008000"/>
                </a:solidFill>
              </a:rPr>
              <a:t>it is subordinate to the </a:t>
            </a:r>
            <a:r>
              <a:rPr lang="en-US" sz="2400" b="1" u="sng" dirty="0" err="1" smtClean="0">
                <a:solidFill>
                  <a:srgbClr val="008000"/>
                </a:solidFill>
              </a:rPr>
              <a:t>Mazzaroth</a:t>
            </a:r>
            <a:r>
              <a:rPr lang="en-US" sz="2400" b="1" dirty="0" smtClean="0">
                <a:solidFill>
                  <a:srgbClr val="008000"/>
                </a:solidFill>
              </a:rPr>
              <a:t>.  </a:t>
            </a:r>
            <a:br>
              <a:rPr lang="en-US" sz="2400" b="1" dirty="0" smtClean="0">
                <a:solidFill>
                  <a:srgbClr val="008000"/>
                </a:solidFill>
              </a:rPr>
            </a:br>
            <a:r>
              <a:rPr lang="en-US" sz="2400" dirty="0" smtClean="0">
                <a:solidFill>
                  <a:schemeClr val="bg1">
                    <a:lumMod val="95000"/>
                    <a:lumOff val="5000"/>
                  </a:schemeClr>
                </a:solidFill>
              </a:rPr>
              <a:t>What is the </a:t>
            </a:r>
            <a:r>
              <a:rPr lang="en-US" sz="2400" dirty="0" err="1" smtClean="0">
                <a:solidFill>
                  <a:schemeClr val="bg1">
                    <a:lumMod val="95000"/>
                    <a:lumOff val="5000"/>
                  </a:schemeClr>
                </a:solidFill>
              </a:rPr>
              <a:t>Mazzaroth</a:t>
            </a:r>
            <a:r>
              <a:rPr lang="en-US" sz="2400" dirty="0" smtClean="0">
                <a:solidFill>
                  <a:schemeClr val="bg1">
                    <a:lumMod val="95000"/>
                    <a:lumOff val="5000"/>
                  </a:schemeClr>
                </a:solidFill>
              </a:rPr>
              <a:t>?  </a:t>
            </a:r>
          </a:p>
          <a:p>
            <a:pPr marL="0" indent="0">
              <a:buNone/>
            </a:pPr>
            <a:r>
              <a:rPr lang="en-US" sz="2400" dirty="0" smtClean="0">
                <a:solidFill>
                  <a:schemeClr val="bg1">
                    <a:lumMod val="95000"/>
                    <a:lumOff val="5000"/>
                  </a:schemeClr>
                </a:solidFill>
              </a:rPr>
              <a:t>The </a:t>
            </a:r>
            <a:r>
              <a:rPr lang="en-US" sz="2400" dirty="0" err="1" smtClean="0">
                <a:solidFill>
                  <a:schemeClr val="bg1">
                    <a:lumMod val="95000"/>
                    <a:lumOff val="5000"/>
                  </a:schemeClr>
                </a:solidFill>
              </a:rPr>
              <a:t>Mazzaroth</a:t>
            </a:r>
            <a:r>
              <a:rPr lang="en-US" sz="2400" dirty="0" smtClean="0">
                <a:solidFill>
                  <a:schemeClr val="bg1">
                    <a:lumMod val="95000"/>
                    <a:lumOff val="5000"/>
                  </a:schemeClr>
                </a:solidFill>
              </a:rPr>
              <a:t> is nothing less than the </a:t>
            </a:r>
            <a:r>
              <a:rPr lang="en-US" sz="2400" b="1" dirty="0" smtClean="0">
                <a:solidFill>
                  <a:srgbClr val="0070C0"/>
                </a:solidFill>
              </a:rPr>
              <a:t>2</a:t>
            </a:r>
            <a:r>
              <a:rPr lang="en-US" sz="2400" b="1" baseline="30000" dirty="0" smtClean="0">
                <a:solidFill>
                  <a:srgbClr val="0070C0"/>
                </a:solidFill>
              </a:rPr>
              <a:t>nd</a:t>
            </a:r>
            <a:r>
              <a:rPr lang="en-US" sz="2400" b="1" dirty="0" smtClean="0">
                <a:solidFill>
                  <a:srgbClr val="0070C0"/>
                </a:solidFill>
              </a:rPr>
              <a:t> Witness to the Scriptures </a:t>
            </a:r>
            <a:br>
              <a:rPr lang="en-US" sz="2400" b="1" dirty="0" smtClean="0">
                <a:solidFill>
                  <a:srgbClr val="0070C0"/>
                </a:solidFill>
              </a:rPr>
            </a:br>
            <a:r>
              <a:rPr lang="en-US" sz="2400" b="1" dirty="0" smtClean="0">
                <a:solidFill>
                  <a:srgbClr val="0070C0"/>
                </a:solidFill>
              </a:rPr>
              <a:t>			</a:t>
            </a:r>
            <a:r>
              <a:rPr lang="en-US" sz="2400" b="1" dirty="0" smtClean="0">
                <a:solidFill>
                  <a:schemeClr val="bg1">
                    <a:lumMod val="95000"/>
                    <a:lumOff val="5000"/>
                  </a:schemeClr>
                </a:solidFill>
              </a:rPr>
              <a:t>which the Dragon cannot touch nor tamper with his evil intentions.  </a:t>
            </a:r>
          </a:p>
          <a:p>
            <a:pPr marL="0" indent="0">
              <a:buNone/>
            </a:pPr>
            <a:r>
              <a:rPr lang="en-US" sz="2400" dirty="0" smtClean="0">
                <a:solidFill>
                  <a:schemeClr val="bg1">
                    <a:lumMod val="95000"/>
                    <a:lumOff val="5000"/>
                  </a:schemeClr>
                </a:solidFill>
              </a:rPr>
              <a:t>The Mazzaroth consists of the </a:t>
            </a:r>
            <a:r>
              <a:rPr lang="en-US" sz="2400" b="1" dirty="0" smtClean="0">
                <a:solidFill>
                  <a:srgbClr val="FF00FF"/>
                </a:solidFill>
              </a:rPr>
              <a:t>TWELVE</a:t>
            </a:r>
            <a:r>
              <a:rPr lang="en-US" sz="2400" dirty="0" smtClean="0">
                <a:solidFill>
                  <a:schemeClr val="bg1">
                    <a:lumMod val="95000"/>
                    <a:lumOff val="5000"/>
                  </a:schemeClr>
                </a:solidFill>
              </a:rPr>
              <a:t> Constellations which relates the basic </a:t>
            </a:r>
            <a:r>
              <a:rPr lang="en-US" sz="2400" b="1" dirty="0" smtClean="0">
                <a:solidFill>
                  <a:schemeClr val="accent4">
                    <a:lumMod val="75000"/>
                  </a:schemeClr>
                </a:solidFill>
              </a:rPr>
              <a:t>visual story </a:t>
            </a:r>
            <a:r>
              <a:rPr lang="en-US" sz="2400" dirty="0" smtClean="0">
                <a:solidFill>
                  <a:schemeClr val="bg1">
                    <a:lumMod val="95000"/>
                    <a:lumOff val="5000"/>
                  </a:schemeClr>
                </a:solidFill>
              </a:rPr>
              <a:t>of </a:t>
            </a:r>
            <a:r>
              <a:rPr lang="en-US" sz="2400" b="1" dirty="0" smtClean="0">
                <a:solidFill>
                  <a:srgbClr val="0000CC"/>
                </a:solidFill>
              </a:rPr>
              <a:t>Salvation</a:t>
            </a:r>
            <a:r>
              <a:rPr lang="en-US" sz="2400" dirty="0" smtClean="0">
                <a:solidFill>
                  <a:schemeClr val="bg1">
                    <a:lumMod val="95000"/>
                    <a:lumOff val="5000"/>
                  </a:schemeClr>
                </a:solidFill>
              </a:rPr>
              <a:t> written in the stars, from </a:t>
            </a:r>
            <a:r>
              <a:rPr lang="en-US" sz="2400" dirty="0" smtClean="0">
                <a:solidFill>
                  <a:srgbClr val="00B050"/>
                </a:solidFill>
              </a:rPr>
              <a:t>Genesis 1 </a:t>
            </a:r>
            <a:r>
              <a:rPr lang="en-US" sz="2400" dirty="0" smtClean="0">
                <a:solidFill>
                  <a:schemeClr val="bg1">
                    <a:lumMod val="95000"/>
                    <a:lumOff val="5000"/>
                  </a:schemeClr>
                </a:solidFill>
              </a:rPr>
              <a:t>to </a:t>
            </a:r>
            <a:r>
              <a:rPr lang="en-US" sz="2400" dirty="0" smtClean="0">
                <a:solidFill>
                  <a:srgbClr val="00B050"/>
                </a:solidFill>
              </a:rPr>
              <a:t>Revelation 22:21.  </a:t>
            </a:r>
            <a:r>
              <a:rPr lang="en-US" sz="2400" b="1" u="sng" dirty="0" smtClean="0">
                <a:solidFill>
                  <a:srgbClr val="00B0F0"/>
                </a:solidFill>
              </a:rPr>
              <a:t>See Rev 12:1</a:t>
            </a:r>
            <a:r>
              <a:rPr lang="en-US" sz="2400" b="1" dirty="0" smtClean="0">
                <a:solidFill>
                  <a:srgbClr val="00B0F0"/>
                </a:solidFill>
              </a:rPr>
              <a:t>!</a:t>
            </a:r>
            <a:endParaRPr lang="en-US" sz="2400" b="1" dirty="0">
              <a:solidFill>
                <a:srgbClr val="00B0F0"/>
              </a:solidFill>
            </a:endParaRPr>
          </a:p>
        </p:txBody>
      </p:sp>
      <p:sp>
        <p:nvSpPr>
          <p:cNvPr id="4" name="Slide Number Placeholder 5"/>
          <p:cNvSpPr>
            <a:spLocks noGrp="1"/>
          </p:cNvSpPr>
          <p:nvPr>
            <p:ph type="sldNum" sz="quarter" idx="12"/>
          </p:nvPr>
        </p:nvSpPr>
        <p:spPr>
          <a:xfrm>
            <a:off x="11620301" y="6437737"/>
            <a:ext cx="551167" cy="377825"/>
          </a:xfrm>
        </p:spPr>
        <p:txBody>
          <a:bodyPr/>
          <a:lstStyle>
            <a:lvl1pPr>
              <a:defRPr sz="1600">
                <a:solidFill>
                  <a:schemeClr val="tx1"/>
                </a:solidFill>
              </a:defRPr>
            </a:lvl1p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759125574"/>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1" y="391391"/>
            <a:ext cx="11059902" cy="1193570"/>
          </a:xfrm>
          <a:ln w="57150"/>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ormAutofit/>
            <a:sp3d extrusionH="57150">
              <a:bevelT w="38100" h="38100"/>
            </a:sp3d>
          </a:bodyPr>
          <a:lstStyle/>
          <a:p>
            <a:pPr algn="ctr"/>
            <a:r>
              <a:rPr lang="en-US" sz="5400" dirty="0" smtClean="0">
                <a:solidFill>
                  <a:schemeClr val="bg1">
                    <a:lumMod val="65000"/>
                    <a:lumOff val="35000"/>
                  </a:schemeClr>
                </a:solidFill>
              </a:rPr>
              <a:t>What on earth is a </a:t>
            </a:r>
            <a:r>
              <a:rPr lang="en-US" sz="5400" dirty="0" smtClean="0">
                <a:solidFill>
                  <a:srgbClr val="00B050"/>
                </a:solidFill>
                <a:latin typeface="Comic Sans MS" panose="030F0702030302020204" pitchFamily="66" charset="0"/>
              </a:rPr>
              <a:t>tequfah?</a:t>
            </a:r>
            <a:endParaRPr lang="en-US" sz="5400" dirty="0">
              <a:solidFill>
                <a:srgbClr val="00B050"/>
              </a:solidFill>
              <a:latin typeface="Comic Sans MS" panose="030F0702030302020204" pitchFamily="66" charset="0"/>
            </a:endParaRPr>
          </a:p>
        </p:txBody>
      </p:sp>
      <p:sp>
        <p:nvSpPr>
          <p:cNvPr id="3" name="Content Placeholder 2"/>
          <p:cNvSpPr>
            <a:spLocks noGrp="1"/>
          </p:cNvSpPr>
          <p:nvPr>
            <p:ph idx="1"/>
          </p:nvPr>
        </p:nvSpPr>
        <p:spPr>
          <a:xfrm>
            <a:off x="943378" y="2088573"/>
            <a:ext cx="10131425" cy="4497579"/>
          </a:xfrm>
        </p:spPr>
        <p:txBody>
          <a:bodyPr>
            <a:normAutofit/>
            <a:scene3d>
              <a:camera prst="orthographicFront"/>
              <a:lightRig rig="threePt" dir="t"/>
            </a:scene3d>
            <a:sp3d extrusionH="57150">
              <a:bevelT w="38100" h="38100"/>
            </a:sp3d>
          </a:bodyPr>
          <a:lstStyle/>
          <a:p>
            <a:pPr>
              <a:spcAft>
                <a:spcPts val="2400"/>
              </a:spcAft>
            </a:pPr>
            <a:r>
              <a:rPr lang="en-US" sz="4400" dirty="0" smtClean="0"/>
              <a:t>The </a:t>
            </a:r>
            <a:r>
              <a:rPr lang="en-US" sz="4400" b="1" dirty="0" smtClean="0">
                <a:solidFill>
                  <a:srgbClr val="00B050"/>
                </a:solidFill>
              </a:rPr>
              <a:t>Tequfah</a:t>
            </a:r>
            <a:r>
              <a:rPr lang="en-US" sz="4400" dirty="0" smtClean="0"/>
              <a:t> is actually a </a:t>
            </a:r>
            <a:r>
              <a:rPr lang="en-US" sz="4400" b="1" u="sng" dirty="0">
                <a:solidFill>
                  <a:srgbClr val="00B050"/>
                </a:solidFill>
              </a:rPr>
              <a:t>C</a:t>
            </a:r>
            <a:r>
              <a:rPr lang="en-US" sz="4400" b="1" u="sng" dirty="0" smtClean="0">
                <a:solidFill>
                  <a:srgbClr val="00B050"/>
                </a:solidFill>
              </a:rPr>
              <a:t>elestial </a:t>
            </a:r>
            <a:r>
              <a:rPr lang="en-US" sz="4400" b="1" u="sng" dirty="0">
                <a:solidFill>
                  <a:srgbClr val="00B050"/>
                </a:solidFill>
              </a:rPr>
              <a:t>E</a:t>
            </a:r>
            <a:r>
              <a:rPr lang="en-US" sz="4400" b="1" u="sng" dirty="0" smtClean="0">
                <a:solidFill>
                  <a:srgbClr val="00B050"/>
                </a:solidFill>
              </a:rPr>
              <a:t>vent</a:t>
            </a:r>
            <a:r>
              <a:rPr lang="en-US" sz="4400" b="1" dirty="0" smtClean="0">
                <a:solidFill>
                  <a:srgbClr val="00B050"/>
                </a:solidFill>
              </a:rPr>
              <a:t> </a:t>
            </a:r>
            <a:r>
              <a:rPr lang="en-US" sz="4400" dirty="0" smtClean="0"/>
              <a:t>designed by </a:t>
            </a:r>
            <a:r>
              <a:rPr lang="en-US" sz="4400" b="1" dirty="0" smtClean="0">
                <a:solidFill>
                  <a:srgbClr val="00B0F0"/>
                </a:solidFill>
              </a:rPr>
              <a:t>Yahuah</a:t>
            </a:r>
            <a:r>
              <a:rPr lang="en-US" sz="4400" dirty="0" smtClean="0"/>
              <a:t> as </a:t>
            </a:r>
            <a:r>
              <a:rPr lang="en-US" sz="4400" b="1" u="sng" dirty="0" smtClean="0">
                <a:solidFill>
                  <a:srgbClr val="CC6600"/>
                </a:solidFill>
              </a:rPr>
              <a:t>a sign</a:t>
            </a:r>
            <a:r>
              <a:rPr lang="en-US" sz="4400" dirty="0" smtClean="0"/>
              <a:t> for determining time.</a:t>
            </a:r>
          </a:p>
          <a:p>
            <a:r>
              <a:rPr lang="en-US" sz="4400" dirty="0" smtClean="0"/>
              <a:t>The </a:t>
            </a:r>
            <a:r>
              <a:rPr lang="en-US" sz="4400" b="1" dirty="0" smtClean="0">
                <a:solidFill>
                  <a:srgbClr val="00B050"/>
                </a:solidFill>
              </a:rPr>
              <a:t>Tequfah</a:t>
            </a:r>
            <a:r>
              <a:rPr lang="en-US" sz="4400" dirty="0" smtClean="0"/>
              <a:t> does not rely solely on a single orb but is a </a:t>
            </a:r>
            <a:r>
              <a:rPr lang="en-US" sz="4400" u="sng" dirty="0" smtClean="0">
                <a:solidFill>
                  <a:srgbClr val="FF00FF"/>
                </a:solidFill>
              </a:rPr>
              <a:t>combination of multiple identities</a:t>
            </a:r>
            <a:r>
              <a:rPr lang="en-US" sz="4400" dirty="0" smtClean="0">
                <a:solidFill>
                  <a:srgbClr val="FF00FF"/>
                </a:solidFill>
              </a:rPr>
              <a:t> </a:t>
            </a:r>
            <a:r>
              <a:rPr lang="en-US" sz="4400" dirty="0" smtClean="0"/>
              <a:t>in the vast </a:t>
            </a:r>
            <a:r>
              <a:rPr lang="en-US" sz="4400" dirty="0" err="1" smtClean="0"/>
              <a:t>shamayim</a:t>
            </a:r>
            <a:r>
              <a:rPr lang="en-US" sz="4400" dirty="0" smtClean="0"/>
              <a:t> </a:t>
            </a:r>
            <a:r>
              <a:rPr lang="en-US" sz="2600" dirty="0" smtClean="0"/>
              <a:t>(heavens).</a:t>
            </a:r>
            <a:endParaRPr lang="en-US" sz="2600" dirty="0"/>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685597481"/>
      </p:ext>
    </p:extLst>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4862" y="274320"/>
            <a:ext cx="7674781" cy="941022"/>
          </a:xfrm>
          <a:ln w="76200"/>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a:sp3d extrusionH="57150">
              <a:bevelT w="38100" h="38100"/>
            </a:sp3d>
          </a:bodyPr>
          <a:lstStyle/>
          <a:p>
            <a:pPr algn="ctr"/>
            <a:r>
              <a:rPr lang="en-US" dirty="0" smtClean="0"/>
              <a:t>Back to the </a:t>
            </a:r>
            <a:r>
              <a:rPr lang="en-US" sz="5400" dirty="0" smtClean="0">
                <a:solidFill>
                  <a:srgbClr val="FFFF00"/>
                </a:solidFill>
                <a:latin typeface="Comic Sans MS" panose="030F0702030302020204" pitchFamily="66" charset="0"/>
              </a:rPr>
              <a:t>tequfah</a:t>
            </a:r>
            <a:r>
              <a:rPr lang="en-US" dirty="0" smtClean="0"/>
              <a:t> 		</a:t>
            </a:r>
            <a:r>
              <a:rPr lang="en-US" b="1" dirty="0" smtClean="0">
                <a:solidFill>
                  <a:srgbClr val="FF0066"/>
                </a:solidFill>
                <a:sym typeface="Wingdings" panose="05000000000000000000" pitchFamily="2" charset="2"/>
              </a:rPr>
              <a:t></a:t>
            </a:r>
            <a:endParaRPr lang="en-US" b="1" dirty="0">
              <a:solidFill>
                <a:srgbClr val="FF0066"/>
              </a:solidFill>
            </a:endParaRPr>
          </a:p>
        </p:txBody>
      </p:sp>
      <p:sp>
        <p:nvSpPr>
          <p:cNvPr id="3" name="Content Placeholder 2"/>
          <p:cNvSpPr>
            <a:spLocks noGrp="1"/>
          </p:cNvSpPr>
          <p:nvPr>
            <p:ph idx="1"/>
          </p:nvPr>
        </p:nvSpPr>
        <p:spPr>
          <a:xfrm>
            <a:off x="334851" y="1538136"/>
            <a:ext cx="11565228" cy="4789224"/>
          </a:xfrm>
          <a:solidFill>
            <a:schemeClr val="tx1"/>
          </a:solidFill>
          <a:ln w="76200">
            <a:solidFill>
              <a:schemeClr val="bg2">
                <a:lumMod val="60000"/>
                <a:lumOff val="40000"/>
              </a:schemeClr>
            </a:solidFill>
          </a:ln>
          <a:scene3d>
            <a:camera prst="orthographicFront"/>
            <a:lightRig rig="threePt" dir="t"/>
          </a:scene3d>
          <a:sp3d>
            <a:bevelT w="165100" prst="coolSlant"/>
          </a:sp3d>
        </p:spPr>
        <p:txBody>
          <a:bodyPr lIns="182880" rIns="182880">
            <a:normAutofit/>
            <a:sp3d extrusionH="57150">
              <a:bevelT w="38100" h="38100"/>
            </a:sp3d>
          </a:bodyPr>
          <a:lstStyle/>
          <a:p>
            <a:pPr marL="0" indent="0">
              <a:spcAft>
                <a:spcPts val="1800"/>
              </a:spcAft>
              <a:buNone/>
            </a:pPr>
            <a:r>
              <a:rPr lang="en-US" sz="2400" dirty="0" smtClean="0">
                <a:solidFill>
                  <a:schemeClr val="bg1">
                    <a:lumMod val="95000"/>
                    <a:lumOff val="5000"/>
                  </a:schemeClr>
                </a:solidFill>
              </a:rPr>
              <a:t>When the sun has achieved a full circuit  –  365+ cycles </a:t>
            </a:r>
            <a:r>
              <a:rPr lang="en-US" sz="2400" b="1" i="1" dirty="0" smtClean="0">
                <a:solidFill>
                  <a:srgbClr val="FF0066"/>
                </a:solidFill>
              </a:rPr>
              <a:t>within</a:t>
            </a:r>
            <a:r>
              <a:rPr lang="en-US" sz="2400" dirty="0" smtClean="0">
                <a:solidFill>
                  <a:schemeClr val="bg1">
                    <a:lumMod val="95000"/>
                    <a:lumOff val="5000"/>
                  </a:schemeClr>
                </a:solidFill>
              </a:rPr>
              <a:t> the Mazzaroth, the </a:t>
            </a:r>
            <a:r>
              <a:rPr lang="en-US" sz="2400" b="1" dirty="0" smtClean="0">
                <a:solidFill>
                  <a:srgbClr val="00B050"/>
                </a:solidFill>
              </a:rPr>
              <a:t>tequfah</a:t>
            </a:r>
            <a:r>
              <a:rPr lang="en-US" sz="2400" dirty="0" smtClean="0">
                <a:solidFill>
                  <a:schemeClr val="bg1">
                    <a:lumMod val="95000"/>
                    <a:lumOff val="5000"/>
                  </a:schemeClr>
                </a:solidFill>
              </a:rPr>
              <a:t> (spring equinox) once again occurs, resetting the start of </a:t>
            </a:r>
            <a:r>
              <a:rPr lang="en-US" sz="2400" b="1" dirty="0" smtClean="0">
                <a:solidFill>
                  <a:srgbClr val="0000CC"/>
                </a:solidFill>
              </a:rPr>
              <a:t>Yahuah’s</a:t>
            </a:r>
            <a:r>
              <a:rPr lang="en-US" sz="2400" dirty="0" smtClean="0">
                <a:solidFill>
                  <a:schemeClr val="bg1">
                    <a:lumMod val="95000"/>
                    <a:lumOff val="5000"/>
                  </a:schemeClr>
                </a:solidFill>
              </a:rPr>
              <a:t> Qodesh (Set-Apart) Feast and Festival – </a:t>
            </a:r>
            <a:r>
              <a:rPr lang="en-US" sz="2400" b="1" dirty="0" smtClean="0">
                <a:solidFill>
                  <a:srgbClr val="0000CC"/>
                </a:solidFill>
                <a:latin typeface="Comic Sans MS" pitchFamily="66" charset="0"/>
              </a:rPr>
              <a:t>Covenant Calendar. </a:t>
            </a:r>
          </a:p>
          <a:p>
            <a:pPr marL="0" indent="0">
              <a:spcAft>
                <a:spcPts val="1800"/>
              </a:spcAft>
              <a:buNone/>
            </a:pPr>
            <a:r>
              <a:rPr lang="en-US" sz="2400" dirty="0" smtClean="0">
                <a:solidFill>
                  <a:schemeClr val="bg1">
                    <a:lumMod val="95000"/>
                    <a:lumOff val="5000"/>
                  </a:schemeClr>
                </a:solidFill>
              </a:rPr>
              <a:t>How do we know </a:t>
            </a:r>
            <a:r>
              <a:rPr lang="en-US" sz="2400" b="1" i="1" u="sng" dirty="0" smtClean="0">
                <a:solidFill>
                  <a:schemeClr val="accent4">
                    <a:lumMod val="75000"/>
                  </a:schemeClr>
                </a:solidFill>
              </a:rPr>
              <a:t>which tequfah</a:t>
            </a:r>
            <a:r>
              <a:rPr lang="en-US" sz="2400" b="1" i="1" dirty="0" smtClean="0">
                <a:solidFill>
                  <a:schemeClr val="accent4">
                    <a:lumMod val="75000"/>
                  </a:schemeClr>
                </a:solidFill>
              </a:rPr>
              <a:t> </a:t>
            </a:r>
            <a:r>
              <a:rPr lang="en-US" sz="2400" dirty="0" smtClean="0">
                <a:solidFill>
                  <a:schemeClr val="bg1">
                    <a:lumMod val="95000"/>
                    <a:lumOff val="5000"/>
                  </a:schemeClr>
                </a:solidFill>
              </a:rPr>
              <a:t>is the start of </a:t>
            </a:r>
            <a:r>
              <a:rPr lang="en-US" sz="2400" b="1" dirty="0" smtClean="0">
                <a:solidFill>
                  <a:srgbClr val="0000CC"/>
                </a:solidFill>
              </a:rPr>
              <a:t>Yahuah’s</a:t>
            </a:r>
            <a:r>
              <a:rPr lang="en-US" sz="2400" dirty="0" smtClean="0">
                <a:solidFill>
                  <a:srgbClr val="0000CC"/>
                </a:solidFill>
              </a:rPr>
              <a:t> </a:t>
            </a:r>
            <a:r>
              <a:rPr lang="en-US" sz="2400" dirty="0" err="1" smtClean="0">
                <a:solidFill>
                  <a:schemeClr val="bg1">
                    <a:lumMod val="95000"/>
                    <a:lumOff val="5000"/>
                  </a:schemeClr>
                </a:solidFill>
              </a:rPr>
              <a:t>Qadosh</a:t>
            </a:r>
            <a:r>
              <a:rPr lang="en-US" sz="2400" dirty="0" smtClean="0">
                <a:solidFill>
                  <a:schemeClr val="bg1">
                    <a:lumMod val="95000"/>
                    <a:lumOff val="5000"/>
                  </a:schemeClr>
                </a:solidFill>
              </a:rPr>
              <a:t> year?</a:t>
            </a:r>
          </a:p>
          <a:p>
            <a:pPr marL="1097280" indent="-1097280">
              <a:spcAft>
                <a:spcPts val="1800"/>
              </a:spcAft>
              <a:buNone/>
            </a:pPr>
            <a:r>
              <a:rPr lang="en-US" sz="2400" dirty="0" smtClean="0">
                <a:solidFill>
                  <a:srgbClr val="008080"/>
                </a:solidFill>
                <a:latin typeface="Georgia" panose="02040502050405020303" pitchFamily="18" charset="0"/>
              </a:rPr>
              <a:t>Ex 12:1</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And </a:t>
            </a:r>
            <a:r>
              <a:rPr lang="he-IL" sz="2400" b="1" dirty="0">
                <a:solidFill>
                  <a:srgbClr val="0000CC"/>
                </a:solidFill>
                <a:latin typeface="Times New Roman" panose="02020603050405020304" pitchFamily="18" charset="0"/>
                <a:cs typeface="Times New Roman" panose="02020603050405020304" pitchFamily="18" charset="0"/>
              </a:rPr>
              <a:t>יהוה</a:t>
            </a:r>
            <a:r>
              <a:rPr lang="en-US" sz="2400" dirty="0">
                <a:solidFill>
                  <a:schemeClr val="accent3">
                    <a:lumMod val="75000"/>
                  </a:schemeClr>
                </a:solidFill>
                <a:latin typeface="Georgia" panose="02040502050405020303" pitchFamily="18" charset="0"/>
              </a:rPr>
              <a:t> </a:t>
            </a:r>
            <a:r>
              <a:rPr lang="en-US" sz="2400" dirty="0" smtClean="0">
                <a:solidFill>
                  <a:srgbClr val="0000CC"/>
                </a:solidFill>
                <a:latin typeface="Georgia" panose="02040502050405020303" pitchFamily="18" charset="0"/>
              </a:rPr>
              <a:t>[Yahuah] </a:t>
            </a:r>
            <a:r>
              <a:rPr lang="en-US" sz="2400" dirty="0" smtClean="0">
                <a:solidFill>
                  <a:schemeClr val="accent3">
                    <a:lumMod val="75000"/>
                  </a:schemeClr>
                </a:solidFill>
                <a:latin typeface="Georgia" panose="02040502050405020303" pitchFamily="18" charset="0"/>
              </a:rPr>
              <a:t>spoke </a:t>
            </a:r>
            <a:r>
              <a:rPr lang="en-US" sz="2400" dirty="0">
                <a:solidFill>
                  <a:schemeClr val="accent3">
                    <a:lumMod val="75000"/>
                  </a:schemeClr>
                </a:solidFill>
                <a:latin typeface="Georgia" panose="02040502050405020303" pitchFamily="18" charset="0"/>
              </a:rPr>
              <a:t>to </a:t>
            </a:r>
            <a:r>
              <a:rPr lang="en-US" sz="2400" dirty="0" err="1">
                <a:solidFill>
                  <a:schemeClr val="accent3">
                    <a:lumMod val="75000"/>
                  </a:schemeClr>
                </a:solidFill>
                <a:latin typeface="Georgia" panose="02040502050405020303" pitchFamily="18" charset="0"/>
              </a:rPr>
              <a:t>Mosheh</a:t>
            </a:r>
            <a:r>
              <a:rPr lang="en-US" sz="2400" dirty="0">
                <a:solidFill>
                  <a:schemeClr val="accent3">
                    <a:lumMod val="75000"/>
                  </a:schemeClr>
                </a:solidFill>
                <a:latin typeface="Georgia" panose="02040502050405020303" pitchFamily="18" charset="0"/>
              </a:rPr>
              <a:t> and to </a:t>
            </a:r>
            <a:r>
              <a:rPr lang="en-US" sz="2400" dirty="0" err="1">
                <a:solidFill>
                  <a:schemeClr val="accent3">
                    <a:lumMod val="75000"/>
                  </a:schemeClr>
                </a:solidFill>
                <a:latin typeface="Georgia" panose="02040502050405020303" pitchFamily="18" charset="0"/>
              </a:rPr>
              <a:t>Aharon</a:t>
            </a:r>
            <a:r>
              <a:rPr lang="en-US" sz="2400" dirty="0">
                <a:solidFill>
                  <a:schemeClr val="accent3">
                    <a:lumMod val="75000"/>
                  </a:schemeClr>
                </a:solidFill>
                <a:latin typeface="Georgia" panose="02040502050405020303" pitchFamily="18" charset="0"/>
              </a:rPr>
              <a:t> in the land of </a:t>
            </a:r>
            <a:r>
              <a:rPr lang="en-US" sz="2400" dirty="0" err="1">
                <a:solidFill>
                  <a:schemeClr val="accent3">
                    <a:lumMod val="75000"/>
                  </a:schemeClr>
                </a:solidFill>
                <a:latin typeface="Georgia" panose="02040502050405020303" pitchFamily="18" charset="0"/>
              </a:rPr>
              <a:t>Mitsrayim</a:t>
            </a:r>
            <a:r>
              <a:rPr lang="en-US" sz="2400" dirty="0">
                <a:solidFill>
                  <a:schemeClr val="accent3">
                    <a:lumMod val="75000"/>
                  </a:schemeClr>
                </a:solidFill>
                <a:latin typeface="Georgia" panose="02040502050405020303" pitchFamily="18" charset="0"/>
              </a:rPr>
              <a:t>, saying, </a:t>
            </a:r>
          </a:p>
          <a:p>
            <a:pPr marL="1097280" indent="-1097280">
              <a:spcAft>
                <a:spcPts val="1800"/>
              </a:spcAft>
              <a:buNone/>
            </a:pPr>
            <a:r>
              <a:rPr lang="en-US" sz="2400" dirty="0" smtClean="0">
                <a:solidFill>
                  <a:srgbClr val="008080"/>
                </a:solidFill>
                <a:latin typeface="Georgia" panose="02040502050405020303" pitchFamily="18" charset="0"/>
              </a:rPr>
              <a:t>Ex 12:2</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This </a:t>
            </a:r>
            <a:r>
              <a:rPr lang="en-US" sz="2400" dirty="0">
                <a:solidFill>
                  <a:schemeClr val="accent3">
                    <a:lumMod val="75000"/>
                  </a:schemeClr>
                </a:solidFill>
                <a:latin typeface="Georgia" panose="02040502050405020303" pitchFamily="18" charset="0"/>
              </a:rPr>
              <a:t>month is the beginning of months for you, it is the first month of the year for you.</a:t>
            </a:r>
            <a:r>
              <a:rPr lang="en-US" sz="2400" dirty="0" smtClean="0">
                <a:solidFill>
                  <a:schemeClr val="accent3">
                    <a:lumMod val="75000"/>
                  </a:schemeClr>
                </a:solidFill>
              </a:rPr>
              <a:t> </a:t>
            </a:r>
          </a:p>
          <a:p>
            <a:pPr marL="1097280" indent="-1097280">
              <a:spcAft>
                <a:spcPts val="0"/>
              </a:spcAft>
              <a:buNone/>
            </a:pPr>
            <a:r>
              <a:rPr lang="en-US" sz="2400" dirty="0" smtClean="0">
                <a:solidFill>
                  <a:srgbClr val="008080"/>
                </a:solidFill>
                <a:latin typeface="Georgia" panose="02040502050405020303" pitchFamily="18" charset="0"/>
              </a:rPr>
              <a:t>Ex 13:4</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Today </a:t>
            </a:r>
            <a:r>
              <a:rPr lang="en-US" sz="2400" dirty="0">
                <a:solidFill>
                  <a:schemeClr val="accent3">
                    <a:lumMod val="75000"/>
                  </a:schemeClr>
                </a:solidFill>
                <a:latin typeface="Georgia" panose="02040502050405020303" pitchFamily="18" charset="0"/>
              </a:rPr>
              <a:t>you are going out, in the month </a:t>
            </a:r>
            <a:r>
              <a:rPr lang="en-US" sz="2400" b="1" dirty="0" err="1">
                <a:solidFill>
                  <a:srgbClr val="00B050"/>
                </a:solidFill>
                <a:latin typeface="Georgia" panose="02040502050405020303" pitchFamily="18" charset="0"/>
              </a:rPr>
              <a:t>A</a:t>
            </a:r>
            <a:r>
              <a:rPr lang="en-US" sz="2400" b="1" dirty="0" err="1">
                <a:solidFill>
                  <a:srgbClr val="00B050"/>
                </a:solidFill>
                <a:latin typeface="TITUS Cyberbit Basic" panose="02020603050405020304" pitchFamily="18" charset="0"/>
              </a:rPr>
              <a:t>ḇ</a:t>
            </a:r>
            <a:r>
              <a:rPr lang="en-US" sz="2400" b="1" dirty="0" err="1">
                <a:solidFill>
                  <a:srgbClr val="00B050"/>
                </a:solidFill>
                <a:latin typeface="Georgia" panose="02040502050405020303" pitchFamily="18" charset="0"/>
              </a:rPr>
              <a:t>i</a:t>
            </a:r>
            <a:r>
              <a:rPr lang="en-US" sz="2400" b="1" dirty="0" err="1">
                <a:solidFill>
                  <a:srgbClr val="00B050"/>
                </a:solidFill>
                <a:latin typeface="TITUS Cyberbit Basic" panose="02020603050405020304" pitchFamily="18" charset="0"/>
              </a:rPr>
              <a:t>b</a:t>
            </a:r>
            <a:r>
              <a:rPr lang="en-US" sz="2400" b="1" dirty="0">
                <a:solidFill>
                  <a:srgbClr val="00B050"/>
                </a:solidFill>
                <a:latin typeface="TITUS Cyberbit Basic" panose="02020603050405020304" pitchFamily="18" charset="0"/>
              </a:rPr>
              <a:t>̱</a:t>
            </a:r>
            <a:r>
              <a:rPr lang="en-US" sz="2400" b="1" dirty="0">
                <a:solidFill>
                  <a:srgbClr val="00B050"/>
                </a:solidFill>
                <a:latin typeface="Georgia" panose="02040502050405020303" pitchFamily="18" charset="0"/>
              </a:rPr>
              <a:t>. </a:t>
            </a:r>
            <a:r>
              <a:rPr lang="en-US" sz="2400" b="1" dirty="0" smtClean="0">
                <a:solidFill>
                  <a:srgbClr val="00B050"/>
                </a:solidFill>
              </a:rPr>
              <a:t>  </a:t>
            </a:r>
            <a:endParaRPr lang="en-US" sz="2400" b="1" dirty="0">
              <a:solidFill>
                <a:srgbClr val="00B050"/>
              </a:solidFill>
            </a:endParaRPr>
          </a:p>
        </p:txBody>
      </p:sp>
      <p:sp>
        <p:nvSpPr>
          <p:cNvPr id="4" name="Oval Callout 3"/>
          <p:cNvSpPr/>
          <p:nvPr/>
        </p:nvSpPr>
        <p:spPr>
          <a:xfrm>
            <a:off x="8160088" y="5213584"/>
            <a:ext cx="3684582" cy="888643"/>
          </a:xfrm>
          <a:prstGeom prst="wedgeEllipseCallout">
            <a:avLst>
              <a:gd name="adj1" fmla="val -61395"/>
              <a:gd name="adj2" fmla="val 17815"/>
            </a:avLst>
          </a:prstGeom>
          <a:solidFill>
            <a:schemeClr val="accent6">
              <a:lumMod val="20000"/>
              <a:lumOff val="80000"/>
            </a:schemeClr>
          </a:solidFill>
          <a:ln w="57150"/>
          <a:effectLst>
            <a:glow rad="127000">
              <a:srgbClr val="00CC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rgbClr val="70FB4F"/>
                </a:solidFill>
              </a:rPr>
              <a:t>The Greening!</a:t>
            </a:r>
            <a:endParaRPr lang="en-US" sz="3200" b="1" dirty="0">
              <a:solidFill>
                <a:srgbClr val="70FB4F"/>
              </a:solidFill>
            </a:endParaRPr>
          </a:p>
        </p:txBody>
      </p:sp>
      <p:sp>
        <p:nvSpPr>
          <p:cNvPr id="5"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655669316"/>
      </p:ext>
    </p:extLst>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1000">
              <a:srgbClr val="FFFF00"/>
            </a:gs>
            <a:gs pos="0">
              <a:schemeClr val="accent4">
                <a:lumMod val="75000"/>
              </a:schemeClr>
            </a:gs>
            <a:gs pos="21000">
              <a:srgbClr val="51F9C5"/>
            </a:gs>
            <a:gs pos="85000">
              <a:srgbClr val="008000">
                <a:alpha val="89000"/>
              </a:srgb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010" y="293225"/>
            <a:ext cx="11181144" cy="1076960"/>
          </a:xfrm>
          <a:solidFill>
            <a:schemeClr val="accent6">
              <a:lumMod val="20000"/>
              <a:lumOff val="80000"/>
            </a:schemeClr>
          </a:solidFill>
          <a:ln w="76200">
            <a:solidFill>
              <a:schemeClr val="accent4">
                <a:lumMod val="60000"/>
                <a:lumOff val="40000"/>
              </a:schemeClr>
            </a:solidFill>
          </a:ln>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a:noAutofit/>
            <a:sp3d extrusionH="57150">
              <a:bevelT w="38100" h="38100"/>
            </a:sp3d>
          </a:bodyPr>
          <a:lstStyle/>
          <a:p>
            <a:pPr algn="ctr"/>
            <a:r>
              <a:rPr lang="en-US" sz="7200" dirty="0" smtClean="0">
                <a:solidFill>
                  <a:srgbClr val="70FB4F"/>
                </a:solidFill>
              </a:rPr>
              <a:t>ABIB</a:t>
            </a:r>
            <a:r>
              <a:rPr lang="en-US" sz="6000" dirty="0" smtClean="0">
                <a:solidFill>
                  <a:srgbClr val="70FB4F"/>
                </a:solidFill>
              </a:rPr>
              <a:t> </a:t>
            </a:r>
            <a:r>
              <a:rPr lang="en-US" sz="5400" dirty="0" smtClean="0">
                <a:solidFill>
                  <a:srgbClr val="70FB4F"/>
                </a:solidFill>
              </a:rPr>
              <a:t>[H24] </a:t>
            </a:r>
            <a:r>
              <a:rPr lang="en-US" sz="6000" dirty="0" smtClean="0">
                <a:solidFill>
                  <a:srgbClr val="70FB4F"/>
                </a:solidFill>
              </a:rPr>
              <a:t>– </a:t>
            </a:r>
            <a:r>
              <a:rPr lang="en-US" sz="6000" u="sng" cap="none" dirty="0" smtClean="0">
                <a:solidFill>
                  <a:srgbClr val="70FB4F"/>
                </a:solidFill>
                <a:latin typeface="Comic Sans MS" panose="030F0702030302020204" pitchFamily="66" charset="0"/>
              </a:rPr>
              <a:t>The </a:t>
            </a:r>
            <a:r>
              <a:rPr lang="en-US" sz="6000" u="sng" dirty="0" smtClean="0">
                <a:solidFill>
                  <a:srgbClr val="70FB4F"/>
                </a:solidFill>
                <a:latin typeface="Comic Sans MS" panose="030F0702030302020204" pitchFamily="66" charset="0"/>
              </a:rPr>
              <a:t>greening</a:t>
            </a:r>
            <a:endParaRPr lang="en-US" sz="6000" u="sng" dirty="0">
              <a:solidFill>
                <a:srgbClr val="70FB4F"/>
              </a:solidFill>
              <a:latin typeface="Comic Sans MS" panose="030F0702030302020204" pitchFamily="66" charset="0"/>
            </a:endParaRPr>
          </a:p>
        </p:txBody>
      </p:sp>
      <p:sp>
        <p:nvSpPr>
          <p:cNvPr id="3" name="Content Placeholder 2"/>
          <p:cNvSpPr>
            <a:spLocks noGrp="1"/>
          </p:cNvSpPr>
          <p:nvPr>
            <p:ph idx="1"/>
          </p:nvPr>
        </p:nvSpPr>
        <p:spPr>
          <a:xfrm>
            <a:off x="497712" y="1639289"/>
            <a:ext cx="11196650" cy="4984123"/>
          </a:xfrm>
          <a:solidFill>
            <a:schemeClr val="tx1"/>
          </a:solidFill>
          <a:ln w="76200">
            <a:solidFill>
              <a:schemeClr val="accent4">
                <a:lumMod val="60000"/>
                <a:lumOff val="40000"/>
              </a:schemeClr>
            </a:solidFill>
          </a:ln>
          <a:scene3d>
            <a:camera prst="orthographicFront"/>
            <a:lightRig rig="threePt" dir="t"/>
          </a:scene3d>
          <a:sp3d>
            <a:bevelT w="165100" prst="coolSlant"/>
          </a:sp3d>
        </p:spPr>
        <p:txBody>
          <a:bodyPr lIns="182880">
            <a:noAutofit/>
            <a:sp3d extrusionH="57150">
              <a:bevelT w="38100" h="38100"/>
            </a:sp3d>
          </a:bodyPr>
          <a:lstStyle/>
          <a:p>
            <a:pPr marL="0" indent="0">
              <a:buNone/>
            </a:pPr>
            <a:r>
              <a:rPr lang="en-US" sz="3000" i="1" dirty="0" smtClean="0">
                <a:solidFill>
                  <a:srgbClr val="008080"/>
                </a:solidFill>
                <a:latin typeface="Georgia" panose="02040502050405020303" pitchFamily="18" charset="0"/>
              </a:rPr>
              <a:t>Strong’s</a:t>
            </a:r>
            <a:r>
              <a:rPr lang="en-US" sz="3000" i="1" dirty="0" smtClean="0">
                <a:solidFill>
                  <a:srgbClr val="009999"/>
                </a:solidFill>
                <a:latin typeface="Georgia" panose="02040502050405020303" pitchFamily="18" charset="0"/>
              </a:rPr>
              <a:t>  </a:t>
            </a:r>
            <a:r>
              <a:rPr lang="en-US" sz="3000" dirty="0" smtClean="0">
                <a:solidFill>
                  <a:schemeClr val="bg1"/>
                </a:solidFill>
              </a:rPr>
              <a:t>H24  </a:t>
            </a:r>
            <a:r>
              <a:rPr lang="en-US" sz="3000" dirty="0" err="1" smtClean="0">
                <a:solidFill>
                  <a:schemeClr val="bg1"/>
                </a:solidFill>
              </a:rPr>
              <a:t>abiyb</a:t>
            </a:r>
            <a:r>
              <a:rPr lang="en-US" sz="3000" dirty="0" smtClean="0">
                <a:solidFill>
                  <a:schemeClr val="bg1"/>
                </a:solidFill>
              </a:rPr>
              <a:t>;  </a:t>
            </a:r>
            <a:r>
              <a:rPr lang="en-US" sz="3000" dirty="0">
                <a:solidFill>
                  <a:schemeClr val="bg1"/>
                </a:solidFill>
              </a:rPr>
              <a:t>from an unused root </a:t>
            </a:r>
            <a:r>
              <a:rPr lang="en-US" sz="3000" dirty="0" smtClean="0">
                <a:solidFill>
                  <a:schemeClr val="bg1"/>
                </a:solidFill>
              </a:rPr>
              <a:t/>
            </a:r>
            <a:br>
              <a:rPr lang="en-US" sz="3000" dirty="0" smtClean="0">
                <a:solidFill>
                  <a:schemeClr val="bg1"/>
                </a:solidFill>
              </a:rPr>
            </a:br>
            <a:r>
              <a:rPr lang="en-US" sz="3000" b="1" dirty="0" smtClean="0">
                <a:solidFill>
                  <a:schemeClr val="bg1"/>
                </a:solidFill>
              </a:rPr>
              <a:t>1. </a:t>
            </a:r>
            <a:r>
              <a:rPr lang="en-US" sz="3000" dirty="0" smtClean="0">
                <a:solidFill>
                  <a:schemeClr val="bg1"/>
                </a:solidFill>
              </a:rPr>
              <a:t>	</a:t>
            </a:r>
            <a:r>
              <a:rPr lang="en-US" sz="3000" dirty="0" smtClean="0">
                <a:solidFill>
                  <a:srgbClr val="00B050"/>
                </a:solidFill>
              </a:rPr>
              <a:t>(meaning to be tender) green, i.e. a young ear of grain;</a:t>
            </a:r>
          </a:p>
          <a:p>
            <a:pPr marL="0" indent="0">
              <a:buNone/>
            </a:pPr>
            <a:r>
              <a:rPr lang="en-US" sz="3000" b="1" dirty="0" smtClean="0">
                <a:solidFill>
                  <a:schemeClr val="bg1"/>
                </a:solidFill>
              </a:rPr>
              <a:t>2.  </a:t>
            </a:r>
            <a:r>
              <a:rPr lang="en-US" sz="3000" dirty="0" smtClean="0">
                <a:solidFill>
                  <a:srgbClr val="00B050"/>
                </a:solidFill>
              </a:rPr>
              <a:t>The name of the month </a:t>
            </a:r>
            <a:r>
              <a:rPr lang="en-US" sz="3000" dirty="0">
                <a:solidFill>
                  <a:srgbClr val="00B050"/>
                </a:solidFill>
              </a:rPr>
              <a:t>of </a:t>
            </a:r>
            <a:r>
              <a:rPr lang="en-US" sz="3000" dirty="0" smtClean="0">
                <a:solidFill>
                  <a:srgbClr val="00B050"/>
                </a:solidFill>
              </a:rPr>
              <a:t>Abib or Nisan:  KJV – Abib, ear, </a:t>
            </a:r>
            <a:br>
              <a:rPr lang="en-US" sz="3000" dirty="0" smtClean="0">
                <a:solidFill>
                  <a:srgbClr val="00B050"/>
                </a:solidFill>
              </a:rPr>
            </a:br>
            <a:r>
              <a:rPr lang="en-US" sz="3000" dirty="0" smtClean="0">
                <a:solidFill>
                  <a:srgbClr val="00B050"/>
                </a:solidFill>
              </a:rPr>
              <a:t>      green ears of corn (not maize).  </a:t>
            </a:r>
          </a:p>
          <a:p>
            <a:pPr>
              <a:buClr>
                <a:srgbClr val="008080"/>
              </a:buClr>
              <a:buFont typeface="Arial" pitchFamily="34" charset="0"/>
              <a:buChar char="•"/>
            </a:pPr>
            <a:r>
              <a:rPr lang="en-US" sz="3000" i="1" dirty="0" smtClean="0">
                <a:solidFill>
                  <a:srgbClr val="008080"/>
                </a:solidFill>
                <a:latin typeface="Georgia" pitchFamily="18" charset="0"/>
              </a:rPr>
              <a:t>Brown Driver Brigg’s </a:t>
            </a:r>
            <a:r>
              <a:rPr lang="en-US" sz="3000" dirty="0" smtClean="0">
                <a:solidFill>
                  <a:schemeClr val="bg1"/>
                </a:solidFill>
              </a:rPr>
              <a:t>also adds: </a:t>
            </a:r>
            <a:r>
              <a:rPr lang="en-US" sz="3000" dirty="0" smtClean="0">
                <a:solidFill>
                  <a:srgbClr val="00B050"/>
                </a:solidFill>
              </a:rPr>
              <a:t> </a:t>
            </a:r>
            <a:r>
              <a:rPr lang="en-US" sz="3000" dirty="0">
                <a:solidFill>
                  <a:srgbClr val="00B050"/>
                </a:solidFill>
              </a:rPr>
              <a:t>month of </a:t>
            </a:r>
            <a:r>
              <a:rPr lang="en-US" sz="3000" dirty="0" smtClean="0">
                <a:solidFill>
                  <a:srgbClr val="00B050"/>
                </a:solidFill>
              </a:rPr>
              <a:t>exodus </a:t>
            </a:r>
            <a:r>
              <a:rPr lang="en-US" sz="3000" dirty="0">
                <a:solidFill>
                  <a:srgbClr val="00B050"/>
                </a:solidFill>
              </a:rPr>
              <a:t>and </a:t>
            </a:r>
            <a:r>
              <a:rPr lang="en-US" sz="3000" dirty="0" smtClean="0">
                <a:solidFill>
                  <a:srgbClr val="00B050"/>
                </a:solidFill>
              </a:rPr>
              <a:t>Passover </a:t>
            </a:r>
            <a:r>
              <a:rPr lang="en-US" sz="3000" dirty="0">
                <a:solidFill>
                  <a:srgbClr val="00B050"/>
                </a:solidFill>
              </a:rPr>
              <a:t>(March or </a:t>
            </a:r>
            <a:r>
              <a:rPr lang="en-US" sz="3000" dirty="0" smtClean="0">
                <a:solidFill>
                  <a:srgbClr val="00B050"/>
                </a:solidFill>
              </a:rPr>
              <a:t>April.)</a:t>
            </a:r>
            <a:endParaRPr lang="en-US" sz="3000" dirty="0" smtClean="0">
              <a:solidFill>
                <a:schemeClr val="bg1"/>
              </a:solidFill>
            </a:endParaRPr>
          </a:p>
          <a:p>
            <a:pPr marL="0" indent="0">
              <a:buNone/>
            </a:pPr>
            <a:r>
              <a:rPr lang="en-US" sz="3000" b="1" dirty="0" smtClean="0">
                <a:solidFill>
                  <a:srgbClr val="0000CC"/>
                </a:solidFill>
              </a:rPr>
              <a:t>Yahuah</a:t>
            </a:r>
            <a:r>
              <a:rPr lang="en-US" sz="3000" dirty="0" smtClean="0">
                <a:solidFill>
                  <a:schemeClr val="bg1"/>
                </a:solidFill>
              </a:rPr>
              <a:t> gave Mosheh the descriptive word - </a:t>
            </a:r>
            <a:r>
              <a:rPr lang="en-US" sz="3000" dirty="0" smtClean="0">
                <a:solidFill>
                  <a:srgbClr val="00B050"/>
                </a:solidFill>
              </a:rPr>
              <a:t>Abib</a:t>
            </a:r>
            <a:r>
              <a:rPr lang="en-US" sz="3000" dirty="0" smtClean="0">
                <a:solidFill>
                  <a:schemeClr val="bg1"/>
                </a:solidFill>
              </a:rPr>
              <a:t> - for the first month of the year by reason of the greening of the agricultural produce.  </a:t>
            </a:r>
            <a:br>
              <a:rPr lang="en-US" sz="3000" dirty="0" smtClean="0">
                <a:solidFill>
                  <a:schemeClr val="bg1"/>
                </a:solidFill>
              </a:rPr>
            </a:br>
            <a:r>
              <a:rPr lang="en-US" sz="3000" dirty="0" smtClean="0">
                <a:solidFill>
                  <a:schemeClr val="bg1"/>
                </a:solidFill>
              </a:rPr>
              <a:t>It is this time of the year that the </a:t>
            </a:r>
            <a:r>
              <a:rPr lang="en-US" sz="3000" dirty="0" smtClean="0">
                <a:solidFill>
                  <a:srgbClr val="00B050"/>
                </a:solidFill>
              </a:rPr>
              <a:t>tequfah</a:t>
            </a:r>
            <a:r>
              <a:rPr lang="en-US" sz="3000" dirty="0" smtClean="0">
                <a:solidFill>
                  <a:schemeClr val="bg1"/>
                </a:solidFill>
              </a:rPr>
              <a:t> terminates and consequently resets the start of the year.</a:t>
            </a: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859015555"/>
      </p:ext>
    </p:extLst>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50253"/>
            <a:ext cx="11450320" cy="987380"/>
          </a:xfrm>
          <a:ln w="76200">
            <a:solidFill>
              <a:schemeClr val="tx1">
                <a:lumMod val="75000"/>
              </a:schemeClr>
            </a:solidFill>
          </a:ln>
          <a:scene3d>
            <a:camera prst="orthographicFront"/>
            <a:lightRig rig="threePt" dir="t"/>
          </a:scene3d>
          <a:sp3d>
            <a:bevelT/>
          </a:sp3d>
        </p:spPr>
        <p:style>
          <a:lnRef idx="0">
            <a:scrgbClr r="0" g="0" b="0"/>
          </a:lnRef>
          <a:fillRef idx="1002">
            <a:schemeClr val="dk2"/>
          </a:fillRef>
          <a:effectRef idx="0">
            <a:scrgbClr r="0" g="0" b="0"/>
          </a:effectRef>
          <a:fontRef idx="major"/>
        </p:style>
        <p:txBody>
          <a:bodyPr>
            <a:normAutofit/>
            <a:sp3d extrusionH="57150">
              <a:bevelT w="38100" h="38100"/>
            </a:sp3d>
          </a:bodyPr>
          <a:lstStyle/>
          <a:p>
            <a:pPr algn="ctr"/>
            <a:r>
              <a:rPr lang="en-US" b="1" dirty="0" smtClean="0"/>
              <a:t>More scriptural support for – </a:t>
            </a:r>
            <a:r>
              <a:rPr lang="en-US" b="1" dirty="0" smtClean="0">
                <a:solidFill>
                  <a:srgbClr val="FFFF00"/>
                </a:solidFill>
                <a:latin typeface="Comic Sans MS" panose="030F0702030302020204" pitchFamily="66" charset="0"/>
              </a:rPr>
              <a:t>tequfah??</a:t>
            </a:r>
            <a:endParaRPr lang="en-US" b="1" dirty="0">
              <a:solidFill>
                <a:srgbClr val="FFFF00"/>
              </a:solidFill>
              <a:latin typeface="Comic Sans MS" panose="030F0702030302020204" pitchFamily="66" charset="0"/>
            </a:endParaRPr>
          </a:p>
        </p:txBody>
      </p:sp>
      <p:sp>
        <p:nvSpPr>
          <p:cNvPr id="3" name="Content Placeholder 2"/>
          <p:cNvSpPr>
            <a:spLocks noGrp="1"/>
          </p:cNvSpPr>
          <p:nvPr>
            <p:ph idx="1"/>
          </p:nvPr>
        </p:nvSpPr>
        <p:spPr>
          <a:xfrm>
            <a:off x="360608" y="1249252"/>
            <a:ext cx="11449319" cy="5473520"/>
          </a:xfrm>
          <a:solidFill>
            <a:schemeClr val="tx1"/>
          </a:solidFill>
          <a:ln w="76200">
            <a:solidFill>
              <a:schemeClr val="tx1">
                <a:lumMod val="75000"/>
              </a:schemeClr>
            </a:solidFill>
          </a:ln>
          <a:scene3d>
            <a:camera prst="orthographicFront"/>
            <a:lightRig rig="threePt" dir="t"/>
          </a:scene3d>
          <a:sp3d>
            <a:bevelT w="165100" prst="coolSlant"/>
          </a:sp3d>
        </p:spPr>
        <p:txBody>
          <a:bodyPr>
            <a:normAutofit/>
            <a:sp3d extrusionH="57150">
              <a:bevelT w="38100" h="38100"/>
            </a:sp3d>
          </a:bodyPr>
          <a:lstStyle/>
          <a:p>
            <a:pPr marL="0" indent="0">
              <a:buNone/>
            </a:pPr>
            <a:r>
              <a:rPr lang="en-US" sz="2400" dirty="0" smtClean="0">
                <a:solidFill>
                  <a:schemeClr val="bg1">
                    <a:lumMod val="95000"/>
                    <a:lumOff val="5000"/>
                  </a:schemeClr>
                </a:solidFill>
              </a:rPr>
              <a:t>Yes, we have more support!  </a:t>
            </a:r>
            <a:r>
              <a:rPr lang="en-US" sz="2400" b="1" dirty="0" err="1" smtClean="0">
                <a:solidFill>
                  <a:srgbClr val="0000CC"/>
                </a:solidFill>
              </a:rPr>
              <a:t>Yahuah</a:t>
            </a:r>
            <a:r>
              <a:rPr lang="en-US" sz="2400" dirty="0" smtClean="0">
                <a:solidFill>
                  <a:schemeClr val="bg1">
                    <a:lumMod val="95000"/>
                    <a:lumOff val="5000"/>
                  </a:schemeClr>
                </a:solidFill>
              </a:rPr>
              <a:t> would not let us down!  </a:t>
            </a:r>
            <a:r>
              <a:rPr lang="en-US" sz="2400" dirty="0" smtClean="0">
                <a:solidFill>
                  <a:schemeClr val="bg1">
                    <a:lumMod val="95000"/>
                    <a:lumOff val="5000"/>
                  </a:schemeClr>
                </a:solidFill>
                <a:sym typeface="Wingdings" panose="05000000000000000000" pitchFamily="2" charset="2"/>
              </a:rPr>
              <a:t></a:t>
            </a:r>
          </a:p>
          <a:p>
            <a:pPr marL="0" indent="0">
              <a:buNone/>
            </a:pPr>
            <a:r>
              <a:rPr lang="en-US" sz="2400" dirty="0" smtClean="0">
                <a:solidFill>
                  <a:schemeClr val="bg1">
                    <a:lumMod val="95000"/>
                    <a:lumOff val="5000"/>
                  </a:schemeClr>
                </a:solidFill>
                <a:sym typeface="Wingdings" panose="05000000000000000000" pitchFamily="2" charset="2"/>
              </a:rPr>
              <a:t>We are going to look at another word connected to </a:t>
            </a:r>
            <a:r>
              <a:rPr lang="en-US" sz="2400" b="1" dirty="0">
                <a:solidFill>
                  <a:srgbClr val="00B050"/>
                </a:solidFill>
                <a:sym typeface="Wingdings" panose="05000000000000000000" pitchFamily="2" charset="2"/>
              </a:rPr>
              <a:t>t</a:t>
            </a:r>
            <a:r>
              <a:rPr lang="en-US" sz="2400" b="1" dirty="0" smtClean="0">
                <a:solidFill>
                  <a:srgbClr val="00B050"/>
                </a:solidFill>
                <a:sym typeface="Wingdings" panose="05000000000000000000" pitchFamily="2" charset="2"/>
              </a:rPr>
              <a:t>equfah.   </a:t>
            </a:r>
          </a:p>
          <a:p>
            <a:pPr marL="0" indent="0">
              <a:buNone/>
            </a:pPr>
            <a:r>
              <a:rPr lang="en-US" sz="2400" dirty="0" smtClean="0">
                <a:solidFill>
                  <a:schemeClr val="bg1">
                    <a:lumMod val="95000"/>
                    <a:lumOff val="5000"/>
                  </a:schemeClr>
                </a:solidFill>
                <a:sym typeface="Wingdings" panose="05000000000000000000" pitchFamily="2" charset="2"/>
              </a:rPr>
              <a:t>The word is – </a:t>
            </a:r>
            <a:r>
              <a:rPr lang="en-US" sz="2400" b="1" dirty="0" smtClean="0">
                <a:solidFill>
                  <a:srgbClr val="FF0066"/>
                </a:solidFill>
                <a:sym typeface="Wingdings" panose="05000000000000000000" pitchFamily="2" charset="2"/>
              </a:rPr>
              <a:t>teshuva.  </a:t>
            </a:r>
          </a:p>
          <a:p>
            <a:pPr marL="0" indent="0">
              <a:buNone/>
            </a:pPr>
            <a:r>
              <a:rPr lang="en-US" sz="2400" i="1" dirty="0" smtClean="0">
                <a:solidFill>
                  <a:srgbClr val="009999"/>
                </a:solidFill>
                <a:latin typeface="Georgia" panose="02040502050405020303" pitchFamily="18" charset="0"/>
                <a:sym typeface="Wingdings" panose="05000000000000000000" pitchFamily="2" charset="2"/>
              </a:rPr>
              <a:t>Brown Driver Brigg’s   </a:t>
            </a:r>
            <a:r>
              <a:rPr lang="en-US" sz="2400" dirty="0" smtClean="0">
                <a:solidFill>
                  <a:schemeClr val="bg1">
                    <a:lumMod val="95000"/>
                    <a:lumOff val="5000"/>
                  </a:schemeClr>
                </a:solidFill>
                <a:sym typeface="Wingdings" panose="05000000000000000000" pitchFamily="2" charset="2"/>
              </a:rPr>
              <a:t>H8666</a:t>
            </a:r>
          </a:p>
          <a:p>
            <a:pPr marL="0" indent="0">
              <a:buNone/>
            </a:pPr>
            <a:r>
              <a:rPr lang="en-US" sz="2400" b="1" dirty="0" smtClean="0">
                <a:solidFill>
                  <a:srgbClr val="CC6600"/>
                </a:solidFill>
              </a:rPr>
              <a:t>1.</a:t>
            </a:r>
            <a:r>
              <a:rPr lang="en-US" sz="2400" dirty="0" smtClean="0">
                <a:solidFill>
                  <a:schemeClr val="bg1">
                    <a:lumMod val="95000"/>
                    <a:lumOff val="5000"/>
                  </a:schemeClr>
                </a:solidFill>
              </a:rPr>
              <a:t>	a </a:t>
            </a:r>
            <a:r>
              <a:rPr lang="en-US" sz="2400" dirty="0">
                <a:solidFill>
                  <a:schemeClr val="bg1">
                    <a:lumMod val="95000"/>
                    <a:lumOff val="5000"/>
                  </a:schemeClr>
                </a:solidFill>
              </a:rPr>
              <a:t>recurrence, an answer, return</a:t>
            </a:r>
          </a:p>
          <a:p>
            <a:pPr marL="457200" lvl="1" indent="0">
              <a:buNone/>
            </a:pPr>
            <a:r>
              <a:rPr lang="en-US" sz="2400" b="1" dirty="0" smtClean="0">
                <a:solidFill>
                  <a:srgbClr val="CC6600"/>
                </a:solidFill>
              </a:rPr>
              <a:t>1a</a:t>
            </a:r>
            <a:r>
              <a:rPr lang="en-US" sz="2400" dirty="0" smtClean="0">
                <a:solidFill>
                  <a:schemeClr val="bg1">
                    <a:lumMod val="95000"/>
                    <a:lumOff val="5000"/>
                  </a:schemeClr>
                </a:solidFill>
              </a:rPr>
              <a:t>	return</a:t>
            </a:r>
            <a:endParaRPr lang="en-US" sz="2400" dirty="0">
              <a:solidFill>
                <a:schemeClr val="bg1">
                  <a:lumMod val="95000"/>
                  <a:lumOff val="5000"/>
                </a:schemeClr>
              </a:solidFill>
            </a:endParaRPr>
          </a:p>
          <a:p>
            <a:pPr marL="914400" lvl="2" indent="0">
              <a:buNone/>
            </a:pPr>
            <a:r>
              <a:rPr lang="en-US" sz="2400" b="1" dirty="0" smtClean="0">
                <a:solidFill>
                  <a:schemeClr val="accent4">
                    <a:lumMod val="75000"/>
                  </a:schemeClr>
                </a:solidFill>
              </a:rPr>
              <a:t>1b</a:t>
            </a:r>
            <a:r>
              <a:rPr lang="en-US" sz="2400" dirty="0" smtClean="0">
                <a:solidFill>
                  <a:schemeClr val="bg1">
                    <a:lumMod val="95000"/>
                    <a:lumOff val="5000"/>
                  </a:schemeClr>
                </a:solidFill>
              </a:rPr>
              <a:t>	</a:t>
            </a:r>
            <a:r>
              <a:rPr lang="en-US" sz="2400" b="1" dirty="0" smtClean="0">
                <a:solidFill>
                  <a:srgbClr val="0070C0"/>
                </a:solidFill>
              </a:rPr>
              <a:t>completion </a:t>
            </a:r>
            <a:r>
              <a:rPr lang="en-US" sz="2400" b="1" dirty="0">
                <a:solidFill>
                  <a:srgbClr val="0070C0"/>
                </a:solidFill>
              </a:rPr>
              <a:t>of a year, </a:t>
            </a:r>
            <a:r>
              <a:rPr lang="en-US" sz="2400" b="1" dirty="0">
                <a:solidFill>
                  <a:srgbClr val="FF0066"/>
                </a:solidFill>
              </a:rPr>
              <a:t>return of a </a:t>
            </a:r>
            <a:r>
              <a:rPr lang="en-US" sz="2400" b="1" dirty="0" smtClean="0">
                <a:solidFill>
                  <a:srgbClr val="FF0066"/>
                </a:solidFill>
              </a:rPr>
              <a:t>year</a:t>
            </a:r>
          </a:p>
          <a:p>
            <a:pPr marL="914400" lvl="2" indent="0">
              <a:buNone/>
            </a:pPr>
            <a:r>
              <a:rPr lang="en-US" sz="2400" b="1" dirty="0">
                <a:solidFill>
                  <a:srgbClr val="FF0066"/>
                </a:solidFill>
              </a:rPr>
              <a:t>	</a:t>
            </a:r>
            <a:r>
              <a:rPr lang="en-US" sz="2400" b="1" dirty="0" smtClean="0">
                <a:solidFill>
                  <a:srgbClr val="CC6600"/>
                </a:solidFill>
              </a:rPr>
              <a:t>2</a:t>
            </a:r>
            <a:r>
              <a:rPr lang="en-US" sz="2400" dirty="0" smtClean="0">
                <a:solidFill>
                  <a:schemeClr val="bg1">
                    <a:lumMod val="95000"/>
                    <a:lumOff val="5000"/>
                  </a:schemeClr>
                </a:solidFill>
              </a:rPr>
              <a:t>	at </a:t>
            </a:r>
            <a:r>
              <a:rPr lang="en-US" sz="2400" dirty="0">
                <a:solidFill>
                  <a:schemeClr val="bg1">
                    <a:lumMod val="95000"/>
                    <a:lumOff val="5000"/>
                  </a:schemeClr>
                </a:solidFill>
              </a:rPr>
              <a:t>the return (</a:t>
            </a:r>
            <a:r>
              <a:rPr lang="en-US" sz="2400" dirty="0" smtClean="0">
                <a:solidFill>
                  <a:schemeClr val="bg1">
                    <a:lumMod val="95000"/>
                    <a:lumOff val="5000"/>
                  </a:schemeClr>
                </a:solidFill>
              </a:rPr>
              <a:t>construct)</a:t>
            </a:r>
            <a:br>
              <a:rPr lang="en-US" sz="2400" dirty="0" smtClean="0">
                <a:solidFill>
                  <a:schemeClr val="bg1">
                    <a:lumMod val="95000"/>
                    <a:lumOff val="5000"/>
                  </a:schemeClr>
                </a:solidFill>
              </a:rPr>
            </a:br>
            <a:r>
              <a:rPr lang="en-US" sz="2400" dirty="0" smtClean="0">
                <a:solidFill>
                  <a:schemeClr val="bg1">
                    <a:lumMod val="95000"/>
                    <a:lumOff val="5000"/>
                  </a:schemeClr>
                </a:solidFill>
              </a:rPr>
              <a:t>             </a:t>
            </a:r>
            <a:r>
              <a:rPr lang="en-US" sz="2400" b="1" dirty="0" smtClean="0">
                <a:solidFill>
                  <a:srgbClr val="CC6600"/>
                </a:solidFill>
              </a:rPr>
              <a:t>2a</a:t>
            </a:r>
            <a:r>
              <a:rPr lang="en-US" sz="2400" dirty="0" smtClean="0">
                <a:solidFill>
                  <a:schemeClr val="bg1">
                    <a:lumMod val="95000"/>
                    <a:lumOff val="5000"/>
                  </a:schemeClr>
                </a:solidFill>
              </a:rPr>
              <a:t>	answer</a:t>
            </a:r>
            <a:r>
              <a:rPr lang="en-US" sz="2400" dirty="0">
                <a:solidFill>
                  <a:schemeClr val="bg1">
                    <a:lumMod val="95000"/>
                    <a:lumOff val="5000"/>
                  </a:schemeClr>
                </a:solidFill>
              </a:rPr>
              <a:t>, </a:t>
            </a:r>
            <a:r>
              <a:rPr lang="en-US" sz="2400" dirty="0" smtClean="0">
                <a:solidFill>
                  <a:schemeClr val="bg1">
                    <a:lumMod val="95000"/>
                    <a:lumOff val="5000"/>
                  </a:schemeClr>
                </a:solidFill>
              </a:rPr>
              <a:t>reply</a:t>
            </a:r>
            <a:endParaRPr lang="en-US" sz="2400" dirty="0">
              <a:solidFill>
                <a:schemeClr val="bg1">
                  <a:lumMod val="95000"/>
                  <a:lumOff val="5000"/>
                </a:schemeClr>
              </a:solidFill>
            </a:endParaRPr>
          </a:p>
          <a:p>
            <a:pPr marL="0" lvl="2" indent="0">
              <a:spcAft>
                <a:spcPts val="0"/>
              </a:spcAft>
              <a:buNone/>
            </a:pPr>
            <a:r>
              <a:rPr lang="en-US" sz="2400" dirty="0" smtClean="0">
                <a:solidFill>
                  <a:schemeClr val="bg1">
                    <a:lumMod val="95000"/>
                    <a:lumOff val="5000"/>
                  </a:schemeClr>
                </a:solidFill>
              </a:rPr>
              <a:t>For a </a:t>
            </a:r>
            <a:r>
              <a:rPr lang="en-US" sz="2400" b="1" i="1" u="sng" dirty="0" smtClean="0">
                <a:solidFill>
                  <a:schemeClr val="bg1">
                    <a:lumMod val="95000"/>
                    <a:lumOff val="5000"/>
                  </a:schemeClr>
                </a:solidFill>
              </a:rPr>
              <a:t>celestial</a:t>
            </a:r>
            <a:r>
              <a:rPr lang="en-US" sz="2400" dirty="0" smtClean="0">
                <a:solidFill>
                  <a:schemeClr val="bg1">
                    <a:lumMod val="95000"/>
                    <a:lumOff val="5000"/>
                  </a:schemeClr>
                </a:solidFill>
              </a:rPr>
              <a:t> identity to </a:t>
            </a:r>
            <a:r>
              <a:rPr lang="en-US" sz="2400" dirty="0" smtClean="0">
                <a:solidFill>
                  <a:srgbClr val="FF0066"/>
                </a:solidFill>
              </a:rPr>
              <a:t>“</a:t>
            </a:r>
            <a:r>
              <a:rPr lang="en-US" sz="2400" dirty="0" err="1" smtClean="0">
                <a:solidFill>
                  <a:srgbClr val="FF0066"/>
                </a:solidFill>
              </a:rPr>
              <a:t>teshuva</a:t>
            </a:r>
            <a:r>
              <a:rPr lang="en-US" sz="2400" dirty="0" smtClean="0">
                <a:solidFill>
                  <a:srgbClr val="FF0066"/>
                </a:solidFill>
              </a:rPr>
              <a:t>,” </a:t>
            </a:r>
            <a:r>
              <a:rPr lang="en-US" sz="2400" dirty="0" smtClean="0">
                <a:solidFill>
                  <a:schemeClr val="bg1"/>
                </a:solidFill>
              </a:rPr>
              <a:t>this</a:t>
            </a:r>
            <a:r>
              <a:rPr lang="en-US" sz="2400" dirty="0" smtClean="0">
                <a:solidFill>
                  <a:srgbClr val="FF0066"/>
                </a:solidFill>
              </a:rPr>
              <a:t> </a:t>
            </a:r>
            <a:r>
              <a:rPr lang="en-US" sz="2400" dirty="0" smtClean="0">
                <a:solidFill>
                  <a:schemeClr val="bg1">
                    <a:lumMod val="95000"/>
                    <a:lumOff val="5000"/>
                  </a:schemeClr>
                </a:solidFill>
              </a:rPr>
              <a:t>means to travel one direction for a time, </a:t>
            </a:r>
            <a:br>
              <a:rPr lang="en-US" sz="2400" dirty="0" smtClean="0">
                <a:solidFill>
                  <a:schemeClr val="bg1">
                    <a:lumMod val="95000"/>
                    <a:lumOff val="5000"/>
                  </a:schemeClr>
                </a:solidFill>
              </a:rPr>
            </a:br>
            <a:r>
              <a:rPr lang="en-US" sz="2400" dirty="0" smtClean="0">
                <a:solidFill>
                  <a:schemeClr val="bg1">
                    <a:lumMod val="95000"/>
                    <a:lumOff val="5000"/>
                  </a:schemeClr>
                </a:solidFill>
              </a:rPr>
              <a:t>and then make a full 180 degree change of direction returning to the original location. </a:t>
            </a:r>
            <a:endParaRPr lang="en-US" sz="2400" dirty="0">
              <a:solidFill>
                <a:schemeClr val="bg1">
                  <a:lumMod val="95000"/>
                  <a:lumOff val="5000"/>
                </a:schemeClr>
              </a:solidFill>
            </a:endParaRPr>
          </a:p>
        </p:txBody>
      </p:sp>
      <p:grpSp>
        <p:nvGrpSpPr>
          <p:cNvPr id="9" name="Group 8"/>
          <p:cNvGrpSpPr/>
          <p:nvPr/>
        </p:nvGrpSpPr>
        <p:grpSpPr>
          <a:xfrm>
            <a:off x="3348506" y="2653049"/>
            <a:ext cx="7405352" cy="2756077"/>
            <a:chOff x="3335628" y="3129567"/>
            <a:chExt cx="7405352" cy="2756077"/>
          </a:xfrm>
        </p:grpSpPr>
        <p:cxnSp>
          <p:nvCxnSpPr>
            <p:cNvPr id="6" name="Straight Arrow Connector 5"/>
            <p:cNvCxnSpPr/>
            <p:nvPr/>
          </p:nvCxnSpPr>
          <p:spPr>
            <a:xfrm flipH="1">
              <a:off x="7052940" y="4530358"/>
              <a:ext cx="1427942" cy="445424"/>
            </a:xfrm>
            <a:prstGeom prst="straightConnector1">
              <a:avLst/>
            </a:prstGeom>
            <a:ln w="76200">
              <a:solidFill>
                <a:schemeClr val="accent4">
                  <a:lumMod val="75000"/>
                </a:schemeClr>
              </a:solidFill>
              <a:headEnd type="none" w="med" len="med"/>
              <a:tailEnd type="arrow" w="med" len="med"/>
            </a:ln>
            <a:effectLst>
              <a:glow rad="292100">
                <a:srgbClr val="FFFF00">
                  <a:alpha val="40000"/>
                </a:srgb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335628" y="3129567"/>
              <a:ext cx="5145254" cy="821671"/>
            </a:xfrm>
            <a:prstGeom prst="straightConnector1">
              <a:avLst/>
            </a:prstGeom>
            <a:ln w="76200">
              <a:solidFill>
                <a:schemeClr val="accent4">
                  <a:lumMod val="75000"/>
                </a:schemeClr>
              </a:solidFill>
              <a:headEnd type="none" w="med" len="med"/>
              <a:tailEnd type="arrow" w="med" len="med"/>
            </a:ln>
            <a:effectLst>
              <a:glow rad="228600">
                <a:schemeClr val="accent5">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Explosion 1 3"/>
            <p:cNvSpPr/>
            <p:nvPr/>
          </p:nvSpPr>
          <p:spPr>
            <a:xfrm>
              <a:off x="8152326" y="3361385"/>
              <a:ext cx="2588654" cy="2524259"/>
            </a:xfrm>
            <a:prstGeom prst="irregularSeal1">
              <a:avLst/>
            </a:prstGeom>
            <a:solidFill>
              <a:srgbClr val="FFFF00"/>
            </a:solidFill>
            <a:ln w="76200">
              <a:solidFill>
                <a:schemeClr val="accent4">
                  <a:lumMod val="75000"/>
                </a:schemeClr>
              </a:solidFill>
            </a:ln>
            <a:effectLst>
              <a:glow rad="228600">
                <a:schemeClr val="accent4">
                  <a:satMod val="175000"/>
                  <a:alpha val="40000"/>
                </a:schemeClr>
              </a:glow>
            </a:effectLst>
            <a:scene3d>
              <a:camera prst="isometricOffAxis1Righ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5"/>
          <p:cNvSpPr>
            <a:spLocks noGrp="1"/>
          </p:cNvSpPr>
          <p:nvPr>
            <p:ph type="sldNum" sz="quarter" idx="12"/>
          </p:nvPr>
        </p:nvSpPr>
        <p:spPr>
          <a:xfrm>
            <a:off x="11180456" y="63682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825888288"/>
      </p:ext>
    </p:extLst>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89" y="90152"/>
            <a:ext cx="11938715" cy="6671256"/>
          </a:xfrm>
          <a:solidFill>
            <a:schemeClr val="tx1"/>
          </a:solidFill>
          <a:scene3d>
            <a:camera prst="orthographicFront"/>
            <a:lightRig rig="threePt" dir="t"/>
          </a:scene3d>
          <a:sp3d>
            <a:bevelT w="152400" h="50800" prst="softRound"/>
          </a:sp3d>
        </p:spPr>
        <p:txBody>
          <a:bodyPr lIns="182880">
            <a:normAutofit/>
            <a:sp3d extrusionH="57150">
              <a:bevelT w="38100" h="38100"/>
            </a:sp3d>
          </a:bodyPr>
          <a:lstStyle/>
          <a:p>
            <a:pPr marL="0" indent="0">
              <a:spcAft>
                <a:spcPts val="0"/>
              </a:spcAft>
              <a:buNone/>
            </a:pPr>
            <a:r>
              <a:rPr lang="en-US" sz="2800" dirty="0" smtClean="0">
                <a:solidFill>
                  <a:schemeClr val="bg1"/>
                </a:solidFill>
              </a:rPr>
              <a:t>We will look at some of the </a:t>
            </a:r>
            <a:r>
              <a:rPr lang="en-US" sz="2800" dirty="0">
                <a:solidFill>
                  <a:schemeClr val="bg1"/>
                </a:solidFill>
              </a:rPr>
              <a:t>v</a:t>
            </a:r>
            <a:r>
              <a:rPr lang="en-US" sz="2800" dirty="0" smtClean="0">
                <a:solidFill>
                  <a:schemeClr val="bg1"/>
                </a:solidFill>
              </a:rPr>
              <a:t>erses where – </a:t>
            </a:r>
            <a:r>
              <a:rPr lang="en-US" sz="2800" b="1" dirty="0" smtClean="0">
                <a:ln>
                  <a:solidFill>
                    <a:sysClr val="windowText" lastClr="000000"/>
                  </a:solidFill>
                </a:ln>
                <a:solidFill>
                  <a:srgbClr val="008080"/>
                </a:solidFill>
                <a:effectLst>
                  <a:glow rad="127000">
                    <a:schemeClr val="accent2">
                      <a:lumMod val="60000"/>
                      <a:lumOff val="40000"/>
                    </a:schemeClr>
                  </a:glow>
                </a:effectLst>
                <a:latin typeface="Georgia" panose="02040502050405020303" pitchFamily="18" charset="0"/>
              </a:rPr>
              <a:t>teshuva</a:t>
            </a:r>
            <a:r>
              <a:rPr lang="en-US" sz="2800" dirty="0" smtClean="0">
                <a:solidFill>
                  <a:srgbClr val="008080"/>
                </a:solidFill>
                <a:latin typeface="Georgia" panose="02040502050405020303" pitchFamily="18" charset="0"/>
              </a:rPr>
              <a:t> </a:t>
            </a:r>
            <a:r>
              <a:rPr lang="en-US" sz="2800" dirty="0" smtClean="0">
                <a:solidFill>
                  <a:schemeClr val="bg1"/>
                </a:solidFill>
              </a:rPr>
              <a:t>– is used.  There are other places also but not in this context of </a:t>
            </a:r>
            <a:r>
              <a:rPr lang="en-US" sz="2800" b="1" dirty="0" smtClean="0">
                <a:solidFill>
                  <a:srgbClr val="FF00FF"/>
                </a:solidFill>
              </a:rPr>
              <a:t>time.  </a:t>
            </a:r>
            <a:r>
              <a:rPr lang="en-US" sz="2800" dirty="0" smtClean="0">
                <a:solidFill>
                  <a:schemeClr val="bg1"/>
                </a:solidFill>
              </a:rPr>
              <a:t>Another context this word is used in, is when a person turns their life around and returns to </a:t>
            </a:r>
            <a:r>
              <a:rPr lang="en-US" sz="2800" b="1" dirty="0" smtClean="0">
                <a:solidFill>
                  <a:srgbClr val="0000CC"/>
                </a:solidFill>
              </a:rPr>
              <a:t>Yahusha</a:t>
            </a:r>
            <a:r>
              <a:rPr lang="en-US" sz="2800" dirty="0" smtClean="0">
                <a:solidFill>
                  <a:srgbClr val="0000CC"/>
                </a:solidFill>
              </a:rPr>
              <a:t>.  </a:t>
            </a:r>
            <a:r>
              <a:rPr lang="en-US" sz="2800" dirty="0" smtClean="0">
                <a:solidFill>
                  <a:schemeClr val="bg1"/>
                </a:solidFill>
              </a:rPr>
              <a:t>When they stop their futile life of this world and turn 180 degrees and begin to build a life with </a:t>
            </a:r>
            <a:r>
              <a:rPr lang="en-US" sz="2800" b="1" dirty="0" err="1" smtClean="0">
                <a:solidFill>
                  <a:srgbClr val="0000CC"/>
                </a:solidFill>
              </a:rPr>
              <a:t>Yahusha</a:t>
            </a:r>
            <a:r>
              <a:rPr lang="en-US" sz="2800" dirty="0" smtClean="0">
                <a:solidFill>
                  <a:srgbClr val="0000CC"/>
                </a:solidFill>
              </a:rPr>
              <a:t>, </a:t>
            </a:r>
            <a:r>
              <a:rPr lang="en-US" sz="2800" dirty="0" smtClean="0">
                <a:solidFill>
                  <a:schemeClr val="bg1"/>
                </a:solidFill>
              </a:rPr>
              <a:t>they have </a:t>
            </a:r>
            <a:r>
              <a:rPr lang="en-US" sz="2800" dirty="0" smtClean="0">
                <a:solidFill>
                  <a:srgbClr val="009999"/>
                </a:solidFill>
              </a:rPr>
              <a:t>teshuva</a:t>
            </a:r>
            <a:r>
              <a:rPr lang="en-US" sz="2800" dirty="0" smtClean="0">
                <a:solidFill>
                  <a:schemeClr val="bg1"/>
                </a:solidFill>
              </a:rPr>
              <a:t> in their life.  They have turned around and are going an opposite direction, returning to their Creator.  </a:t>
            </a:r>
            <a:r>
              <a:rPr lang="en-US" sz="2800" b="1" dirty="0" err="1" smtClean="0">
                <a:solidFill>
                  <a:schemeClr val="accent4">
                    <a:lumMod val="75000"/>
                  </a:schemeClr>
                </a:solidFill>
                <a:latin typeface="Comic Sans MS" panose="030F0702030302020204" pitchFamily="66" charset="0"/>
              </a:rPr>
              <a:t>Hallelu</a:t>
            </a:r>
            <a:r>
              <a:rPr lang="en-US" sz="2800" b="1" dirty="0" smtClean="0">
                <a:solidFill>
                  <a:schemeClr val="accent4">
                    <a:lumMod val="75000"/>
                  </a:schemeClr>
                </a:solidFill>
                <a:latin typeface="Comic Sans MS" panose="030F0702030302020204" pitchFamily="66" charset="0"/>
              </a:rPr>
              <a:t>-Yah!</a:t>
            </a:r>
          </a:p>
          <a:p>
            <a:pPr marL="0" indent="0">
              <a:spcAft>
                <a:spcPts val="0"/>
              </a:spcAft>
              <a:buNone/>
            </a:pPr>
            <a:endParaRPr lang="en-US" sz="2800" dirty="0" smtClean="0">
              <a:solidFill>
                <a:schemeClr val="bg1"/>
              </a:solidFill>
            </a:endParaRPr>
          </a:p>
          <a:p>
            <a:pPr marL="0" indent="0">
              <a:spcAft>
                <a:spcPts val="0"/>
              </a:spcAft>
              <a:buNone/>
            </a:pPr>
            <a:r>
              <a:rPr lang="en-US" sz="2800" dirty="0" smtClean="0">
                <a:solidFill>
                  <a:schemeClr val="bg1"/>
                </a:solidFill>
              </a:rPr>
              <a:t>But we are not searching that topic.  Today for the word </a:t>
            </a:r>
            <a:r>
              <a:rPr lang="en-US" sz="2800" b="1" dirty="0" err="1" smtClean="0">
                <a:solidFill>
                  <a:srgbClr val="009999"/>
                </a:solidFill>
              </a:rPr>
              <a:t>teshuva</a:t>
            </a:r>
            <a:r>
              <a:rPr lang="en-US" sz="2800" dirty="0" smtClean="0">
                <a:solidFill>
                  <a:schemeClr val="bg1"/>
                </a:solidFill>
              </a:rPr>
              <a:t> we will look into the </a:t>
            </a:r>
            <a:r>
              <a:rPr lang="en-US" sz="2800" b="1" dirty="0" smtClean="0">
                <a:solidFill>
                  <a:schemeClr val="bg1"/>
                </a:solidFill>
              </a:rPr>
              <a:t>“time” </a:t>
            </a:r>
            <a:r>
              <a:rPr lang="en-US" sz="2800" dirty="0" smtClean="0">
                <a:solidFill>
                  <a:schemeClr val="bg1"/>
                </a:solidFill>
              </a:rPr>
              <a:t>aspect.</a:t>
            </a:r>
          </a:p>
          <a:p>
            <a:pPr marL="0" indent="0">
              <a:spcAft>
                <a:spcPts val="0"/>
              </a:spcAft>
              <a:buNone/>
            </a:pPr>
            <a:r>
              <a:rPr lang="en-US" sz="2800" dirty="0" smtClean="0">
                <a:solidFill>
                  <a:schemeClr val="bg1"/>
                </a:solidFill>
              </a:rPr>
              <a:t> </a:t>
            </a:r>
          </a:p>
          <a:p>
            <a:pPr marL="1554480" indent="-1554480">
              <a:spcAft>
                <a:spcPts val="0"/>
              </a:spcAft>
              <a:buNone/>
            </a:pPr>
            <a:r>
              <a:rPr lang="en-US" sz="2800" dirty="0" smtClean="0">
                <a:solidFill>
                  <a:srgbClr val="008080"/>
                </a:solidFill>
                <a:latin typeface="Georgia" panose="02040502050405020303" pitchFamily="18" charset="0"/>
              </a:rPr>
              <a:t>2 Sam 11:1</a:t>
            </a:r>
            <a:r>
              <a:rPr lang="en-US" sz="2800" dirty="0">
                <a:solidFill>
                  <a:prstClr val="black"/>
                </a:solidFill>
                <a:latin typeface="Georgia" panose="02040502050405020303" pitchFamily="18" charset="0"/>
              </a:rPr>
              <a:t>	</a:t>
            </a:r>
            <a:r>
              <a:rPr lang="en-US" sz="2800" dirty="0" smtClean="0">
                <a:solidFill>
                  <a:schemeClr val="accent3">
                    <a:lumMod val="75000"/>
                  </a:schemeClr>
                </a:solidFill>
                <a:latin typeface="Georgia" panose="02040502050405020303" pitchFamily="18" charset="0"/>
              </a:rPr>
              <a:t>And </a:t>
            </a:r>
            <a:r>
              <a:rPr lang="en-US" sz="2800" dirty="0">
                <a:solidFill>
                  <a:schemeClr val="accent3">
                    <a:lumMod val="75000"/>
                  </a:schemeClr>
                </a:solidFill>
                <a:latin typeface="Georgia" panose="02040502050405020303" pitchFamily="18" charset="0"/>
              </a:rPr>
              <a:t>it came to be at the </a:t>
            </a:r>
            <a:r>
              <a:rPr lang="en-US" sz="2800" i="1" dirty="0">
                <a:solidFill>
                  <a:schemeClr val="accent4">
                    <a:lumMod val="75000"/>
                  </a:schemeClr>
                </a:solidFill>
                <a:latin typeface="Georgia" panose="02040502050405020303" pitchFamily="18" charset="0"/>
              </a:rPr>
              <a:t>turn of the </a:t>
            </a:r>
            <a:r>
              <a:rPr lang="en-US" sz="2800" i="1" dirty="0" smtClean="0">
                <a:solidFill>
                  <a:schemeClr val="accent4">
                    <a:lumMod val="75000"/>
                  </a:schemeClr>
                </a:solidFill>
                <a:latin typeface="Georgia" panose="02040502050405020303" pitchFamily="18" charset="0"/>
              </a:rPr>
              <a:t>year </a:t>
            </a:r>
            <a:r>
              <a:rPr lang="en-US" sz="2800" dirty="0" smtClean="0">
                <a:solidFill>
                  <a:srgbClr val="009999"/>
                </a:solidFill>
                <a:latin typeface="Georgia" panose="02040502050405020303" pitchFamily="18" charset="0"/>
              </a:rPr>
              <a:t>[</a:t>
            </a:r>
            <a:r>
              <a:rPr lang="en-US" sz="2800" b="1" dirty="0" smtClean="0">
                <a:solidFill>
                  <a:srgbClr val="009999"/>
                </a:solidFill>
                <a:latin typeface="Georgia" panose="02040502050405020303" pitchFamily="18" charset="0"/>
              </a:rPr>
              <a:t>teshuva</a:t>
            </a:r>
            <a:r>
              <a:rPr lang="en-US" sz="2800" dirty="0" smtClean="0">
                <a:solidFill>
                  <a:srgbClr val="009999"/>
                </a:solidFill>
                <a:latin typeface="Georgia" panose="02040502050405020303" pitchFamily="18" charset="0"/>
              </a:rPr>
              <a:t>], </a:t>
            </a:r>
            <a:r>
              <a:rPr lang="en-US" sz="2800" dirty="0">
                <a:solidFill>
                  <a:schemeClr val="accent3">
                    <a:lumMod val="75000"/>
                  </a:schemeClr>
                </a:solidFill>
                <a:latin typeface="Georgia" panose="02040502050405020303" pitchFamily="18" charset="0"/>
              </a:rPr>
              <a:t>at the time sovereigns go out </a:t>
            </a:r>
            <a:r>
              <a:rPr lang="en-US" sz="2800" i="1" dirty="0">
                <a:solidFill>
                  <a:schemeClr val="accent3">
                    <a:lumMod val="75000"/>
                  </a:schemeClr>
                </a:solidFill>
                <a:latin typeface="Georgia" panose="02040502050405020303" pitchFamily="18" charset="0"/>
              </a:rPr>
              <a:t>to battle</a:t>
            </a:r>
            <a:r>
              <a:rPr lang="en-US" sz="2800" dirty="0">
                <a:solidFill>
                  <a:schemeClr val="accent3">
                    <a:lumMod val="75000"/>
                  </a:schemeClr>
                </a:solidFill>
                <a:latin typeface="Georgia" panose="02040502050405020303" pitchFamily="18" charset="0"/>
              </a:rPr>
              <a:t>, that </a:t>
            </a:r>
            <a:r>
              <a:rPr lang="en-US" sz="2800" dirty="0" err="1">
                <a:solidFill>
                  <a:schemeClr val="accent3">
                    <a:lumMod val="75000"/>
                  </a:schemeClr>
                </a:solidFill>
                <a:latin typeface="Georgia" panose="02040502050405020303" pitchFamily="18" charset="0"/>
              </a:rPr>
              <a:t>Dawi</a:t>
            </a:r>
            <a:r>
              <a:rPr lang="en-US" sz="2800" dirty="0" err="1">
                <a:solidFill>
                  <a:schemeClr val="accent3">
                    <a:lumMod val="75000"/>
                  </a:schemeClr>
                </a:solidFill>
                <a:latin typeface="TITUS Cyberbit Basic" panose="02020603050405020304" pitchFamily="18" charset="0"/>
              </a:rPr>
              <a:t>d</a:t>
            </a:r>
            <a:r>
              <a:rPr lang="en-US" sz="2800" dirty="0">
                <a:solidFill>
                  <a:schemeClr val="accent3">
                    <a:lumMod val="75000"/>
                  </a:schemeClr>
                </a:solidFill>
                <a:latin typeface="TITUS Cyberbit Basic" panose="02020603050405020304" pitchFamily="18" charset="0"/>
              </a:rPr>
              <a:t>̱</a:t>
            </a:r>
            <a:r>
              <a:rPr lang="en-US" sz="2800" dirty="0">
                <a:solidFill>
                  <a:schemeClr val="accent3">
                    <a:lumMod val="75000"/>
                  </a:schemeClr>
                </a:solidFill>
                <a:latin typeface="Georgia" panose="02040502050405020303" pitchFamily="18" charset="0"/>
              </a:rPr>
              <a:t> sent </a:t>
            </a:r>
            <a:r>
              <a:rPr lang="en-US" sz="2800" dirty="0" err="1">
                <a:solidFill>
                  <a:schemeClr val="accent3">
                    <a:lumMod val="75000"/>
                  </a:schemeClr>
                </a:solidFill>
                <a:latin typeface="Georgia" panose="02040502050405020303" pitchFamily="18" charset="0"/>
              </a:rPr>
              <a:t>Yo’a</a:t>
            </a:r>
            <a:r>
              <a:rPr lang="en-US" sz="2800" dirty="0" err="1">
                <a:solidFill>
                  <a:schemeClr val="accent3">
                    <a:lumMod val="75000"/>
                  </a:schemeClr>
                </a:solidFill>
                <a:latin typeface="TITUS Cyberbit Basic" panose="02020603050405020304" pitchFamily="18" charset="0"/>
              </a:rPr>
              <a:t>b</a:t>
            </a:r>
            <a:r>
              <a:rPr lang="en-US" sz="2800" dirty="0">
                <a:solidFill>
                  <a:schemeClr val="accent3">
                    <a:lumMod val="75000"/>
                  </a:schemeClr>
                </a:solidFill>
                <a:latin typeface="TITUS Cyberbit Basic" panose="02020603050405020304" pitchFamily="18" charset="0"/>
              </a:rPr>
              <a:t>̱</a:t>
            </a:r>
            <a:r>
              <a:rPr lang="en-US" sz="2800" dirty="0">
                <a:solidFill>
                  <a:schemeClr val="accent3">
                    <a:lumMod val="75000"/>
                  </a:schemeClr>
                </a:solidFill>
                <a:latin typeface="Georgia" panose="02040502050405020303" pitchFamily="18" charset="0"/>
              </a:rPr>
              <a:t> and his servants with him, and all </a:t>
            </a:r>
            <a:r>
              <a:rPr lang="en-US" sz="2800" dirty="0" err="1">
                <a:solidFill>
                  <a:schemeClr val="accent3">
                    <a:lumMod val="75000"/>
                  </a:schemeClr>
                </a:solidFill>
                <a:latin typeface="Georgia" panose="02040502050405020303" pitchFamily="18" charset="0"/>
              </a:rPr>
              <a:t>Yisra’ĕl</a:t>
            </a:r>
            <a:r>
              <a:rPr lang="en-US" sz="2800" dirty="0">
                <a:solidFill>
                  <a:schemeClr val="accent3">
                    <a:lumMod val="75000"/>
                  </a:schemeClr>
                </a:solidFill>
                <a:latin typeface="Georgia" panose="02040502050405020303" pitchFamily="18" charset="0"/>
              </a:rPr>
              <a:t>, and they destroyed the children of Ammon and besieged </a:t>
            </a:r>
            <a:r>
              <a:rPr lang="en-US" sz="2800" dirty="0" err="1">
                <a:solidFill>
                  <a:schemeClr val="accent3">
                    <a:lumMod val="75000"/>
                  </a:schemeClr>
                </a:solidFill>
                <a:latin typeface="Georgia" panose="02040502050405020303" pitchFamily="18" charset="0"/>
              </a:rPr>
              <a:t>Rabbah</a:t>
            </a:r>
            <a:r>
              <a:rPr lang="en-US" sz="2800" dirty="0">
                <a:solidFill>
                  <a:schemeClr val="accent3">
                    <a:lumMod val="75000"/>
                  </a:schemeClr>
                </a:solidFill>
                <a:latin typeface="Georgia" panose="02040502050405020303" pitchFamily="18" charset="0"/>
              </a:rPr>
              <a:t>. But </a:t>
            </a:r>
            <a:r>
              <a:rPr lang="en-US" sz="2800" dirty="0" err="1">
                <a:solidFill>
                  <a:schemeClr val="accent3">
                    <a:lumMod val="75000"/>
                  </a:schemeClr>
                </a:solidFill>
                <a:latin typeface="Georgia" panose="02040502050405020303" pitchFamily="18" charset="0"/>
              </a:rPr>
              <a:t>Dawi</a:t>
            </a:r>
            <a:r>
              <a:rPr lang="en-US" sz="2800" dirty="0" err="1">
                <a:solidFill>
                  <a:schemeClr val="accent3">
                    <a:lumMod val="75000"/>
                  </a:schemeClr>
                </a:solidFill>
                <a:latin typeface="TITUS Cyberbit Basic" panose="02020603050405020304" pitchFamily="18" charset="0"/>
              </a:rPr>
              <a:t>d</a:t>
            </a:r>
            <a:r>
              <a:rPr lang="en-US" sz="2800" dirty="0">
                <a:solidFill>
                  <a:schemeClr val="accent3">
                    <a:lumMod val="75000"/>
                  </a:schemeClr>
                </a:solidFill>
                <a:latin typeface="TITUS Cyberbit Basic" panose="02020603050405020304" pitchFamily="18" charset="0"/>
              </a:rPr>
              <a:t>̱</a:t>
            </a:r>
            <a:r>
              <a:rPr lang="en-US" sz="2800" dirty="0">
                <a:solidFill>
                  <a:schemeClr val="accent3">
                    <a:lumMod val="75000"/>
                  </a:schemeClr>
                </a:solidFill>
                <a:latin typeface="Georgia" panose="02040502050405020303" pitchFamily="18" charset="0"/>
              </a:rPr>
              <a:t> remained at </a:t>
            </a:r>
            <a:r>
              <a:rPr lang="en-US" sz="2800" dirty="0" err="1">
                <a:solidFill>
                  <a:schemeClr val="accent3">
                    <a:lumMod val="75000"/>
                  </a:schemeClr>
                </a:solidFill>
                <a:latin typeface="Georgia" panose="02040502050405020303" pitchFamily="18" charset="0"/>
              </a:rPr>
              <a:t>Yerushalayim</a:t>
            </a:r>
            <a:r>
              <a:rPr lang="en-US" sz="2800" dirty="0" smtClean="0">
                <a:solidFill>
                  <a:schemeClr val="accent3">
                    <a:lumMod val="75000"/>
                  </a:schemeClr>
                </a:solidFill>
                <a:latin typeface="Georgia" panose="02040502050405020303" pitchFamily="18" charset="0"/>
              </a:rPr>
              <a:t>.</a:t>
            </a:r>
          </a:p>
        </p:txBody>
      </p:sp>
      <p:sp>
        <p:nvSpPr>
          <p:cNvPr id="4" name="Slide Number Placeholder 5"/>
          <p:cNvSpPr>
            <a:spLocks noGrp="1"/>
          </p:cNvSpPr>
          <p:nvPr>
            <p:ph type="sldNum" sz="quarter" idx="12"/>
          </p:nvPr>
        </p:nvSpPr>
        <p:spPr>
          <a:xfrm>
            <a:off x="11458256" y="63682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19852669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41000">
              <a:srgbClr val="FFFF00"/>
            </a:gs>
            <a:gs pos="0">
              <a:schemeClr val="accent4">
                <a:lumMod val="75000"/>
              </a:schemeClr>
            </a:gs>
            <a:gs pos="98000">
              <a:srgbClr val="51F9C5"/>
            </a:gs>
            <a:gs pos="59000">
              <a:srgbClr val="008000">
                <a:alpha val="89000"/>
              </a:srgb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691" y="414670"/>
            <a:ext cx="11811574" cy="6006496"/>
          </a:xfrm>
          <a:solidFill>
            <a:schemeClr val="tx1"/>
          </a:solidFill>
          <a:scene3d>
            <a:camera prst="orthographicFront"/>
            <a:lightRig rig="threePt" dir="t"/>
          </a:scene3d>
          <a:sp3d>
            <a:bevelT w="152400" h="50800" prst="softRound"/>
          </a:sp3d>
        </p:spPr>
        <p:txBody>
          <a:bodyPr lIns="182880">
            <a:normAutofit lnSpcReduction="10000"/>
            <a:sp3d extrusionH="57150">
              <a:bevelT w="38100" h="38100"/>
            </a:sp3d>
          </a:bodyPr>
          <a:lstStyle/>
          <a:p>
            <a:pPr marL="1554480" indent="-1554480">
              <a:spcAft>
                <a:spcPts val="0"/>
              </a:spcAft>
              <a:buNone/>
            </a:pPr>
            <a:endParaRPr lang="en-US" sz="2400" dirty="0" smtClean="0">
              <a:solidFill>
                <a:schemeClr val="accent3">
                  <a:lumMod val="75000"/>
                </a:schemeClr>
              </a:solidFill>
              <a:latin typeface="Georgia" panose="02040502050405020303" pitchFamily="18" charset="0"/>
            </a:endParaRPr>
          </a:p>
          <a:p>
            <a:pPr marL="1554480" indent="-1554480">
              <a:spcAft>
                <a:spcPts val="0"/>
              </a:spcAft>
              <a:buNone/>
            </a:pPr>
            <a:r>
              <a:rPr lang="en-US" sz="2800" dirty="0" smtClean="0">
                <a:solidFill>
                  <a:srgbClr val="008080"/>
                </a:solidFill>
                <a:latin typeface="Georgia" panose="02040502050405020303" pitchFamily="18" charset="0"/>
              </a:rPr>
              <a:t>1 Ki 20:22</a:t>
            </a:r>
            <a:r>
              <a:rPr lang="en-US" sz="2800" dirty="0" smtClean="0">
                <a:solidFill>
                  <a:prstClr val="black"/>
                </a:solidFill>
                <a:latin typeface="Georgia" panose="02040502050405020303" pitchFamily="18" charset="0"/>
              </a:rPr>
              <a:t>	</a:t>
            </a:r>
            <a:r>
              <a:rPr lang="en-US" sz="2800" dirty="0" smtClean="0">
                <a:solidFill>
                  <a:schemeClr val="accent3">
                    <a:lumMod val="75000"/>
                  </a:schemeClr>
                </a:solidFill>
                <a:latin typeface="Georgia" panose="02040502050405020303" pitchFamily="18" charset="0"/>
              </a:rPr>
              <a:t>And the prophet came to the sovereign of </a:t>
            </a:r>
            <a:r>
              <a:rPr lang="en-US" sz="2800" dirty="0" err="1" smtClean="0">
                <a:solidFill>
                  <a:schemeClr val="accent3">
                    <a:lumMod val="75000"/>
                  </a:schemeClr>
                </a:solidFill>
                <a:latin typeface="Georgia" panose="02040502050405020303" pitchFamily="18" charset="0"/>
              </a:rPr>
              <a:t>Yisra’ĕl</a:t>
            </a:r>
            <a:r>
              <a:rPr lang="en-US" sz="2800" dirty="0" smtClean="0">
                <a:solidFill>
                  <a:schemeClr val="accent3">
                    <a:lumMod val="75000"/>
                  </a:schemeClr>
                </a:solidFill>
                <a:latin typeface="Georgia" panose="02040502050405020303" pitchFamily="18" charset="0"/>
              </a:rPr>
              <a:t> and said to him, “Go, strengthen yourself. And know and see what you should do, for at </a:t>
            </a:r>
            <a:r>
              <a:rPr lang="en-US" sz="2800" i="1" dirty="0" smtClean="0">
                <a:solidFill>
                  <a:schemeClr val="accent4">
                    <a:lumMod val="75000"/>
                  </a:schemeClr>
                </a:solidFill>
                <a:latin typeface="Georgia" panose="02040502050405020303" pitchFamily="18" charset="0"/>
              </a:rPr>
              <a:t>the turn of the year</a:t>
            </a:r>
            <a:r>
              <a:rPr lang="en-US" sz="2800" dirty="0" smtClean="0">
                <a:solidFill>
                  <a:schemeClr val="accent3">
                    <a:lumMod val="75000"/>
                  </a:schemeClr>
                </a:solidFill>
                <a:latin typeface="Georgia" panose="02040502050405020303" pitchFamily="18" charset="0"/>
              </a:rPr>
              <a:t> </a:t>
            </a:r>
            <a:r>
              <a:rPr lang="en-US" sz="2800" dirty="0" smtClean="0">
                <a:solidFill>
                  <a:srgbClr val="009999"/>
                </a:solidFill>
                <a:latin typeface="Georgia" panose="02040502050405020303" pitchFamily="18" charset="0"/>
              </a:rPr>
              <a:t>[</a:t>
            </a:r>
            <a:r>
              <a:rPr lang="en-US" sz="2800" dirty="0" err="1" smtClean="0">
                <a:solidFill>
                  <a:srgbClr val="009999"/>
                </a:solidFill>
                <a:latin typeface="Georgia" panose="02040502050405020303" pitchFamily="18" charset="0"/>
              </a:rPr>
              <a:t>teshuva</a:t>
            </a:r>
            <a:r>
              <a:rPr lang="en-US" sz="2800" dirty="0" smtClean="0">
                <a:solidFill>
                  <a:srgbClr val="009999"/>
                </a:solidFill>
                <a:latin typeface="Georgia" panose="02040502050405020303" pitchFamily="18" charset="0"/>
              </a:rPr>
              <a:t>] </a:t>
            </a:r>
            <a:r>
              <a:rPr lang="en-US" sz="2800" dirty="0" smtClean="0">
                <a:solidFill>
                  <a:schemeClr val="accent3">
                    <a:lumMod val="75000"/>
                  </a:schemeClr>
                </a:solidFill>
                <a:latin typeface="Georgia" panose="02040502050405020303" pitchFamily="18" charset="0"/>
              </a:rPr>
              <a:t>the sovereign of Aram is coming up against you.”</a:t>
            </a:r>
          </a:p>
          <a:p>
            <a:pPr marL="1554480" indent="-1554480">
              <a:spcAft>
                <a:spcPts val="0"/>
              </a:spcAft>
              <a:buNone/>
            </a:pPr>
            <a:endParaRPr lang="en-US" sz="2800" dirty="0" smtClean="0">
              <a:solidFill>
                <a:schemeClr val="accent3">
                  <a:lumMod val="75000"/>
                </a:schemeClr>
              </a:solidFill>
              <a:latin typeface="Georgia" panose="02040502050405020303" pitchFamily="18" charset="0"/>
            </a:endParaRPr>
          </a:p>
          <a:p>
            <a:pPr marL="1554480" indent="-1554480">
              <a:spcAft>
                <a:spcPts val="0"/>
              </a:spcAft>
              <a:buNone/>
            </a:pPr>
            <a:r>
              <a:rPr lang="en-US" sz="2800" dirty="0" smtClean="0">
                <a:solidFill>
                  <a:srgbClr val="008080"/>
                </a:solidFill>
                <a:latin typeface="Georgia" panose="02040502050405020303" pitchFamily="18" charset="0"/>
              </a:rPr>
              <a:t>1 Ki 20:26</a:t>
            </a:r>
            <a:r>
              <a:rPr lang="en-US" sz="2800" dirty="0" smtClean="0">
                <a:solidFill>
                  <a:prstClr val="black"/>
                </a:solidFill>
                <a:latin typeface="Georgia" panose="02040502050405020303" pitchFamily="18" charset="0"/>
              </a:rPr>
              <a:t>	</a:t>
            </a:r>
            <a:r>
              <a:rPr lang="en-US" sz="2800" dirty="0" smtClean="0">
                <a:solidFill>
                  <a:schemeClr val="accent3">
                    <a:lumMod val="75000"/>
                  </a:schemeClr>
                </a:solidFill>
                <a:latin typeface="Georgia" panose="02040502050405020303" pitchFamily="18" charset="0"/>
              </a:rPr>
              <a:t>And it came to be, at the </a:t>
            </a:r>
            <a:r>
              <a:rPr lang="en-US" sz="2800" i="1" dirty="0" smtClean="0">
                <a:solidFill>
                  <a:schemeClr val="accent4">
                    <a:lumMod val="75000"/>
                  </a:schemeClr>
                </a:solidFill>
                <a:latin typeface="Georgia" panose="02040502050405020303" pitchFamily="18" charset="0"/>
              </a:rPr>
              <a:t>turn of the year </a:t>
            </a:r>
            <a:r>
              <a:rPr lang="en-US" sz="2800" dirty="0" smtClean="0">
                <a:solidFill>
                  <a:srgbClr val="009999"/>
                </a:solidFill>
                <a:latin typeface="Georgia" panose="02040502050405020303" pitchFamily="18" charset="0"/>
              </a:rPr>
              <a:t>[</a:t>
            </a:r>
            <a:r>
              <a:rPr lang="en-US" sz="2800" dirty="0" err="1" smtClean="0">
                <a:solidFill>
                  <a:srgbClr val="009999"/>
                </a:solidFill>
                <a:latin typeface="Georgia" panose="02040502050405020303" pitchFamily="18" charset="0"/>
              </a:rPr>
              <a:t>teshuva</a:t>
            </a:r>
            <a:r>
              <a:rPr lang="en-US" sz="2800" dirty="0" smtClean="0">
                <a:solidFill>
                  <a:srgbClr val="009999"/>
                </a:solidFill>
                <a:latin typeface="Georgia" panose="02040502050405020303" pitchFamily="18" charset="0"/>
              </a:rPr>
              <a:t>], </a:t>
            </a:r>
            <a:r>
              <a:rPr lang="en-US" sz="2800" dirty="0" smtClean="0">
                <a:solidFill>
                  <a:schemeClr val="accent3">
                    <a:lumMod val="75000"/>
                  </a:schemeClr>
                </a:solidFill>
                <a:latin typeface="Georgia" panose="02040502050405020303" pitchFamily="18" charset="0"/>
              </a:rPr>
              <a:t>that </a:t>
            </a:r>
            <a:r>
              <a:rPr lang="en-US" sz="2800" dirty="0" err="1" smtClean="0">
                <a:solidFill>
                  <a:schemeClr val="accent3">
                    <a:lumMod val="75000"/>
                  </a:schemeClr>
                </a:solidFill>
                <a:latin typeface="Georgia" panose="02040502050405020303" pitchFamily="18" charset="0"/>
              </a:rPr>
              <a:t>Ben-Ha</a:t>
            </a:r>
            <a:r>
              <a:rPr lang="en-US" sz="2800" dirty="0" err="1" smtClean="0">
                <a:solidFill>
                  <a:schemeClr val="accent3">
                    <a:lumMod val="75000"/>
                  </a:schemeClr>
                </a:solidFill>
                <a:latin typeface="TITUS Cyberbit Basic" panose="02020603050405020304" pitchFamily="18" charset="0"/>
              </a:rPr>
              <a:t>ḏ</a:t>
            </a:r>
            <a:r>
              <a:rPr lang="en-US" sz="2800" dirty="0" err="1" smtClean="0">
                <a:solidFill>
                  <a:schemeClr val="accent3">
                    <a:lumMod val="75000"/>
                  </a:schemeClr>
                </a:solidFill>
                <a:latin typeface="Georgia" panose="02040502050405020303" pitchFamily="18" charset="0"/>
              </a:rPr>
              <a:t>a</a:t>
            </a:r>
            <a:r>
              <a:rPr lang="en-US" sz="2800" dirty="0" err="1" smtClean="0">
                <a:solidFill>
                  <a:schemeClr val="accent3">
                    <a:lumMod val="75000"/>
                  </a:schemeClr>
                </a:solidFill>
                <a:latin typeface="TITUS Cyberbit Basic" panose="02020603050405020304" pitchFamily="18" charset="0"/>
              </a:rPr>
              <a:t>d</a:t>
            </a:r>
            <a:r>
              <a:rPr lang="en-US" sz="2800" dirty="0" smtClean="0">
                <a:solidFill>
                  <a:schemeClr val="accent3">
                    <a:lumMod val="75000"/>
                  </a:schemeClr>
                </a:solidFill>
                <a:latin typeface="TITUS Cyberbit Basic" panose="02020603050405020304" pitchFamily="18" charset="0"/>
              </a:rPr>
              <a:t>̱</a:t>
            </a:r>
            <a:r>
              <a:rPr lang="en-US" sz="2800" dirty="0" smtClean="0">
                <a:solidFill>
                  <a:schemeClr val="accent3">
                    <a:lumMod val="75000"/>
                  </a:schemeClr>
                </a:solidFill>
                <a:latin typeface="Georgia" panose="02040502050405020303" pitchFamily="18" charset="0"/>
              </a:rPr>
              <a:t> mustered the </a:t>
            </a:r>
            <a:r>
              <a:rPr lang="en-US" sz="2800" dirty="0" err="1" smtClean="0">
                <a:solidFill>
                  <a:schemeClr val="accent3">
                    <a:lumMod val="75000"/>
                  </a:schemeClr>
                </a:solidFill>
                <a:latin typeface="Georgia" panose="02040502050405020303" pitchFamily="18" charset="0"/>
              </a:rPr>
              <a:t>Arameans</a:t>
            </a:r>
            <a:r>
              <a:rPr lang="en-US" sz="2800" dirty="0" smtClean="0">
                <a:solidFill>
                  <a:schemeClr val="accent3">
                    <a:lumMod val="75000"/>
                  </a:schemeClr>
                </a:solidFill>
                <a:latin typeface="Georgia" panose="02040502050405020303" pitchFamily="18" charset="0"/>
              </a:rPr>
              <a:t> and went up to </a:t>
            </a:r>
            <a:r>
              <a:rPr lang="en-US" sz="2800" dirty="0" err="1" smtClean="0">
                <a:solidFill>
                  <a:schemeClr val="accent3">
                    <a:lumMod val="75000"/>
                  </a:schemeClr>
                </a:solidFill>
                <a:latin typeface="Georgia" panose="02040502050405020303" pitchFamily="18" charset="0"/>
              </a:rPr>
              <a:t>Aphĕq</a:t>
            </a:r>
            <a:r>
              <a:rPr lang="en-US" sz="2800" dirty="0" smtClean="0">
                <a:solidFill>
                  <a:schemeClr val="accent3">
                    <a:lumMod val="75000"/>
                  </a:schemeClr>
                </a:solidFill>
                <a:latin typeface="Georgia" panose="02040502050405020303" pitchFamily="18" charset="0"/>
              </a:rPr>
              <a:t> to fight against </a:t>
            </a:r>
            <a:r>
              <a:rPr lang="en-US" sz="2800" dirty="0" err="1" smtClean="0">
                <a:solidFill>
                  <a:schemeClr val="accent3">
                    <a:lumMod val="75000"/>
                  </a:schemeClr>
                </a:solidFill>
                <a:latin typeface="Georgia" panose="02040502050405020303" pitchFamily="18" charset="0"/>
              </a:rPr>
              <a:t>Yisra’ĕl</a:t>
            </a:r>
            <a:r>
              <a:rPr lang="en-US" sz="2400" dirty="0" smtClean="0">
                <a:solidFill>
                  <a:schemeClr val="accent3">
                    <a:lumMod val="75000"/>
                  </a:schemeClr>
                </a:solidFill>
                <a:latin typeface="Georgia" panose="02040502050405020303" pitchFamily="18" charset="0"/>
              </a:rPr>
              <a:t>.</a:t>
            </a:r>
          </a:p>
          <a:p>
            <a:pPr marL="1554480" indent="-1554480">
              <a:spcAft>
                <a:spcPts val="0"/>
              </a:spcAft>
              <a:buNone/>
            </a:pPr>
            <a:endParaRPr lang="en-US" sz="2400" dirty="0" smtClean="0">
              <a:solidFill>
                <a:schemeClr val="accent3">
                  <a:lumMod val="75000"/>
                </a:schemeClr>
              </a:solidFill>
              <a:latin typeface="Georgia" panose="02040502050405020303" pitchFamily="18" charset="0"/>
            </a:endParaRPr>
          </a:p>
          <a:p>
            <a:pPr marL="1554480" lvl="0" indent="-1554480">
              <a:spcAft>
                <a:spcPts val="0"/>
              </a:spcAft>
              <a:buNone/>
            </a:pPr>
            <a:r>
              <a:rPr lang="en-US" sz="2800" dirty="0" smtClean="0">
                <a:solidFill>
                  <a:srgbClr val="008080"/>
                </a:solidFill>
                <a:latin typeface="Georgia" panose="02040502050405020303" pitchFamily="18" charset="0"/>
              </a:rPr>
              <a:t>1 </a:t>
            </a:r>
            <a:r>
              <a:rPr lang="en-US" sz="2800" dirty="0" err="1">
                <a:solidFill>
                  <a:srgbClr val="008080"/>
                </a:solidFill>
                <a:latin typeface="Georgia" panose="02040502050405020303" pitchFamily="18" charset="0"/>
              </a:rPr>
              <a:t>Ch</a:t>
            </a:r>
            <a:r>
              <a:rPr lang="en-US" sz="2800" dirty="0">
                <a:solidFill>
                  <a:srgbClr val="008080"/>
                </a:solidFill>
                <a:latin typeface="Georgia" panose="02040502050405020303" pitchFamily="18" charset="0"/>
              </a:rPr>
              <a:t> 20:1</a:t>
            </a:r>
            <a:r>
              <a:rPr lang="en-US" sz="2800" dirty="0">
                <a:solidFill>
                  <a:prstClr val="black"/>
                </a:solidFill>
                <a:latin typeface="Georgia" panose="02040502050405020303" pitchFamily="18" charset="0"/>
              </a:rPr>
              <a:t>	</a:t>
            </a:r>
            <a:r>
              <a:rPr lang="en-US" sz="2800" dirty="0">
                <a:solidFill>
                  <a:srgbClr val="D8507E">
                    <a:lumMod val="75000"/>
                  </a:srgbClr>
                </a:solidFill>
                <a:latin typeface="Georgia" panose="02040502050405020303" pitchFamily="18" charset="0"/>
              </a:rPr>
              <a:t>And it came to be at the </a:t>
            </a:r>
            <a:r>
              <a:rPr lang="en-US" sz="2800" i="1" dirty="0">
                <a:solidFill>
                  <a:schemeClr val="accent4">
                    <a:lumMod val="75000"/>
                  </a:schemeClr>
                </a:solidFill>
                <a:latin typeface="Georgia" panose="02040502050405020303" pitchFamily="18" charset="0"/>
              </a:rPr>
              <a:t>turn of the year </a:t>
            </a:r>
            <a:r>
              <a:rPr lang="en-US" sz="2800" dirty="0">
                <a:solidFill>
                  <a:srgbClr val="009999"/>
                </a:solidFill>
                <a:latin typeface="Georgia" panose="02040502050405020303" pitchFamily="18" charset="0"/>
              </a:rPr>
              <a:t>[</a:t>
            </a:r>
            <a:r>
              <a:rPr lang="en-US" sz="2800" dirty="0" err="1">
                <a:solidFill>
                  <a:srgbClr val="009999"/>
                </a:solidFill>
                <a:latin typeface="Georgia" panose="02040502050405020303" pitchFamily="18" charset="0"/>
              </a:rPr>
              <a:t>teshuva</a:t>
            </a:r>
            <a:r>
              <a:rPr lang="en-US" sz="2800" dirty="0">
                <a:solidFill>
                  <a:srgbClr val="009999"/>
                </a:solidFill>
                <a:latin typeface="Georgia" panose="02040502050405020303" pitchFamily="18" charset="0"/>
              </a:rPr>
              <a:t>], </a:t>
            </a:r>
            <a:r>
              <a:rPr lang="en-US" sz="2800" b="1" dirty="0">
                <a:solidFill>
                  <a:srgbClr val="FF00FF"/>
                </a:solidFill>
                <a:latin typeface="Georgia" panose="02040502050405020303" pitchFamily="18" charset="0"/>
              </a:rPr>
              <a:t>at the time sovereigns go out</a:t>
            </a:r>
            <a:r>
              <a:rPr lang="en-US" sz="2800" dirty="0">
                <a:solidFill>
                  <a:srgbClr val="D8507E">
                    <a:lumMod val="75000"/>
                  </a:srgbClr>
                </a:solidFill>
                <a:latin typeface="Georgia" panose="02040502050405020303" pitchFamily="18" charset="0"/>
              </a:rPr>
              <a:t> </a:t>
            </a:r>
            <a:r>
              <a:rPr lang="en-US" sz="2800" i="1" dirty="0">
                <a:solidFill>
                  <a:srgbClr val="D8507E">
                    <a:lumMod val="75000"/>
                  </a:srgbClr>
                </a:solidFill>
                <a:latin typeface="Georgia" panose="02040502050405020303" pitchFamily="18" charset="0"/>
              </a:rPr>
              <a:t>to battle</a:t>
            </a:r>
            <a:r>
              <a:rPr lang="en-US" sz="2800" dirty="0">
                <a:solidFill>
                  <a:srgbClr val="D8507E">
                    <a:lumMod val="75000"/>
                  </a:srgbClr>
                </a:solidFill>
                <a:latin typeface="Georgia" panose="02040502050405020303" pitchFamily="18" charset="0"/>
              </a:rPr>
              <a:t>, that </a:t>
            </a:r>
            <a:r>
              <a:rPr lang="en-US" sz="2800" dirty="0" err="1">
                <a:solidFill>
                  <a:srgbClr val="D8507E">
                    <a:lumMod val="75000"/>
                  </a:srgbClr>
                </a:solidFill>
                <a:latin typeface="Georgia" panose="02040502050405020303" pitchFamily="18" charset="0"/>
              </a:rPr>
              <a:t>Yo’a</a:t>
            </a:r>
            <a:r>
              <a:rPr lang="en-US" sz="2800" dirty="0" err="1">
                <a:solidFill>
                  <a:srgbClr val="D8507E">
                    <a:lumMod val="75000"/>
                  </a:srgbClr>
                </a:solidFill>
                <a:latin typeface="TITUS Cyberbit Basic" panose="02020603050405020304" pitchFamily="18" charset="0"/>
              </a:rPr>
              <a:t>b</a:t>
            </a:r>
            <a:r>
              <a:rPr lang="en-US" sz="2800" dirty="0">
                <a:solidFill>
                  <a:srgbClr val="D8507E">
                    <a:lumMod val="75000"/>
                  </a:srgbClr>
                </a:solidFill>
                <a:latin typeface="TITUS Cyberbit Basic" panose="02020603050405020304" pitchFamily="18" charset="0"/>
              </a:rPr>
              <a:t>̱</a:t>
            </a:r>
            <a:r>
              <a:rPr lang="en-US" sz="2800" dirty="0">
                <a:solidFill>
                  <a:srgbClr val="D8507E">
                    <a:lumMod val="75000"/>
                  </a:srgbClr>
                </a:solidFill>
                <a:latin typeface="Georgia" panose="02040502050405020303" pitchFamily="18" charset="0"/>
              </a:rPr>
              <a:t> led out the power of the army and destroyed the land of the children of Ammon, and came and besieged </a:t>
            </a:r>
            <a:r>
              <a:rPr lang="en-US" sz="2800" dirty="0" err="1">
                <a:solidFill>
                  <a:srgbClr val="D8507E">
                    <a:lumMod val="75000"/>
                  </a:srgbClr>
                </a:solidFill>
                <a:latin typeface="Georgia" panose="02040502050405020303" pitchFamily="18" charset="0"/>
              </a:rPr>
              <a:t>Rabbah</a:t>
            </a:r>
            <a:r>
              <a:rPr lang="en-US" sz="2800" dirty="0">
                <a:solidFill>
                  <a:srgbClr val="D8507E">
                    <a:lumMod val="75000"/>
                  </a:srgbClr>
                </a:solidFill>
                <a:latin typeface="Georgia" panose="02040502050405020303" pitchFamily="18" charset="0"/>
              </a:rPr>
              <a:t>. But </a:t>
            </a:r>
            <a:r>
              <a:rPr lang="en-US" sz="2800" dirty="0" err="1">
                <a:solidFill>
                  <a:srgbClr val="D8507E">
                    <a:lumMod val="75000"/>
                  </a:srgbClr>
                </a:solidFill>
                <a:latin typeface="Georgia" panose="02040502050405020303" pitchFamily="18" charset="0"/>
              </a:rPr>
              <a:t>Dawi</a:t>
            </a:r>
            <a:r>
              <a:rPr lang="en-US" sz="2800" dirty="0" err="1">
                <a:solidFill>
                  <a:srgbClr val="D8507E">
                    <a:lumMod val="75000"/>
                  </a:srgbClr>
                </a:solidFill>
                <a:latin typeface="TITUS Cyberbit Basic" panose="02020603050405020304" pitchFamily="18" charset="0"/>
              </a:rPr>
              <a:t>d</a:t>
            </a:r>
            <a:r>
              <a:rPr lang="en-US" sz="2800" dirty="0">
                <a:solidFill>
                  <a:srgbClr val="D8507E">
                    <a:lumMod val="75000"/>
                  </a:srgbClr>
                </a:solidFill>
                <a:latin typeface="TITUS Cyberbit Basic" panose="02020603050405020304" pitchFamily="18" charset="0"/>
              </a:rPr>
              <a:t>̱</a:t>
            </a:r>
            <a:r>
              <a:rPr lang="en-US" sz="2800" dirty="0">
                <a:solidFill>
                  <a:srgbClr val="D8507E">
                    <a:lumMod val="75000"/>
                  </a:srgbClr>
                </a:solidFill>
                <a:latin typeface="Georgia" panose="02040502050405020303" pitchFamily="18" charset="0"/>
              </a:rPr>
              <a:t> remained at </a:t>
            </a:r>
            <a:r>
              <a:rPr lang="en-US" sz="2800" dirty="0" err="1">
                <a:solidFill>
                  <a:srgbClr val="D8507E">
                    <a:lumMod val="75000"/>
                  </a:srgbClr>
                </a:solidFill>
                <a:latin typeface="Georgia" panose="02040502050405020303" pitchFamily="18" charset="0"/>
              </a:rPr>
              <a:t>Yerushalayim</a:t>
            </a:r>
            <a:r>
              <a:rPr lang="en-US" sz="2800" dirty="0" smtClean="0">
                <a:solidFill>
                  <a:srgbClr val="D8507E">
                    <a:lumMod val="75000"/>
                  </a:srgbClr>
                </a:solidFill>
                <a:latin typeface="Georgia" panose="02040502050405020303" pitchFamily="18" charset="0"/>
              </a:rPr>
              <a:t>.  </a:t>
            </a:r>
            <a:r>
              <a:rPr lang="en-US" sz="2800" dirty="0">
                <a:solidFill>
                  <a:srgbClr val="D8507E">
                    <a:lumMod val="75000"/>
                  </a:srgbClr>
                </a:solidFill>
                <a:latin typeface="Georgia" panose="02040502050405020303" pitchFamily="18" charset="0"/>
              </a:rPr>
              <a:t>And </a:t>
            </a:r>
            <a:r>
              <a:rPr lang="en-US" sz="2800" dirty="0" err="1">
                <a:solidFill>
                  <a:srgbClr val="D8507E">
                    <a:lumMod val="75000"/>
                  </a:srgbClr>
                </a:solidFill>
                <a:latin typeface="Georgia" panose="02040502050405020303" pitchFamily="18" charset="0"/>
              </a:rPr>
              <a:t>Yo’a</a:t>
            </a:r>
            <a:r>
              <a:rPr lang="en-US" sz="2800" dirty="0" err="1">
                <a:solidFill>
                  <a:srgbClr val="D8507E">
                    <a:lumMod val="75000"/>
                  </a:srgbClr>
                </a:solidFill>
                <a:latin typeface="TITUS Cyberbit Basic" panose="02020603050405020304" pitchFamily="18" charset="0"/>
              </a:rPr>
              <a:t>b</a:t>
            </a:r>
            <a:r>
              <a:rPr lang="en-US" sz="2800" dirty="0">
                <a:solidFill>
                  <a:srgbClr val="D8507E">
                    <a:lumMod val="75000"/>
                  </a:srgbClr>
                </a:solidFill>
                <a:latin typeface="TITUS Cyberbit Basic" panose="02020603050405020304" pitchFamily="18" charset="0"/>
              </a:rPr>
              <a:t>̱</a:t>
            </a:r>
            <a:r>
              <a:rPr lang="en-US" sz="2800" dirty="0">
                <a:solidFill>
                  <a:srgbClr val="D8507E">
                    <a:lumMod val="75000"/>
                  </a:srgbClr>
                </a:solidFill>
                <a:latin typeface="Georgia" panose="02040502050405020303" pitchFamily="18" charset="0"/>
              </a:rPr>
              <a:t> smote </a:t>
            </a:r>
            <a:r>
              <a:rPr lang="en-US" sz="2800" dirty="0" err="1">
                <a:solidFill>
                  <a:srgbClr val="D8507E">
                    <a:lumMod val="75000"/>
                  </a:srgbClr>
                </a:solidFill>
                <a:latin typeface="Georgia" panose="02040502050405020303" pitchFamily="18" charset="0"/>
              </a:rPr>
              <a:t>Rabbah</a:t>
            </a:r>
            <a:r>
              <a:rPr lang="en-US" sz="2800" dirty="0">
                <a:solidFill>
                  <a:srgbClr val="D8507E">
                    <a:lumMod val="75000"/>
                  </a:srgbClr>
                </a:solidFill>
                <a:latin typeface="Georgia" panose="02040502050405020303" pitchFamily="18" charset="0"/>
              </a:rPr>
              <a:t> and overthrew it.  </a:t>
            </a:r>
            <a:endParaRPr lang="en-US" sz="2800" dirty="0" smtClean="0">
              <a:solidFill>
                <a:schemeClr val="accent3">
                  <a:lumMod val="75000"/>
                </a:schemeClr>
              </a:solidFill>
              <a:latin typeface="Georgia" panose="02040502050405020303" pitchFamily="18" charset="0"/>
            </a:endParaRPr>
          </a:p>
          <a:p>
            <a:pPr marL="1554480" indent="-1554480">
              <a:spcAft>
                <a:spcPts val="0"/>
              </a:spcAft>
              <a:buNone/>
            </a:pPr>
            <a:endParaRPr lang="en-US" sz="2400" dirty="0" smtClean="0">
              <a:solidFill>
                <a:schemeClr val="accent3">
                  <a:lumMod val="75000"/>
                </a:schemeClr>
              </a:solidFill>
              <a:latin typeface="Georgia" panose="02040502050405020303" pitchFamily="18" charset="0"/>
            </a:endParaRPr>
          </a:p>
        </p:txBody>
      </p:sp>
      <p:sp>
        <p:nvSpPr>
          <p:cNvPr id="4" name="Slide Number Placeholder 5"/>
          <p:cNvSpPr>
            <a:spLocks noGrp="1"/>
          </p:cNvSpPr>
          <p:nvPr>
            <p:ph type="sldNum" sz="quarter" idx="12"/>
          </p:nvPr>
        </p:nvSpPr>
        <p:spPr>
          <a:xfrm>
            <a:off x="11458256" y="63682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50171778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1000">
              <a:srgbClr val="FFFF00"/>
            </a:gs>
            <a:gs pos="0">
              <a:schemeClr val="accent4">
                <a:lumMod val="75000"/>
              </a:schemeClr>
            </a:gs>
            <a:gs pos="98000">
              <a:srgbClr val="51F9C5"/>
            </a:gs>
            <a:gs pos="59000">
              <a:srgbClr val="008000">
                <a:alpha val="89000"/>
              </a:srgbClr>
            </a:gs>
          </a:gsLst>
          <a:lin ang="8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67425"/>
            <a:ext cx="11771289" cy="6529589"/>
          </a:xfrm>
          <a:solidFill>
            <a:schemeClr val="tx1"/>
          </a:solidFill>
          <a:scene3d>
            <a:camera prst="orthographicFront"/>
            <a:lightRig rig="threePt" dir="t"/>
          </a:scene3d>
          <a:sp3d>
            <a:bevelT w="152400" h="50800" prst="softRound"/>
          </a:sp3d>
        </p:spPr>
        <p:txBody>
          <a:bodyPr lIns="182880">
            <a:noAutofit/>
            <a:sp3d extrusionH="57150">
              <a:bevelT w="38100" h="38100"/>
            </a:sp3d>
          </a:bodyPr>
          <a:lstStyle/>
          <a:p>
            <a:pPr marL="1645920" lvl="0" indent="-1645920">
              <a:spcAft>
                <a:spcPts val="1800"/>
              </a:spcAft>
              <a:buClr>
                <a:prstClr val="white"/>
              </a:buClr>
              <a:buNone/>
            </a:pPr>
            <a:r>
              <a:rPr lang="en-US" sz="2800" dirty="0" smtClean="0">
                <a:solidFill>
                  <a:srgbClr val="008080"/>
                </a:solidFill>
                <a:latin typeface="Georgia" panose="02040502050405020303" pitchFamily="18" charset="0"/>
              </a:rPr>
              <a:t>2 </a:t>
            </a:r>
            <a:r>
              <a:rPr lang="en-US" sz="2800" dirty="0" err="1" smtClean="0">
                <a:solidFill>
                  <a:srgbClr val="008080"/>
                </a:solidFill>
                <a:latin typeface="Georgia" panose="02040502050405020303" pitchFamily="18" charset="0"/>
              </a:rPr>
              <a:t>Ch</a:t>
            </a:r>
            <a:r>
              <a:rPr lang="en-US" sz="2800" dirty="0" smtClean="0">
                <a:solidFill>
                  <a:srgbClr val="008080"/>
                </a:solidFill>
                <a:latin typeface="Georgia" panose="02040502050405020303" pitchFamily="18" charset="0"/>
              </a:rPr>
              <a:t> 36:10</a:t>
            </a:r>
            <a:r>
              <a:rPr lang="en-US" sz="2800" dirty="0">
                <a:solidFill>
                  <a:prstClr val="black"/>
                </a:solidFill>
                <a:latin typeface="Georgia" panose="02040502050405020303" pitchFamily="18" charset="0"/>
              </a:rPr>
              <a:t>	</a:t>
            </a:r>
            <a:r>
              <a:rPr lang="en-US" sz="2800" dirty="0" smtClean="0">
                <a:solidFill>
                  <a:srgbClr val="D8507E">
                    <a:lumMod val="75000"/>
                  </a:srgbClr>
                </a:solidFill>
                <a:latin typeface="Georgia" panose="02040502050405020303" pitchFamily="18" charset="0"/>
              </a:rPr>
              <a:t>And </a:t>
            </a:r>
            <a:r>
              <a:rPr lang="en-US" sz="2800" dirty="0">
                <a:solidFill>
                  <a:srgbClr val="D8507E">
                    <a:lumMod val="75000"/>
                  </a:srgbClr>
                </a:solidFill>
                <a:latin typeface="Georgia" panose="02040502050405020303" pitchFamily="18" charset="0"/>
              </a:rPr>
              <a:t>at the </a:t>
            </a:r>
            <a:r>
              <a:rPr lang="en-US" sz="2800" b="1" i="1" dirty="0">
                <a:solidFill>
                  <a:schemeClr val="accent4">
                    <a:lumMod val="75000"/>
                  </a:schemeClr>
                </a:solidFill>
                <a:latin typeface="Georgia" panose="02040502050405020303" pitchFamily="18" charset="0"/>
              </a:rPr>
              <a:t>turn of the </a:t>
            </a:r>
            <a:r>
              <a:rPr lang="en-US" sz="2800" b="1" i="1" dirty="0" smtClean="0">
                <a:solidFill>
                  <a:schemeClr val="accent4">
                    <a:lumMod val="75000"/>
                  </a:schemeClr>
                </a:solidFill>
                <a:latin typeface="Georgia" panose="02040502050405020303" pitchFamily="18" charset="0"/>
              </a:rPr>
              <a:t>year </a:t>
            </a:r>
            <a:r>
              <a:rPr lang="en-US" sz="2800" dirty="0" smtClean="0">
                <a:solidFill>
                  <a:srgbClr val="009999"/>
                </a:solidFill>
                <a:latin typeface="Georgia" panose="02040502050405020303" pitchFamily="18" charset="0"/>
              </a:rPr>
              <a:t>[teshuva] </a:t>
            </a:r>
            <a:r>
              <a:rPr lang="en-US" sz="2800" dirty="0">
                <a:solidFill>
                  <a:srgbClr val="D8507E">
                    <a:lumMod val="75000"/>
                  </a:srgbClr>
                </a:solidFill>
                <a:latin typeface="Georgia" panose="02040502050405020303" pitchFamily="18" charset="0"/>
              </a:rPr>
              <a:t>Sovereign </a:t>
            </a:r>
            <a:r>
              <a:rPr lang="en-US" sz="2800" dirty="0" err="1">
                <a:solidFill>
                  <a:srgbClr val="D8507E">
                    <a:lumMod val="75000"/>
                  </a:srgbClr>
                </a:solidFill>
                <a:latin typeface="Georgia" panose="02040502050405020303" pitchFamily="18" charset="0"/>
              </a:rPr>
              <a:t>Ne</a:t>
            </a:r>
            <a:r>
              <a:rPr lang="en-US" sz="2800" dirty="0" err="1">
                <a:solidFill>
                  <a:srgbClr val="D8507E">
                    <a:lumMod val="75000"/>
                  </a:srgbClr>
                </a:solidFill>
                <a:latin typeface="TITUS Cyberbit Basic" panose="02020603050405020304" pitchFamily="18" charset="0"/>
              </a:rPr>
              <a:t>ḇ</a:t>
            </a:r>
            <a:r>
              <a:rPr lang="en-US" sz="2800" dirty="0" err="1">
                <a:solidFill>
                  <a:srgbClr val="D8507E">
                    <a:lumMod val="75000"/>
                  </a:srgbClr>
                </a:solidFill>
                <a:latin typeface="Georgia" panose="02040502050405020303" pitchFamily="18" charset="0"/>
              </a:rPr>
              <a:t>u</a:t>
            </a:r>
            <a:r>
              <a:rPr lang="en-US" sz="2800" dirty="0" err="1">
                <a:solidFill>
                  <a:srgbClr val="D8507E">
                    <a:lumMod val="75000"/>
                  </a:srgbClr>
                </a:solidFill>
                <a:latin typeface="TITUS Cyberbit Basic" panose="02020603050405020304" pitchFamily="18" charset="0"/>
              </a:rPr>
              <a:t>ḵ</a:t>
            </a:r>
            <a:r>
              <a:rPr lang="en-US" sz="2800" dirty="0" err="1">
                <a:solidFill>
                  <a:srgbClr val="D8507E">
                    <a:lumMod val="75000"/>
                  </a:srgbClr>
                </a:solidFill>
                <a:latin typeface="Georgia" panose="02040502050405020303" pitchFamily="18" charset="0"/>
              </a:rPr>
              <a:t>a</a:t>
            </a:r>
            <a:r>
              <a:rPr lang="en-US" sz="2800" dirty="0" err="1">
                <a:solidFill>
                  <a:srgbClr val="D8507E">
                    <a:lumMod val="75000"/>
                  </a:srgbClr>
                </a:solidFill>
                <a:latin typeface="TITUS Cyberbit Basic" panose="02020603050405020304" pitchFamily="18" charset="0"/>
              </a:rPr>
              <a:t>ḏ</a:t>
            </a:r>
            <a:r>
              <a:rPr lang="en-US" sz="2800" dirty="0" err="1">
                <a:solidFill>
                  <a:srgbClr val="D8507E">
                    <a:lumMod val="75000"/>
                  </a:srgbClr>
                </a:solidFill>
                <a:latin typeface="Georgia" panose="02040502050405020303" pitchFamily="18" charset="0"/>
              </a:rPr>
              <a:t>netstsar</a:t>
            </a:r>
            <a:r>
              <a:rPr lang="en-US" sz="2800" dirty="0">
                <a:solidFill>
                  <a:srgbClr val="D8507E">
                    <a:lumMod val="75000"/>
                  </a:srgbClr>
                </a:solidFill>
                <a:latin typeface="Georgia" panose="02040502050405020303" pitchFamily="18" charset="0"/>
              </a:rPr>
              <a:t> sent and brought him to </a:t>
            </a:r>
            <a:r>
              <a:rPr lang="en-US" sz="2800" dirty="0" err="1">
                <a:solidFill>
                  <a:srgbClr val="D8507E">
                    <a:lumMod val="75000"/>
                  </a:srgbClr>
                </a:solidFill>
                <a:latin typeface="Georgia" panose="02040502050405020303" pitchFamily="18" charset="0"/>
              </a:rPr>
              <a:t>Ba</a:t>
            </a:r>
            <a:r>
              <a:rPr lang="en-US" sz="2800" dirty="0" err="1">
                <a:solidFill>
                  <a:srgbClr val="D8507E">
                    <a:lumMod val="75000"/>
                  </a:srgbClr>
                </a:solidFill>
                <a:latin typeface="TITUS Cyberbit Basic" panose="02020603050405020304" pitchFamily="18" charset="0"/>
              </a:rPr>
              <a:t>ḇ</a:t>
            </a:r>
            <a:r>
              <a:rPr lang="en-US" sz="2800" dirty="0" err="1">
                <a:solidFill>
                  <a:srgbClr val="D8507E">
                    <a:lumMod val="75000"/>
                  </a:srgbClr>
                </a:solidFill>
                <a:latin typeface="Georgia" panose="02040502050405020303" pitchFamily="18" charset="0"/>
              </a:rPr>
              <a:t>el</a:t>
            </a:r>
            <a:r>
              <a:rPr lang="en-US" sz="2800" dirty="0">
                <a:solidFill>
                  <a:srgbClr val="D8507E">
                    <a:lumMod val="75000"/>
                  </a:srgbClr>
                </a:solidFill>
                <a:latin typeface="Georgia" panose="02040502050405020303" pitchFamily="18" charset="0"/>
              </a:rPr>
              <a:t>, with the valuable utensils from the House of </a:t>
            </a:r>
            <a:r>
              <a:rPr lang="he-IL" sz="2800" b="1" dirty="0">
                <a:solidFill>
                  <a:srgbClr val="0000CC"/>
                </a:solidFill>
                <a:latin typeface="Times New Roman" panose="02020603050405020304" pitchFamily="18" charset="0"/>
                <a:cs typeface="Times New Roman" panose="02020603050405020304" pitchFamily="18" charset="0"/>
              </a:rPr>
              <a:t>יהוה</a:t>
            </a:r>
            <a:r>
              <a:rPr lang="en-US" sz="2800" b="1" dirty="0">
                <a:solidFill>
                  <a:srgbClr val="0000CC"/>
                </a:solidFill>
                <a:latin typeface="Georgia" panose="02040502050405020303" pitchFamily="18" charset="0"/>
              </a:rPr>
              <a:t>, </a:t>
            </a:r>
            <a:r>
              <a:rPr lang="en-US" sz="2800" dirty="0">
                <a:solidFill>
                  <a:srgbClr val="D8507E">
                    <a:lumMod val="75000"/>
                  </a:srgbClr>
                </a:solidFill>
                <a:latin typeface="Georgia" panose="02040502050405020303" pitchFamily="18" charset="0"/>
              </a:rPr>
              <a:t>and made </a:t>
            </a:r>
            <a:r>
              <a:rPr lang="en-US" sz="2800" dirty="0" err="1">
                <a:solidFill>
                  <a:srgbClr val="D8507E">
                    <a:lumMod val="75000"/>
                  </a:srgbClr>
                </a:solidFill>
                <a:latin typeface="Georgia" panose="02040502050405020303" pitchFamily="18" charset="0"/>
              </a:rPr>
              <a:t>Tsi</a:t>
            </a:r>
            <a:r>
              <a:rPr lang="en-US" sz="2800" dirty="0" err="1">
                <a:solidFill>
                  <a:srgbClr val="D8507E">
                    <a:lumMod val="75000"/>
                  </a:srgbClr>
                </a:solidFill>
                <a:latin typeface="TITUS Cyberbit Basic" panose="02020603050405020304" pitchFamily="18" charset="0"/>
              </a:rPr>
              <a:t>ḏ</a:t>
            </a:r>
            <a:r>
              <a:rPr lang="en-US" sz="2800" dirty="0" err="1">
                <a:solidFill>
                  <a:srgbClr val="D8507E">
                    <a:lumMod val="75000"/>
                  </a:srgbClr>
                </a:solidFill>
                <a:latin typeface="Georgia" panose="02040502050405020303" pitchFamily="18" charset="0"/>
              </a:rPr>
              <a:t>qiyahu</a:t>
            </a:r>
            <a:r>
              <a:rPr lang="en-US" sz="2800" dirty="0">
                <a:solidFill>
                  <a:srgbClr val="D8507E">
                    <a:lumMod val="75000"/>
                  </a:srgbClr>
                </a:solidFill>
                <a:latin typeface="Georgia" panose="02040502050405020303" pitchFamily="18" charset="0"/>
              </a:rPr>
              <a:t>, </a:t>
            </a:r>
            <a:r>
              <a:rPr lang="en-US" sz="2800" dirty="0" err="1">
                <a:solidFill>
                  <a:srgbClr val="D8507E">
                    <a:lumMod val="75000"/>
                  </a:srgbClr>
                </a:solidFill>
                <a:latin typeface="Georgia" panose="02040502050405020303" pitchFamily="18" charset="0"/>
              </a:rPr>
              <a:t>Yehoyaqim’s</a:t>
            </a:r>
            <a:r>
              <a:rPr lang="en-US" sz="2800" dirty="0">
                <a:solidFill>
                  <a:srgbClr val="D8507E">
                    <a:lumMod val="75000"/>
                  </a:srgbClr>
                </a:solidFill>
                <a:latin typeface="Georgia" panose="02040502050405020303" pitchFamily="18" charset="0"/>
              </a:rPr>
              <a:t> brother, sovereign over </a:t>
            </a:r>
            <a:r>
              <a:rPr lang="en-US" sz="2800" dirty="0" err="1">
                <a:solidFill>
                  <a:srgbClr val="D8507E">
                    <a:lumMod val="75000"/>
                  </a:srgbClr>
                </a:solidFill>
                <a:latin typeface="Georgia" panose="02040502050405020303" pitchFamily="18" charset="0"/>
              </a:rPr>
              <a:t>Yehu</a:t>
            </a:r>
            <a:r>
              <a:rPr lang="en-US" sz="2800" dirty="0" err="1">
                <a:solidFill>
                  <a:srgbClr val="D8507E">
                    <a:lumMod val="75000"/>
                  </a:srgbClr>
                </a:solidFill>
                <a:latin typeface="TITUS Cyberbit Basic" panose="02020603050405020304" pitchFamily="18" charset="0"/>
              </a:rPr>
              <a:t>ḏ</a:t>
            </a:r>
            <a:r>
              <a:rPr lang="en-US" sz="2800" dirty="0" err="1">
                <a:solidFill>
                  <a:srgbClr val="D8507E">
                    <a:lumMod val="75000"/>
                  </a:srgbClr>
                </a:solidFill>
                <a:latin typeface="Georgia" panose="02040502050405020303" pitchFamily="18" charset="0"/>
              </a:rPr>
              <a:t>ah</a:t>
            </a:r>
            <a:r>
              <a:rPr lang="en-US" sz="2800" dirty="0">
                <a:solidFill>
                  <a:srgbClr val="D8507E">
                    <a:lumMod val="75000"/>
                  </a:srgbClr>
                </a:solidFill>
                <a:latin typeface="Georgia" panose="02040502050405020303" pitchFamily="18" charset="0"/>
              </a:rPr>
              <a:t> </a:t>
            </a:r>
            <a:r>
              <a:rPr lang="en-US" sz="2800" dirty="0" smtClean="0">
                <a:solidFill>
                  <a:srgbClr val="D8507E">
                    <a:lumMod val="75000"/>
                  </a:srgbClr>
                </a:solidFill>
                <a:latin typeface="Georgia" panose="02040502050405020303" pitchFamily="18" charset="0"/>
              </a:rPr>
              <a:t/>
            </a:r>
            <a:br>
              <a:rPr lang="en-US" sz="2800" dirty="0" smtClean="0">
                <a:solidFill>
                  <a:srgbClr val="D8507E">
                    <a:lumMod val="75000"/>
                  </a:srgbClr>
                </a:solidFill>
                <a:latin typeface="Georgia" panose="02040502050405020303" pitchFamily="18" charset="0"/>
              </a:rPr>
            </a:br>
            <a:r>
              <a:rPr lang="en-US" sz="2800" dirty="0" smtClean="0">
                <a:solidFill>
                  <a:srgbClr val="D8507E">
                    <a:lumMod val="75000"/>
                  </a:srgbClr>
                </a:solidFill>
                <a:latin typeface="Georgia" panose="02040502050405020303" pitchFamily="18" charset="0"/>
              </a:rPr>
              <a:t>and </a:t>
            </a:r>
            <a:r>
              <a:rPr lang="en-US" sz="2800" dirty="0">
                <a:solidFill>
                  <a:srgbClr val="D8507E">
                    <a:lumMod val="75000"/>
                  </a:srgbClr>
                </a:solidFill>
                <a:latin typeface="Georgia" panose="02040502050405020303" pitchFamily="18" charset="0"/>
              </a:rPr>
              <a:t>Yerushalayim. </a:t>
            </a:r>
          </a:p>
          <a:p>
            <a:pPr marL="0" lvl="0" indent="0">
              <a:spcAft>
                <a:spcPts val="1800"/>
              </a:spcAft>
              <a:buClr>
                <a:prstClr val="white"/>
              </a:buClr>
              <a:buNone/>
            </a:pPr>
            <a:r>
              <a:rPr lang="en-US" sz="2800" dirty="0" smtClean="0">
                <a:solidFill>
                  <a:schemeClr val="bg1">
                    <a:lumMod val="95000"/>
                    <a:lumOff val="5000"/>
                  </a:schemeClr>
                </a:solidFill>
              </a:rPr>
              <a:t>You may have noticed the blue highlighted words above.  Why?  </a:t>
            </a:r>
            <a:br>
              <a:rPr lang="en-US" sz="2800" dirty="0" smtClean="0">
                <a:solidFill>
                  <a:schemeClr val="bg1">
                    <a:lumMod val="95000"/>
                    <a:lumOff val="5000"/>
                  </a:schemeClr>
                </a:solidFill>
              </a:rPr>
            </a:br>
            <a:r>
              <a:rPr lang="en-US" sz="2800" dirty="0" smtClean="0">
                <a:solidFill>
                  <a:schemeClr val="bg1">
                    <a:lumMod val="95000"/>
                    <a:lumOff val="5000"/>
                  </a:schemeClr>
                </a:solidFill>
              </a:rPr>
              <a:t>Let’s look once more at the verse below containing the word </a:t>
            </a:r>
            <a:r>
              <a:rPr lang="en-US" sz="2800" b="1" dirty="0" smtClean="0">
                <a:solidFill>
                  <a:srgbClr val="00B050"/>
                </a:solidFill>
              </a:rPr>
              <a:t>tequfah</a:t>
            </a:r>
            <a:r>
              <a:rPr lang="en-US" sz="2800" dirty="0" smtClean="0">
                <a:solidFill>
                  <a:schemeClr val="bg1">
                    <a:lumMod val="95000"/>
                    <a:lumOff val="5000"/>
                  </a:schemeClr>
                </a:solidFill>
              </a:rPr>
              <a:t> which was only lightly touched upon earlier.</a:t>
            </a:r>
            <a:endParaRPr lang="en-US" sz="2800" dirty="0">
              <a:solidFill>
                <a:schemeClr val="bg1">
                  <a:lumMod val="95000"/>
                  <a:lumOff val="5000"/>
                </a:schemeClr>
              </a:solidFill>
            </a:endParaRPr>
          </a:p>
          <a:p>
            <a:pPr marL="1645920" lvl="0" indent="-1645920">
              <a:spcAft>
                <a:spcPts val="0"/>
              </a:spcAft>
              <a:buClr>
                <a:prstClr val="white"/>
              </a:buClr>
              <a:buNone/>
            </a:pPr>
            <a:r>
              <a:rPr lang="en-US" sz="2800" dirty="0">
                <a:solidFill>
                  <a:srgbClr val="008080"/>
                </a:solidFill>
                <a:latin typeface="Georgia" panose="02040502050405020303" pitchFamily="18" charset="0"/>
              </a:rPr>
              <a:t>2 </a:t>
            </a:r>
            <a:r>
              <a:rPr lang="en-US" sz="2800" dirty="0" err="1">
                <a:solidFill>
                  <a:srgbClr val="008080"/>
                </a:solidFill>
                <a:latin typeface="Georgia" panose="02040502050405020303" pitchFamily="18" charset="0"/>
              </a:rPr>
              <a:t>Ch</a:t>
            </a:r>
            <a:r>
              <a:rPr lang="en-US" sz="2800" dirty="0">
                <a:solidFill>
                  <a:srgbClr val="008080"/>
                </a:solidFill>
                <a:latin typeface="Georgia" panose="02040502050405020303" pitchFamily="18" charset="0"/>
              </a:rPr>
              <a:t> </a:t>
            </a:r>
            <a:r>
              <a:rPr lang="en-US" sz="2800" dirty="0" smtClean="0">
                <a:solidFill>
                  <a:srgbClr val="008080"/>
                </a:solidFill>
                <a:latin typeface="Georgia" panose="02040502050405020303" pitchFamily="18" charset="0"/>
              </a:rPr>
              <a:t>24:23</a:t>
            </a:r>
            <a:r>
              <a:rPr lang="en-US" sz="2800" dirty="0">
                <a:solidFill>
                  <a:prstClr val="black"/>
                </a:solidFill>
                <a:latin typeface="Georgia" panose="02040502050405020303" pitchFamily="18" charset="0"/>
              </a:rPr>
              <a:t>	</a:t>
            </a:r>
            <a:r>
              <a:rPr lang="en-US" sz="2800" dirty="0" smtClean="0">
                <a:solidFill>
                  <a:srgbClr val="D8507E">
                    <a:lumMod val="75000"/>
                  </a:srgbClr>
                </a:solidFill>
                <a:latin typeface="Georgia" panose="02040502050405020303" pitchFamily="18" charset="0"/>
              </a:rPr>
              <a:t>And </a:t>
            </a:r>
            <a:r>
              <a:rPr lang="en-US" sz="2800" dirty="0">
                <a:solidFill>
                  <a:srgbClr val="D8507E">
                    <a:lumMod val="75000"/>
                  </a:srgbClr>
                </a:solidFill>
                <a:latin typeface="Georgia" panose="02040502050405020303" pitchFamily="18" charset="0"/>
              </a:rPr>
              <a:t>it came to be, at the </a:t>
            </a:r>
            <a:r>
              <a:rPr lang="en-US" sz="2800" i="1" dirty="0">
                <a:solidFill>
                  <a:srgbClr val="BC70EE">
                    <a:lumMod val="75000"/>
                  </a:srgbClr>
                </a:solidFill>
                <a:latin typeface="Georgia" panose="02040502050405020303" pitchFamily="18" charset="0"/>
              </a:rPr>
              <a:t>turn of the year </a:t>
            </a:r>
            <a:r>
              <a:rPr lang="en-US" sz="2800" dirty="0">
                <a:solidFill>
                  <a:srgbClr val="009900"/>
                </a:solidFill>
                <a:latin typeface="Comic Sans MS" panose="030F0702030302020204" pitchFamily="66" charset="0"/>
                <a:ea typeface="Calibri" panose="020F0502020204030204" pitchFamily="34" charset="0"/>
                <a:cs typeface="Georgia" panose="02040502050405020303"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ה</a:t>
            </a:r>
            <a:r>
              <a:rPr lang="en-US" sz="2800" b="1" baseline="30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פ</a:t>
            </a:r>
            <a:r>
              <a:rPr lang="en-US" sz="28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וֹ</a:t>
            </a:r>
            <a:r>
              <a:rPr lang="en-US" sz="28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ק</a:t>
            </a:r>
            <a:r>
              <a:rPr lang="en-US" sz="2800" b="1" baseline="-250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a:t>
            </a:r>
            <a:r>
              <a:rPr lang="en-US" sz="2800" b="1" dirty="0" err="1">
                <a:solidFill>
                  <a:srgbClr val="9900FF"/>
                </a:solidFill>
                <a:latin typeface="Times New Roman" panose="02020603050405020304" pitchFamily="18" charset="0"/>
                <a:ea typeface="Calibri" panose="020F0502020204030204" pitchFamily="34" charset="0"/>
                <a:cs typeface="Times New Roman" panose="02020603050405020304" pitchFamily="18" charset="0"/>
              </a:rPr>
              <a:t>ת</a:t>
            </a:r>
            <a: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009900"/>
                </a:solidFill>
                <a:latin typeface="Calibri" panose="020F0502020204030204" pitchFamily="34" charset="0"/>
                <a:ea typeface="Calibri" panose="020F0502020204030204" pitchFamily="34" charset="0"/>
                <a:cs typeface="Times New Roman" panose="02020603050405020304" pitchFamily="18" charset="0"/>
              </a:rPr>
              <a:t> – tequfah]</a:t>
            </a:r>
            <a:r>
              <a:rPr lang="en-US" sz="2800" dirty="0">
                <a:solidFill>
                  <a:srgbClr val="00B050"/>
                </a:solidFill>
                <a:latin typeface="Georgia" panose="02040502050405020303" pitchFamily="18" charset="0"/>
              </a:rPr>
              <a:t>,</a:t>
            </a:r>
            <a:r>
              <a:rPr lang="en-US" sz="2800" dirty="0">
                <a:solidFill>
                  <a:srgbClr val="D8507E">
                    <a:lumMod val="75000"/>
                  </a:srgbClr>
                </a:solidFill>
                <a:latin typeface="Georgia" panose="02040502050405020303" pitchFamily="18" charset="0"/>
              </a:rPr>
              <a:t> that </a:t>
            </a:r>
            <a:r>
              <a:rPr lang="en-US" sz="2800" dirty="0" smtClean="0">
                <a:solidFill>
                  <a:srgbClr val="D8507E">
                    <a:lumMod val="75000"/>
                  </a:srgbClr>
                </a:solidFill>
                <a:latin typeface="Georgia" panose="02040502050405020303" pitchFamily="18" charset="0"/>
              </a:rPr>
              <a:t>the army </a:t>
            </a:r>
            <a:r>
              <a:rPr lang="en-US" sz="2800" dirty="0">
                <a:solidFill>
                  <a:srgbClr val="D8507E">
                    <a:lumMod val="75000"/>
                  </a:srgbClr>
                </a:solidFill>
                <a:latin typeface="Georgia" panose="02040502050405020303" pitchFamily="18" charset="0"/>
              </a:rPr>
              <a:t>of Aram came up against him. And they came into </a:t>
            </a:r>
            <a:r>
              <a:rPr lang="en-US" sz="2800" dirty="0" err="1">
                <a:solidFill>
                  <a:srgbClr val="D8507E">
                    <a:lumMod val="75000"/>
                  </a:srgbClr>
                </a:solidFill>
                <a:latin typeface="Georgia" panose="02040502050405020303" pitchFamily="18" charset="0"/>
              </a:rPr>
              <a:t>Yehu</a:t>
            </a:r>
            <a:r>
              <a:rPr lang="en-US" sz="2800" dirty="0" err="1">
                <a:solidFill>
                  <a:srgbClr val="D8507E">
                    <a:lumMod val="75000"/>
                  </a:srgbClr>
                </a:solidFill>
                <a:latin typeface="TITUS Cyberbit Basic" panose="02020603050405020304" pitchFamily="18" charset="0"/>
              </a:rPr>
              <a:t>ḏ</a:t>
            </a:r>
            <a:r>
              <a:rPr lang="en-US" sz="2800" dirty="0" err="1">
                <a:solidFill>
                  <a:srgbClr val="D8507E">
                    <a:lumMod val="75000"/>
                  </a:srgbClr>
                </a:solidFill>
                <a:latin typeface="Georgia" panose="02040502050405020303" pitchFamily="18" charset="0"/>
              </a:rPr>
              <a:t>ah</a:t>
            </a:r>
            <a:r>
              <a:rPr lang="en-US" sz="2800" dirty="0">
                <a:solidFill>
                  <a:srgbClr val="D8507E">
                    <a:lumMod val="75000"/>
                  </a:srgbClr>
                </a:solidFill>
                <a:latin typeface="Georgia" panose="02040502050405020303" pitchFamily="18" charset="0"/>
              </a:rPr>
              <a:t> and </a:t>
            </a:r>
            <a:r>
              <a:rPr lang="en-US" sz="2800" dirty="0" err="1">
                <a:solidFill>
                  <a:srgbClr val="D8507E">
                    <a:lumMod val="75000"/>
                  </a:srgbClr>
                </a:solidFill>
                <a:latin typeface="Georgia" panose="02040502050405020303" pitchFamily="18" charset="0"/>
              </a:rPr>
              <a:t>Yerushalayim</a:t>
            </a:r>
            <a:r>
              <a:rPr lang="en-US" sz="2800" dirty="0">
                <a:solidFill>
                  <a:srgbClr val="D8507E">
                    <a:lumMod val="75000"/>
                  </a:srgbClr>
                </a:solidFill>
                <a:latin typeface="Georgia" panose="02040502050405020303" pitchFamily="18" charset="0"/>
              </a:rPr>
              <a:t>, and destroyed all the rulers of </a:t>
            </a:r>
            <a:r>
              <a:rPr lang="en-US" sz="2800" dirty="0" smtClean="0">
                <a:solidFill>
                  <a:srgbClr val="D8507E">
                    <a:lumMod val="75000"/>
                  </a:srgbClr>
                </a:solidFill>
                <a:latin typeface="Georgia" panose="02040502050405020303" pitchFamily="18" charset="0"/>
              </a:rPr>
              <a:t>the </a:t>
            </a:r>
            <a:r>
              <a:rPr lang="en-US" sz="2800" dirty="0">
                <a:solidFill>
                  <a:srgbClr val="D8507E">
                    <a:lumMod val="75000"/>
                  </a:srgbClr>
                </a:solidFill>
                <a:latin typeface="Georgia" panose="02040502050405020303" pitchFamily="18" charset="0"/>
              </a:rPr>
              <a:t>people from </a:t>
            </a:r>
            <a:r>
              <a:rPr lang="en-US" sz="2800" dirty="0" smtClean="0">
                <a:solidFill>
                  <a:srgbClr val="D8507E">
                    <a:lumMod val="75000"/>
                  </a:srgbClr>
                </a:solidFill>
                <a:latin typeface="Georgia" panose="02040502050405020303" pitchFamily="18" charset="0"/>
              </a:rPr>
              <a:t>among the </a:t>
            </a:r>
            <a:r>
              <a:rPr lang="en-US" sz="2800" dirty="0">
                <a:solidFill>
                  <a:srgbClr val="D8507E">
                    <a:lumMod val="75000"/>
                  </a:srgbClr>
                </a:solidFill>
                <a:latin typeface="Georgia" panose="02040502050405020303" pitchFamily="18" charset="0"/>
              </a:rPr>
              <a:t>people, and sent all their spoil to the sovereign of </a:t>
            </a:r>
            <a:r>
              <a:rPr lang="en-US" sz="2800" dirty="0" err="1">
                <a:solidFill>
                  <a:srgbClr val="D8507E">
                    <a:lumMod val="75000"/>
                  </a:srgbClr>
                </a:solidFill>
                <a:latin typeface="Georgia" panose="02040502050405020303" pitchFamily="18" charset="0"/>
              </a:rPr>
              <a:t>Darmeseq</a:t>
            </a:r>
            <a:r>
              <a:rPr lang="en-US" sz="2800" dirty="0">
                <a:solidFill>
                  <a:srgbClr val="D8507E">
                    <a:lumMod val="75000"/>
                  </a:srgbClr>
                </a:solidFill>
                <a:latin typeface="Georgia" panose="02040502050405020303" pitchFamily="18" charset="0"/>
              </a:rPr>
              <a:t>.</a:t>
            </a:r>
          </a:p>
        </p:txBody>
      </p:sp>
      <p:sp>
        <p:nvSpPr>
          <p:cNvPr id="4" name="Slide Number Placeholder 5"/>
          <p:cNvSpPr>
            <a:spLocks noGrp="1"/>
          </p:cNvSpPr>
          <p:nvPr>
            <p:ph type="sldNum" sz="quarter" idx="12"/>
          </p:nvPr>
        </p:nvSpPr>
        <p:spPr>
          <a:xfrm>
            <a:off x="11330931" y="6310416"/>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16002172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3000">
              <a:srgbClr val="FFFF00"/>
            </a:gs>
            <a:gs pos="53000">
              <a:schemeClr val="accent4">
                <a:lumMod val="75000"/>
              </a:schemeClr>
            </a:gs>
            <a:gs pos="90000">
              <a:srgbClr val="51F9C5"/>
            </a:gs>
            <a:gs pos="77000">
              <a:srgbClr val="008000">
                <a:alpha val="89000"/>
              </a:srgb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365" y="95535"/>
            <a:ext cx="11709778" cy="1433014"/>
          </a:xfrm>
        </p:spPr>
        <p:txBody>
          <a:bodyPr>
            <a:normAutofit/>
            <a:scene3d>
              <a:camera prst="orthographicFront"/>
              <a:lightRig rig="threePt" dir="t"/>
            </a:scene3d>
            <a:sp3d extrusionH="57150">
              <a:bevelT w="38100" h="38100"/>
            </a:sp3d>
          </a:bodyPr>
          <a:lstStyle/>
          <a:p>
            <a:pPr algn="ctr"/>
            <a:r>
              <a:rPr lang="en-US" sz="4800" b="1" dirty="0" smtClean="0">
                <a:ln w="3175" cmpd="sng">
                  <a:solidFill>
                    <a:sysClr val="windowText" lastClr="000000"/>
                  </a:solidFill>
                </a:ln>
                <a:solidFill>
                  <a:srgbClr val="FF0000"/>
                </a:solidFill>
                <a:latin typeface="Cooper Black" panose="0208090404030B020404" pitchFamily="18" charset="0"/>
              </a:rPr>
              <a:t>BREAK!     </a:t>
            </a:r>
            <a:r>
              <a:rPr lang="en-US" b="1" dirty="0" smtClean="0">
                <a:ln w="3175" cmpd="sng">
                  <a:solidFill>
                    <a:srgbClr val="008000"/>
                  </a:solidFill>
                </a:ln>
                <a:latin typeface="+mn-lt"/>
              </a:rPr>
              <a:t>What??? - are you saying that  - </a:t>
            </a:r>
            <a:br>
              <a:rPr lang="en-US" b="1" dirty="0" smtClean="0">
                <a:ln w="3175" cmpd="sng">
                  <a:solidFill>
                    <a:srgbClr val="008000"/>
                  </a:solidFill>
                </a:ln>
                <a:latin typeface="+mn-lt"/>
              </a:rPr>
            </a:br>
            <a:r>
              <a:rPr lang="en-US" b="1" u="sng" dirty="0" smtClean="0">
                <a:ln w="3175" cmpd="sng">
                  <a:solidFill>
                    <a:sysClr val="windowText" lastClr="000000"/>
                  </a:solidFill>
                </a:ln>
                <a:solidFill>
                  <a:schemeClr val="accent1">
                    <a:lumMod val="60000"/>
                    <a:lumOff val="40000"/>
                  </a:schemeClr>
                </a:solidFill>
                <a:latin typeface="Cooper Black" panose="0208090404030B020404" pitchFamily="18" charset="0"/>
              </a:rPr>
              <a:t>tequfah</a:t>
            </a:r>
            <a:r>
              <a:rPr lang="en-US" b="1" dirty="0" smtClean="0"/>
              <a:t>  </a:t>
            </a:r>
            <a:r>
              <a:rPr lang="en-US" b="1" dirty="0" smtClean="0">
                <a:ln w="3175" cmpd="sng">
                  <a:solidFill>
                    <a:srgbClr val="008000"/>
                  </a:solidFill>
                </a:ln>
                <a:latin typeface="+mn-lt"/>
              </a:rPr>
              <a:t>and</a:t>
            </a:r>
            <a:r>
              <a:rPr lang="en-US" b="1" dirty="0" smtClean="0"/>
              <a:t> </a:t>
            </a:r>
            <a:r>
              <a:rPr lang="en-US" b="1" u="sng" dirty="0" err="1" smtClean="0">
                <a:ln w="3175" cmpd="sng">
                  <a:solidFill>
                    <a:sysClr val="windowText" lastClr="000000"/>
                  </a:solidFill>
                </a:ln>
                <a:solidFill>
                  <a:schemeClr val="accent1">
                    <a:lumMod val="75000"/>
                  </a:schemeClr>
                </a:solidFill>
                <a:latin typeface="Cooper Black" panose="0208090404030B020404" pitchFamily="18" charset="0"/>
              </a:rPr>
              <a:t>teshuva</a:t>
            </a:r>
            <a:r>
              <a:rPr lang="en-US" b="1" dirty="0" smtClean="0"/>
              <a:t> </a:t>
            </a:r>
            <a:r>
              <a:rPr lang="en-US" b="1" dirty="0" smtClean="0">
                <a:ln w="3175" cmpd="sng">
                  <a:solidFill>
                    <a:srgbClr val="008000"/>
                  </a:solidFill>
                </a:ln>
                <a:latin typeface="+mn-lt"/>
              </a:rPr>
              <a:t>MEAN the same THING???</a:t>
            </a:r>
            <a:endParaRPr lang="en-US" b="1" dirty="0">
              <a:ln w="3175" cmpd="sng">
                <a:solidFill>
                  <a:srgbClr val="008000"/>
                </a:solidFill>
              </a:ln>
              <a:latin typeface="+mn-lt"/>
            </a:endParaRPr>
          </a:p>
        </p:txBody>
      </p:sp>
      <p:sp>
        <p:nvSpPr>
          <p:cNvPr id="3" name="Content Placeholder 2"/>
          <p:cNvSpPr>
            <a:spLocks noGrp="1"/>
          </p:cNvSpPr>
          <p:nvPr>
            <p:ph idx="1"/>
          </p:nvPr>
        </p:nvSpPr>
        <p:spPr>
          <a:xfrm>
            <a:off x="218365" y="1624084"/>
            <a:ext cx="11709778" cy="5131558"/>
          </a:xfrm>
          <a:solidFill>
            <a:schemeClr val="accent4">
              <a:lumMod val="40000"/>
              <a:lumOff val="60000"/>
            </a:schemeClr>
          </a:solidFill>
          <a:ln w="76200">
            <a:solidFill>
              <a:schemeClr val="accent4">
                <a:lumMod val="75000"/>
              </a:schemeClr>
            </a:solidFill>
          </a:ln>
          <a:scene3d>
            <a:camera prst="orthographicFront"/>
            <a:lightRig rig="threePt" dir="t"/>
          </a:scene3d>
          <a:sp3d>
            <a:bevelT w="114300" prst="artDeco"/>
          </a:sp3d>
        </p:spPr>
        <p:txBody>
          <a:bodyPr>
            <a:normAutofit/>
            <a:sp3d extrusionH="57150">
              <a:bevelT w="38100" h="38100"/>
            </a:sp3d>
          </a:bodyPr>
          <a:lstStyle/>
          <a:p>
            <a:pPr marL="0" indent="0">
              <a:buNone/>
            </a:pPr>
            <a:r>
              <a:rPr lang="en-US" sz="2400" b="1" i="1" dirty="0" smtClean="0">
                <a:solidFill>
                  <a:schemeClr val="bg1">
                    <a:lumMod val="95000"/>
                    <a:lumOff val="5000"/>
                  </a:schemeClr>
                </a:solidFill>
              </a:rPr>
              <a:t>No, it’s not quite like that!  </a:t>
            </a:r>
            <a:r>
              <a:rPr lang="en-US" sz="2400" b="1" dirty="0" smtClean="0">
                <a:solidFill>
                  <a:schemeClr val="bg1">
                    <a:lumMod val="95000"/>
                    <a:lumOff val="5000"/>
                  </a:schemeClr>
                </a:solidFill>
                <a:sym typeface="Wingdings" panose="05000000000000000000" pitchFamily="2" charset="2"/>
              </a:rPr>
              <a:t></a:t>
            </a:r>
            <a:endParaRPr lang="en-US" sz="2400" b="1" dirty="0" smtClean="0">
              <a:solidFill>
                <a:schemeClr val="bg1">
                  <a:lumMod val="95000"/>
                  <a:lumOff val="5000"/>
                </a:schemeClr>
              </a:solidFill>
            </a:endParaRPr>
          </a:p>
          <a:p>
            <a:pPr marL="0" indent="0">
              <a:buNone/>
            </a:pPr>
            <a:r>
              <a:rPr lang="en-US" sz="2400" b="1" i="1" dirty="0" smtClean="0">
                <a:solidFill>
                  <a:srgbClr val="00B050"/>
                </a:solidFill>
              </a:rPr>
              <a:t>Tequfah</a:t>
            </a:r>
            <a:r>
              <a:rPr lang="en-US" sz="2400" dirty="0" smtClean="0">
                <a:solidFill>
                  <a:schemeClr val="bg2">
                    <a:lumMod val="75000"/>
                  </a:schemeClr>
                </a:solidFill>
              </a:rPr>
              <a:t>  - very specifically references - </a:t>
            </a:r>
            <a:r>
              <a:rPr lang="en-US" sz="2400" b="1" u="sng" dirty="0" smtClean="0">
                <a:solidFill>
                  <a:schemeClr val="bg2">
                    <a:lumMod val="75000"/>
                  </a:schemeClr>
                </a:solidFill>
              </a:rPr>
              <a:t>the actual celestial </a:t>
            </a:r>
            <a:r>
              <a:rPr lang="en-US" sz="2400" b="1" u="sng" dirty="0">
                <a:solidFill>
                  <a:schemeClr val="bg2">
                    <a:lumMod val="75000"/>
                  </a:schemeClr>
                </a:solidFill>
              </a:rPr>
              <a:t>event</a:t>
            </a:r>
            <a:r>
              <a:rPr lang="en-US" sz="2400" b="1" dirty="0">
                <a:solidFill>
                  <a:schemeClr val="bg2">
                    <a:lumMod val="75000"/>
                  </a:schemeClr>
                </a:solidFill>
              </a:rPr>
              <a:t>.</a:t>
            </a:r>
            <a:r>
              <a:rPr lang="en-US" sz="2400" dirty="0">
                <a:solidFill>
                  <a:schemeClr val="bg2">
                    <a:lumMod val="75000"/>
                  </a:schemeClr>
                </a:solidFill>
              </a:rPr>
              <a:t>  </a:t>
            </a:r>
            <a:br>
              <a:rPr lang="en-US" sz="2400" dirty="0">
                <a:solidFill>
                  <a:schemeClr val="bg2">
                    <a:lumMod val="75000"/>
                  </a:schemeClr>
                </a:solidFill>
              </a:rPr>
            </a:br>
            <a:r>
              <a:rPr lang="en-US" sz="2400" dirty="0" smtClean="0">
                <a:solidFill>
                  <a:schemeClr val="bg2">
                    <a:lumMod val="75000"/>
                  </a:schemeClr>
                </a:solidFill>
              </a:rPr>
              <a:t>		</a:t>
            </a:r>
            <a:r>
              <a:rPr lang="en-US" sz="2400" dirty="0" smtClean="0">
                <a:solidFill>
                  <a:srgbClr val="0070C0"/>
                </a:solidFill>
              </a:rPr>
              <a:t>Does that </a:t>
            </a:r>
            <a:r>
              <a:rPr lang="en-US" sz="2400" dirty="0">
                <a:solidFill>
                  <a:srgbClr val="0070C0"/>
                </a:solidFill>
              </a:rPr>
              <a:t>mean the </a:t>
            </a:r>
            <a:r>
              <a:rPr lang="en-US" sz="2400" dirty="0" smtClean="0">
                <a:solidFill>
                  <a:srgbClr val="0070C0"/>
                </a:solidFill>
              </a:rPr>
              <a:t>timing of </a:t>
            </a:r>
            <a:r>
              <a:rPr lang="en-US" sz="2400" dirty="0">
                <a:solidFill>
                  <a:srgbClr val="0070C0"/>
                </a:solidFill>
              </a:rPr>
              <a:t>the equinox </a:t>
            </a:r>
            <a:r>
              <a:rPr lang="en-US" sz="2400" dirty="0" smtClean="0">
                <a:solidFill>
                  <a:srgbClr val="0070C0"/>
                </a:solidFill>
              </a:rPr>
              <a:t>here?</a:t>
            </a:r>
            <a:r>
              <a:rPr lang="en-US" sz="2400" dirty="0" smtClean="0">
                <a:solidFill>
                  <a:schemeClr val="bg2">
                    <a:lumMod val="75000"/>
                  </a:schemeClr>
                </a:solidFill>
              </a:rPr>
              <a:t/>
            </a:r>
            <a:br>
              <a:rPr lang="en-US" sz="2400" dirty="0" smtClean="0">
                <a:solidFill>
                  <a:schemeClr val="bg2">
                    <a:lumMod val="75000"/>
                  </a:schemeClr>
                </a:solidFill>
              </a:rPr>
            </a:br>
            <a:r>
              <a:rPr lang="en-US" sz="2400" dirty="0" smtClean="0">
                <a:solidFill>
                  <a:srgbClr val="FF0066"/>
                </a:solidFill>
              </a:rPr>
              <a:t>Yes</a:t>
            </a:r>
            <a:r>
              <a:rPr lang="en-US" sz="2400" dirty="0">
                <a:solidFill>
                  <a:srgbClr val="FF0066"/>
                </a:solidFill>
              </a:rPr>
              <a:t>,</a:t>
            </a:r>
            <a:r>
              <a:rPr lang="en-US" sz="2400" b="1" i="1" dirty="0">
                <a:solidFill>
                  <a:srgbClr val="00B050"/>
                </a:solidFill>
              </a:rPr>
              <a:t> tequfah </a:t>
            </a:r>
            <a:r>
              <a:rPr lang="en-US" sz="2400" dirty="0">
                <a:solidFill>
                  <a:srgbClr val="FF0066"/>
                </a:solidFill>
              </a:rPr>
              <a:t>identifies the </a:t>
            </a:r>
            <a:r>
              <a:rPr lang="en-US" sz="2400" dirty="0" smtClean="0">
                <a:solidFill>
                  <a:srgbClr val="FF0066"/>
                </a:solidFill>
              </a:rPr>
              <a:t>actual </a:t>
            </a:r>
            <a:r>
              <a:rPr lang="en-US" sz="2400" dirty="0">
                <a:solidFill>
                  <a:srgbClr val="FF0066"/>
                </a:solidFill>
              </a:rPr>
              <a:t>equinox and the positioning of the sun in the Mazzaroth.</a:t>
            </a:r>
            <a:r>
              <a:rPr lang="en-US" sz="2400" dirty="0"/>
              <a:t> </a:t>
            </a:r>
            <a:r>
              <a:rPr lang="en-US" sz="2400" dirty="0">
                <a:solidFill>
                  <a:schemeClr val="bg2">
                    <a:lumMod val="75000"/>
                  </a:schemeClr>
                </a:solidFill>
              </a:rPr>
              <a:t> </a:t>
            </a:r>
            <a:endParaRPr lang="en-US" sz="2400" dirty="0" smtClean="0">
              <a:solidFill>
                <a:schemeClr val="bg2">
                  <a:lumMod val="75000"/>
                </a:schemeClr>
              </a:solidFill>
            </a:endParaRPr>
          </a:p>
          <a:p>
            <a:pPr marL="0" indent="0">
              <a:buNone/>
            </a:pPr>
            <a:r>
              <a:rPr lang="en-US" sz="2400" b="1" i="1" dirty="0">
                <a:solidFill>
                  <a:srgbClr val="00B050"/>
                </a:solidFill>
              </a:rPr>
              <a:t>Teshuva</a:t>
            </a:r>
            <a:r>
              <a:rPr lang="en-US" sz="2400" dirty="0"/>
              <a:t> </a:t>
            </a:r>
            <a:r>
              <a:rPr lang="en-US" sz="2400" dirty="0" smtClean="0">
                <a:solidFill>
                  <a:schemeClr val="bg2">
                    <a:lumMod val="50000"/>
                  </a:schemeClr>
                </a:solidFill>
              </a:rPr>
              <a:t>references/describes </a:t>
            </a:r>
            <a:r>
              <a:rPr lang="en-US" sz="2400" dirty="0">
                <a:solidFill>
                  <a:schemeClr val="bg2">
                    <a:lumMod val="50000"/>
                  </a:schemeClr>
                </a:solidFill>
              </a:rPr>
              <a:t>very </a:t>
            </a:r>
            <a:r>
              <a:rPr lang="en-US" sz="2400" dirty="0" smtClean="0">
                <a:solidFill>
                  <a:schemeClr val="bg2">
                    <a:lumMod val="50000"/>
                  </a:schemeClr>
                </a:solidFill>
              </a:rPr>
              <a:t>basically </a:t>
            </a:r>
            <a:r>
              <a:rPr lang="en-US" sz="2400" b="1" i="1" u="sng" dirty="0">
                <a:solidFill>
                  <a:schemeClr val="bg2">
                    <a:lumMod val="50000"/>
                  </a:schemeClr>
                </a:solidFill>
              </a:rPr>
              <a:t>the type of action within</a:t>
            </a:r>
            <a:r>
              <a:rPr lang="en-US" sz="2400" b="1" i="1" dirty="0">
                <a:solidFill>
                  <a:schemeClr val="bg2">
                    <a:lumMod val="50000"/>
                  </a:schemeClr>
                </a:solidFill>
              </a:rPr>
              <a:t> </a:t>
            </a:r>
            <a:r>
              <a:rPr lang="en-US" sz="2400" dirty="0">
                <a:solidFill>
                  <a:schemeClr val="bg2">
                    <a:lumMod val="50000"/>
                  </a:schemeClr>
                </a:solidFill>
              </a:rPr>
              <a:t>the celestial event ... </a:t>
            </a:r>
            <a:r>
              <a:rPr lang="en-US" sz="2400" dirty="0" smtClean="0">
                <a:solidFill>
                  <a:schemeClr val="bg2">
                    <a:lumMod val="50000"/>
                  </a:schemeClr>
                </a:solidFill>
              </a:rPr>
              <a:t>			which Scripture uses to point </a:t>
            </a:r>
            <a:r>
              <a:rPr lang="en-US" sz="2400" dirty="0">
                <a:solidFill>
                  <a:schemeClr val="bg2">
                    <a:lumMod val="50000"/>
                  </a:schemeClr>
                </a:solidFill>
              </a:rPr>
              <a:t>accurately to the spring time of the year. </a:t>
            </a:r>
            <a:r>
              <a:rPr lang="en-US" sz="2400" dirty="0"/>
              <a:t> </a:t>
            </a:r>
            <a:br>
              <a:rPr lang="en-US" sz="2400" dirty="0"/>
            </a:br>
            <a:r>
              <a:rPr lang="en-US" sz="2400" dirty="0" smtClean="0"/>
              <a:t>		</a:t>
            </a:r>
            <a:r>
              <a:rPr lang="en-US" sz="2400" dirty="0" smtClean="0">
                <a:solidFill>
                  <a:srgbClr val="0070C0"/>
                </a:solidFill>
              </a:rPr>
              <a:t>Does that </a:t>
            </a:r>
            <a:r>
              <a:rPr lang="en-US" sz="2400" dirty="0">
                <a:solidFill>
                  <a:srgbClr val="0070C0"/>
                </a:solidFill>
              </a:rPr>
              <a:t>mean the first day of spring here</a:t>
            </a:r>
            <a:r>
              <a:rPr lang="en-US" sz="2400" dirty="0" smtClean="0">
                <a:solidFill>
                  <a:srgbClr val="0070C0"/>
                </a:solidFill>
              </a:rPr>
              <a:t>?</a:t>
            </a:r>
          </a:p>
          <a:p>
            <a:pPr marL="0" indent="0">
              <a:buNone/>
            </a:pPr>
            <a:r>
              <a:rPr lang="en-US" sz="2400" b="1" i="1" dirty="0" err="1">
                <a:solidFill>
                  <a:srgbClr val="00B050"/>
                </a:solidFill>
              </a:rPr>
              <a:t>Teshuva</a:t>
            </a:r>
            <a:r>
              <a:rPr lang="en-US" sz="2400" b="1" i="1" dirty="0">
                <a:solidFill>
                  <a:srgbClr val="00B050"/>
                </a:solidFill>
              </a:rPr>
              <a:t> </a:t>
            </a:r>
            <a:r>
              <a:rPr lang="en-US" sz="2400" dirty="0" smtClean="0">
                <a:solidFill>
                  <a:srgbClr val="FF0066"/>
                </a:solidFill>
              </a:rPr>
              <a:t>is not actually the </a:t>
            </a:r>
            <a:r>
              <a:rPr lang="en-US" sz="2400" dirty="0">
                <a:solidFill>
                  <a:srgbClr val="FF0066"/>
                </a:solidFill>
              </a:rPr>
              <a:t>first day of </a:t>
            </a:r>
            <a:r>
              <a:rPr lang="en-US" sz="2400" dirty="0" smtClean="0">
                <a:solidFill>
                  <a:srgbClr val="FF0066"/>
                </a:solidFill>
              </a:rPr>
              <a:t>spring </a:t>
            </a:r>
            <a:r>
              <a:rPr lang="en-US" sz="2400" dirty="0">
                <a:solidFill>
                  <a:srgbClr val="FF0066"/>
                </a:solidFill>
              </a:rPr>
              <a:t>but very close to </a:t>
            </a:r>
            <a:r>
              <a:rPr lang="en-US" sz="2400" dirty="0" smtClean="0">
                <a:solidFill>
                  <a:srgbClr val="FF0066"/>
                </a:solidFill>
              </a:rPr>
              <a:t>it — say, </a:t>
            </a:r>
            <a:r>
              <a:rPr lang="en-US" sz="2400" u="sng" dirty="0">
                <a:solidFill>
                  <a:srgbClr val="FF0066"/>
                </a:solidFill>
              </a:rPr>
              <a:t>early</a:t>
            </a:r>
            <a:r>
              <a:rPr lang="en-US" sz="2400" dirty="0">
                <a:solidFill>
                  <a:srgbClr val="FF0066"/>
                </a:solidFill>
              </a:rPr>
              <a:t> springtime.   </a:t>
            </a:r>
            <a:r>
              <a:rPr lang="en-US" sz="2400" dirty="0" smtClean="0">
                <a:solidFill>
                  <a:srgbClr val="FF0066"/>
                </a:solidFill>
              </a:rPr>
              <a:t/>
            </a:r>
            <a:br>
              <a:rPr lang="en-US" sz="2400" dirty="0" smtClean="0">
                <a:solidFill>
                  <a:srgbClr val="FF0066"/>
                </a:solidFill>
              </a:rPr>
            </a:br>
            <a:r>
              <a:rPr lang="en-US" sz="2400" dirty="0" smtClean="0">
                <a:solidFill>
                  <a:schemeClr val="bg1">
                    <a:lumMod val="95000"/>
                    <a:lumOff val="5000"/>
                  </a:schemeClr>
                </a:solidFill>
              </a:rPr>
              <a:t>The </a:t>
            </a:r>
            <a:r>
              <a:rPr lang="en-US" sz="2400" dirty="0">
                <a:solidFill>
                  <a:schemeClr val="bg1">
                    <a:lumMod val="95000"/>
                    <a:lumOff val="5000"/>
                  </a:schemeClr>
                </a:solidFill>
              </a:rPr>
              <a:t>difference </a:t>
            </a:r>
            <a:r>
              <a:rPr lang="en-US" sz="2400" dirty="0" smtClean="0">
                <a:solidFill>
                  <a:schemeClr val="bg1">
                    <a:lumMod val="95000"/>
                    <a:lumOff val="5000"/>
                  </a:schemeClr>
                </a:solidFill>
              </a:rPr>
              <a:t>is</a:t>
            </a:r>
            <a:r>
              <a:rPr lang="en-US" sz="2400" dirty="0">
                <a:solidFill>
                  <a:schemeClr val="bg1">
                    <a:lumMod val="95000"/>
                    <a:lumOff val="5000"/>
                  </a:schemeClr>
                </a:solidFill>
              </a:rPr>
              <a:t> </a:t>
            </a:r>
            <a:r>
              <a:rPr lang="en-US" sz="2400" dirty="0" smtClean="0">
                <a:solidFill>
                  <a:schemeClr val="bg1">
                    <a:lumMod val="95000"/>
                    <a:lumOff val="5000"/>
                  </a:schemeClr>
                </a:solidFill>
              </a:rPr>
              <a:t>similar to saying </a:t>
            </a:r>
            <a:r>
              <a:rPr lang="en-US" sz="2400" dirty="0" smtClean="0">
                <a:solidFill>
                  <a:srgbClr val="FF0066"/>
                </a:solidFill>
              </a:rPr>
              <a:t>- </a:t>
            </a:r>
            <a:r>
              <a:rPr lang="en-US" sz="2400" b="1" dirty="0" smtClean="0">
                <a:solidFill>
                  <a:srgbClr val="CC6600"/>
                </a:solidFill>
              </a:rPr>
              <a:t>Richard's 68 Mustang Shelby GT 500 KR - </a:t>
            </a:r>
            <a:r>
              <a:rPr lang="en-US" sz="2400" b="1" dirty="0" smtClean="0">
                <a:solidFill>
                  <a:srgbClr val="00B050"/>
                </a:solidFill>
              </a:rPr>
              <a:t>(tequfah.) </a:t>
            </a:r>
            <a:r>
              <a:rPr lang="en-US" sz="2400" dirty="0">
                <a:solidFill>
                  <a:srgbClr val="FF0066"/>
                </a:solidFill>
              </a:rPr>
              <a:t> </a:t>
            </a:r>
            <a:endParaRPr lang="en-US" sz="2400" dirty="0" smtClean="0">
              <a:solidFill>
                <a:srgbClr val="FF0066"/>
              </a:solidFill>
            </a:endParaRPr>
          </a:p>
          <a:p>
            <a:pPr marL="0" indent="0">
              <a:buNone/>
            </a:pPr>
            <a:r>
              <a:rPr lang="en-US" sz="2400" dirty="0" smtClean="0">
                <a:solidFill>
                  <a:schemeClr val="bg1">
                    <a:lumMod val="95000"/>
                    <a:lumOff val="5000"/>
                  </a:schemeClr>
                </a:solidFill>
              </a:rPr>
              <a:t>Or optionally,  </a:t>
            </a:r>
            <a:r>
              <a:rPr lang="en-US" sz="2400" dirty="0">
                <a:solidFill>
                  <a:schemeClr val="bg1">
                    <a:lumMod val="95000"/>
                    <a:lumOff val="5000"/>
                  </a:schemeClr>
                </a:solidFill>
              </a:rPr>
              <a:t>just </a:t>
            </a:r>
            <a:r>
              <a:rPr lang="en-US" sz="2400" dirty="0" smtClean="0">
                <a:solidFill>
                  <a:schemeClr val="bg1">
                    <a:lumMod val="95000"/>
                    <a:lumOff val="5000"/>
                  </a:schemeClr>
                </a:solidFill>
              </a:rPr>
              <a:t>saying </a:t>
            </a:r>
            <a:r>
              <a:rPr lang="en-US" sz="2400" dirty="0">
                <a:solidFill>
                  <a:schemeClr val="bg1">
                    <a:lumMod val="95000"/>
                    <a:lumOff val="5000"/>
                  </a:schemeClr>
                </a:solidFill>
              </a:rPr>
              <a:t> </a:t>
            </a:r>
            <a:r>
              <a:rPr lang="en-US" sz="2400" b="1" dirty="0" smtClean="0">
                <a:solidFill>
                  <a:srgbClr val="CC6600"/>
                </a:solidFill>
              </a:rPr>
              <a:t>- Richard's car – </a:t>
            </a:r>
            <a:r>
              <a:rPr lang="en-US" sz="2400" dirty="0" smtClean="0">
                <a:solidFill>
                  <a:schemeClr val="bg1"/>
                </a:solidFill>
              </a:rPr>
              <a:t>compare to - </a:t>
            </a:r>
            <a:r>
              <a:rPr lang="en-US" sz="2400" b="1" dirty="0" smtClean="0">
                <a:solidFill>
                  <a:srgbClr val="00B050"/>
                </a:solidFill>
              </a:rPr>
              <a:t>(</a:t>
            </a:r>
            <a:r>
              <a:rPr lang="en-US" sz="2400" b="1" dirty="0" err="1" smtClean="0">
                <a:solidFill>
                  <a:srgbClr val="00B050"/>
                </a:solidFill>
              </a:rPr>
              <a:t>teshuva</a:t>
            </a:r>
            <a:r>
              <a:rPr lang="en-US" sz="2400" b="1" dirty="0" smtClean="0">
                <a:solidFill>
                  <a:srgbClr val="00B050"/>
                </a:solidFill>
              </a:rPr>
              <a:t>.)</a:t>
            </a:r>
            <a:r>
              <a:rPr lang="en-US" sz="2400" b="1" dirty="0">
                <a:solidFill>
                  <a:srgbClr val="CC6600"/>
                </a:solidFill>
              </a:rPr>
              <a:t> </a:t>
            </a:r>
            <a:r>
              <a:rPr lang="en-US" sz="2400" dirty="0">
                <a:solidFill>
                  <a:srgbClr val="FF0066"/>
                </a:solidFill>
              </a:rPr>
              <a:t> </a:t>
            </a:r>
            <a:endParaRPr lang="en-US" sz="2400" dirty="0" smtClean="0">
              <a:solidFill>
                <a:srgbClr val="FF0066"/>
              </a:solidFill>
            </a:endParaRPr>
          </a:p>
          <a:p>
            <a:pPr marL="0" indent="0">
              <a:buNone/>
            </a:pPr>
            <a:r>
              <a:rPr lang="en-US" sz="2400" dirty="0" smtClean="0">
                <a:solidFill>
                  <a:srgbClr val="FF0066"/>
                </a:solidFill>
              </a:rPr>
              <a:t>Both </a:t>
            </a:r>
            <a:r>
              <a:rPr lang="en-US" sz="2400" dirty="0">
                <a:solidFill>
                  <a:srgbClr val="FF0066"/>
                </a:solidFill>
              </a:rPr>
              <a:t>are speaking of the same </a:t>
            </a:r>
            <a:r>
              <a:rPr lang="en-US" sz="2400" dirty="0" smtClean="0">
                <a:solidFill>
                  <a:srgbClr val="FF0066"/>
                </a:solidFill>
              </a:rPr>
              <a:t>object </a:t>
            </a:r>
            <a:r>
              <a:rPr lang="en-US" sz="2400" dirty="0" smtClean="0">
                <a:solidFill>
                  <a:schemeClr val="bg1">
                    <a:lumMod val="95000"/>
                    <a:lumOff val="5000"/>
                  </a:schemeClr>
                </a:solidFill>
              </a:rPr>
              <a:t>(when the context is </a:t>
            </a:r>
            <a:r>
              <a:rPr lang="en-US" sz="2400" b="1" i="1" u="sng" dirty="0" smtClean="0">
                <a:solidFill>
                  <a:schemeClr val="bg1">
                    <a:lumMod val="95000"/>
                    <a:lumOff val="5000"/>
                  </a:schemeClr>
                </a:solidFill>
              </a:rPr>
              <a:t>time</a:t>
            </a:r>
            <a:r>
              <a:rPr lang="en-US" sz="2400" dirty="0" smtClean="0">
                <a:solidFill>
                  <a:schemeClr val="bg1">
                    <a:lumMod val="95000"/>
                    <a:lumOff val="5000"/>
                  </a:schemeClr>
                </a:solidFill>
              </a:rPr>
              <a:t>) </a:t>
            </a:r>
            <a:r>
              <a:rPr lang="en-US" sz="2400" dirty="0" smtClean="0">
                <a:solidFill>
                  <a:srgbClr val="FF0066"/>
                </a:solidFill>
              </a:rPr>
              <a:t>— it is just </a:t>
            </a:r>
            <a:r>
              <a:rPr lang="en-US" sz="2400" dirty="0">
                <a:solidFill>
                  <a:srgbClr val="FF0066"/>
                </a:solidFill>
              </a:rPr>
              <a:t>that </a:t>
            </a:r>
            <a:r>
              <a:rPr lang="en-US" sz="2400" b="1" i="1" dirty="0" smtClean="0">
                <a:solidFill>
                  <a:srgbClr val="00B050"/>
                </a:solidFill>
              </a:rPr>
              <a:t>“tequfah” </a:t>
            </a:r>
            <a:br>
              <a:rPr lang="en-US" sz="2400" b="1" i="1" dirty="0" smtClean="0">
                <a:solidFill>
                  <a:srgbClr val="00B050"/>
                </a:solidFill>
              </a:rPr>
            </a:br>
            <a:r>
              <a:rPr lang="en-US" sz="2400" dirty="0" smtClean="0">
                <a:solidFill>
                  <a:srgbClr val="FF0066"/>
                </a:solidFill>
              </a:rPr>
              <a:t>is </a:t>
            </a:r>
            <a:r>
              <a:rPr lang="en-US" sz="2400" dirty="0" smtClean="0">
                <a:ln>
                  <a:solidFill>
                    <a:sysClr val="windowText" lastClr="000000"/>
                  </a:solidFill>
                </a:ln>
                <a:solidFill>
                  <a:srgbClr val="0070C0"/>
                </a:solidFill>
                <a:latin typeface="Cooper Black" panose="0208090404030B020404" pitchFamily="18" charset="0"/>
              </a:rPr>
              <a:t>MUCH</a:t>
            </a:r>
            <a:r>
              <a:rPr lang="en-US" sz="2400" dirty="0" smtClean="0">
                <a:solidFill>
                  <a:srgbClr val="FF0066"/>
                </a:solidFill>
              </a:rPr>
              <a:t> more specific and highly accurate.</a:t>
            </a:r>
            <a:endParaRPr lang="en-US" sz="2400" dirty="0">
              <a:solidFill>
                <a:srgbClr val="FF0066"/>
              </a:solidFill>
            </a:endParaRPr>
          </a:p>
        </p:txBody>
      </p:sp>
      <p:sp>
        <p:nvSpPr>
          <p:cNvPr id="4" name="Slide Number Placeholder 5"/>
          <p:cNvSpPr>
            <a:spLocks noGrp="1"/>
          </p:cNvSpPr>
          <p:nvPr>
            <p:ph type="sldNum" sz="quarter" idx="12"/>
          </p:nvPr>
        </p:nvSpPr>
        <p:spPr>
          <a:xfrm>
            <a:off x="11330931" y="639144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30961706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4" end="4"/>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19" y="166656"/>
            <a:ext cx="11758411" cy="6555347"/>
          </a:xfrm>
          <a:solidFill>
            <a:schemeClr val="accent1">
              <a:lumMod val="40000"/>
              <a:lumOff val="60000"/>
            </a:schemeClr>
          </a:solidFill>
          <a:scene3d>
            <a:camera prst="orthographicFront"/>
            <a:lightRig rig="threePt" dir="t"/>
          </a:scene3d>
          <a:sp3d>
            <a:bevelT w="152400" h="50800" prst="softRound"/>
          </a:sp3d>
        </p:spPr>
        <p:txBody>
          <a:bodyPr lIns="182880">
            <a:normAutofit/>
            <a:sp3d extrusionH="57150">
              <a:bevelT h="25400" prst="softRound"/>
            </a:sp3d>
          </a:bodyPr>
          <a:lstStyle/>
          <a:p>
            <a:pPr marL="0" indent="0">
              <a:spcAft>
                <a:spcPts val="1200"/>
              </a:spcAft>
              <a:buNone/>
            </a:pPr>
            <a:r>
              <a:rPr lang="en-US" sz="2400" dirty="0" smtClean="0">
                <a:solidFill>
                  <a:schemeClr val="bg1">
                    <a:lumMod val="95000"/>
                    <a:lumOff val="5000"/>
                  </a:schemeClr>
                </a:solidFill>
              </a:rPr>
              <a:t>Hopefully we understand the similarity of meanings and concepts between the word </a:t>
            </a:r>
            <a:r>
              <a:rPr lang="en-US" sz="2400" b="1" dirty="0" smtClean="0">
                <a:solidFill>
                  <a:srgbClr val="00B050"/>
                </a:solidFill>
              </a:rPr>
              <a:t>tequfah</a:t>
            </a:r>
            <a:r>
              <a:rPr lang="en-US" sz="2400" dirty="0" smtClean="0">
                <a:solidFill>
                  <a:schemeClr val="bg1">
                    <a:lumMod val="95000"/>
                    <a:lumOff val="5000"/>
                  </a:schemeClr>
                </a:solidFill>
              </a:rPr>
              <a:t> and </a:t>
            </a:r>
            <a:r>
              <a:rPr lang="en-US" sz="2400" b="1" dirty="0" smtClean="0">
                <a:solidFill>
                  <a:srgbClr val="009999"/>
                </a:solidFill>
              </a:rPr>
              <a:t>teshuva </a:t>
            </a:r>
            <a:r>
              <a:rPr lang="en-US" sz="2400" dirty="0" smtClean="0">
                <a:solidFill>
                  <a:schemeClr val="bg1">
                    <a:lumMod val="95000"/>
                    <a:lumOff val="5000"/>
                  </a:schemeClr>
                </a:solidFill>
              </a:rPr>
              <a:t>a little better.</a:t>
            </a:r>
          </a:p>
          <a:p>
            <a:pPr marL="0" indent="0">
              <a:spcAft>
                <a:spcPts val="1200"/>
              </a:spcAft>
              <a:buNone/>
            </a:pPr>
            <a:r>
              <a:rPr lang="en-US" sz="2400" dirty="0" smtClean="0">
                <a:solidFill>
                  <a:schemeClr val="bg1">
                    <a:lumMod val="95000"/>
                    <a:lumOff val="5000"/>
                  </a:schemeClr>
                </a:solidFill>
              </a:rPr>
              <a:t>We can now compare all the verses and know very assuredly that the time for kings to go out to war is in the spring time, </a:t>
            </a:r>
            <a:r>
              <a:rPr lang="en-US" sz="2400" dirty="0" smtClean="0">
                <a:solidFill>
                  <a:srgbClr val="FF0066"/>
                </a:solidFill>
              </a:rPr>
              <a:t>after the winter has passed.   </a:t>
            </a:r>
          </a:p>
          <a:p>
            <a:pPr marL="0" indent="0">
              <a:spcAft>
                <a:spcPts val="1200"/>
              </a:spcAft>
              <a:buNone/>
            </a:pPr>
            <a:r>
              <a:rPr lang="en-US" sz="2400" dirty="0" smtClean="0">
                <a:solidFill>
                  <a:srgbClr val="00B050"/>
                </a:solidFill>
              </a:rPr>
              <a:t>Spring time!  </a:t>
            </a:r>
            <a:r>
              <a:rPr lang="en-US" sz="2400" b="1" dirty="0" smtClean="0">
                <a:solidFill>
                  <a:srgbClr val="00B050"/>
                </a:solidFill>
                <a:latin typeface="Arial Black" panose="020B0A04020102020204" pitchFamily="34" charset="0"/>
              </a:rPr>
              <a:t>Tequfah!  </a:t>
            </a:r>
            <a:r>
              <a:rPr lang="en-US" sz="2400" dirty="0" smtClean="0">
                <a:solidFill>
                  <a:srgbClr val="00B050"/>
                </a:solidFill>
              </a:rPr>
              <a:t>The Greening of Abib!  Passover and Unleavened Bread!  </a:t>
            </a:r>
            <a:r>
              <a:rPr lang="en-US" sz="2400" dirty="0" smtClean="0">
                <a:solidFill>
                  <a:srgbClr val="00B050"/>
                </a:solidFill>
                <a:sym typeface="Wingdings" panose="05000000000000000000" pitchFamily="2" charset="2"/>
              </a:rPr>
              <a:t></a:t>
            </a:r>
            <a:endParaRPr lang="en-US" sz="2400" dirty="0">
              <a:solidFill>
                <a:srgbClr val="FF0066"/>
              </a:solidFill>
            </a:endParaRPr>
          </a:p>
          <a:p>
            <a:pPr marL="0" indent="0">
              <a:spcAft>
                <a:spcPts val="1200"/>
              </a:spcAft>
              <a:buNone/>
            </a:pPr>
            <a:r>
              <a:rPr lang="en-US" sz="2400" dirty="0" smtClean="0">
                <a:solidFill>
                  <a:schemeClr val="bg1">
                    <a:lumMod val="95000"/>
                    <a:lumOff val="5000"/>
                  </a:schemeClr>
                </a:solidFill>
              </a:rPr>
              <a:t>Now when we read about the</a:t>
            </a:r>
            <a:r>
              <a:rPr lang="en-US" sz="2400" b="1" dirty="0" smtClean="0">
                <a:solidFill>
                  <a:schemeClr val="bg1">
                    <a:lumMod val="95000"/>
                    <a:lumOff val="5000"/>
                  </a:schemeClr>
                </a:solidFill>
              </a:rPr>
              <a:t> </a:t>
            </a:r>
            <a:r>
              <a:rPr lang="en-US" sz="2400" b="1" dirty="0" smtClean="0">
                <a:solidFill>
                  <a:srgbClr val="00B050"/>
                </a:solidFill>
              </a:rPr>
              <a:t>tequfah</a:t>
            </a:r>
            <a:r>
              <a:rPr lang="en-US" sz="2400" b="1" dirty="0" smtClean="0">
                <a:solidFill>
                  <a:schemeClr val="bg1">
                    <a:lumMod val="95000"/>
                    <a:lumOff val="5000"/>
                  </a:schemeClr>
                </a:solidFill>
              </a:rPr>
              <a:t> </a:t>
            </a:r>
            <a:r>
              <a:rPr lang="en-US" sz="2400" dirty="0" smtClean="0">
                <a:solidFill>
                  <a:schemeClr val="bg1">
                    <a:lumMod val="95000"/>
                    <a:lumOff val="5000"/>
                  </a:schemeClr>
                </a:solidFill>
              </a:rPr>
              <a:t>completing its circuit in the Mazzaroth and we read about that being the end of the year, we can be very certain that </a:t>
            </a:r>
            <a:r>
              <a:rPr lang="en-US" sz="2400" b="1" dirty="0" smtClean="0">
                <a:solidFill>
                  <a:srgbClr val="0000CC"/>
                </a:solidFill>
              </a:rPr>
              <a:t>Yahuah</a:t>
            </a:r>
            <a:r>
              <a:rPr lang="en-US" sz="2400" dirty="0" smtClean="0">
                <a:solidFill>
                  <a:schemeClr val="bg1">
                    <a:lumMod val="95000"/>
                    <a:lumOff val="5000"/>
                  </a:schemeClr>
                </a:solidFill>
              </a:rPr>
              <a:t> clearly gave us a </a:t>
            </a:r>
            <a:r>
              <a:rPr lang="en-US" sz="2400" b="1" u="sng" dirty="0" smtClean="0">
                <a:solidFill>
                  <a:srgbClr val="CC6600"/>
                </a:solidFill>
              </a:rPr>
              <a:t>super definitive event</a:t>
            </a:r>
            <a:r>
              <a:rPr lang="en-US" sz="2400" b="1" dirty="0" smtClean="0">
                <a:solidFill>
                  <a:srgbClr val="CC6600"/>
                </a:solidFill>
              </a:rPr>
              <a:t> </a:t>
            </a:r>
            <a:r>
              <a:rPr lang="en-US" sz="2400" dirty="0" smtClean="0">
                <a:solidFill>
                  <a:schemeClr val="bg1">
                    <a:lumMod val="95000"/>
                    <a:lumOff val="5000"/>
                  </a:schemeClr>
                </a:solidFill>
              </a:rPr>
              <a:t>to proclaim the end of the year.  Where is it?  </a:t>
            </a:r>
          </a:p>
          <a:p>
            <a:pPr marL="0" indent="0">
              <a:spcAft>
                <a:spcPts val="1200"/>
              </a:spcAft>
              <a:buNone/>
            </a:pPr>
            <a:r>
              <a:rPr lang="en-US" sz="2400" dirty="0" smtClean="0">
                <a:solidFill>
                  <a:schemeClr val="bg1">
                    <a:lumMod val="95000"/>
                    <a:lumOff val="5000"/>
                  </a:schemeClr>
                </a:solidFill>
              </a:rPr>
              <a:t>In the </a:t>
            </a:r>
            <a:r>
              <a:rPr lang="en-US" sz="2400" dirty="0" err="1" smtClean="0">
                <a:solidFill>
                  <a:srgbClr val="00B050"/>
                </a:solidFill>
              </a:rPr>
              <a:t>shamayim</a:t>
            </a:r>
            <a:r>
              <a:rPr lang="en-US" sz="2400" dirty="0" smtClean="0">
                <a:solidFill>
                  <a:schemeClr val="bg1">
                    <a:lumMod val="95000"/>
                    <a:lumOff val="5000"/>
                  </a:schemeClr>
                </a:solidFill>
              </a:rPr>
              <a:t> (the heavens)!  Yes, </a:t>
            </a:r>
            <a:r>
              <a:rPr lang="en-US" sz="2400" b="1" dirty="0" smtClean="0">
                <a:solidFill>
                  <a:srgbClr val="0000CC"/>
                </a:solidFill>
              </a:rPr>
              <a:t>Yahuah</a:t>
            </a:r>
            <a:r>
              <a:rPr lang="en-US" sz="2400" dirty="0" smtClean="0">
                <a:solidFill>
                  <a:schemeClr val="bg1">
                    <a:lumMod val="95000"/>
                    <a:lumOff val="5000"/>
                  </a:schemeClr>
                </a:solidFill>
              </a:rPr>
              <a:t> has declared the end of His Qodesh Festival </a:t>
            </a:r>
            <a:r>
              <a:rPr lang="en-US" sz="2400" b="1" dirty="0" smtClean="0">
                <a:solidFill>
                  <a:srgbClr val="0000CC"/>
                </a:solidFill>
              </a:rPr>
              <a:t>Covenant Calendar </a:t>
            </a:r>
            <a:r>
              <a:rPr lang="en-US" sz="2400" dirty="0" smtClean="0">
                <a:solidFill>
                  <a:schemeClr val="bg1">
                    <a:lumMod val="95000"/>
                    <a:lumOff val="5000"/>
                  </a:schemeClr>
                </a:solidFill>
              </a:rPr>
              <a:t>as the - </a:t>
            </a:r>
            <a:r>
              <a:rPr lang="en-US" sz="2400" dirty="0" smtClean="0">
                <a:solidFill>
                  <a:srgbClr val="00B050"/>
                </a:solidFill>
              </a:rPr>
              <a:t>tequfah.  </a:t>
            </a:r>
            <a:r>
              <a:rPr lang="en-US" sz="2400" dirty="0" smtClean="0">
                <a:solidFill>
                  <a:schemeClr val="bg1">
                    <a:lumMod val="95000"/>
                    <a:lumOff val="5000"/>
                  </a:schemeClr>
                </a:solidFill>
              </a:rPr>
              <a:t>This is clearly seen in Genesis 1.</a:t>
            </a:r>
          </a:p>
          <a:p>
            <a:pPr marL="1280160" indent="-1280160">
              <a:spcAft>
                <a:spcPts val="0"/>
              </a:spcAft>
              <a:buNone/>
            </a:pPr>
            <a:r>
              <a:rPr lang="en-US" sz="2400" dirty="0">
                <a:solidFill>
                  <a:srgbClr val="008080"/>
                </a:solidFill>
                <a:latin typeface="Georgia" panose="02040502050405020303" pitchFamily="18" charset="0"/>
              </a:rPr>
              <a:t>Gen </a:t>
            </a:r>
            <a:r>
              <a:rPr lang="en-US" sz="2400" dirty="0" smtClean="0">
                <a:solidFill>
                  <a:srgbClr val="008080"/>
                </a:solidFill>
                <a:latin typeface="Georgia" panose="02040502050405020303" pitchFamily="18" charset="0"/>
              </a:rPr>
              <a:t>1:14</a:t>
            </a:r>
            <a:r>
              <a:rPr lang="en-US" sz="2400" dirty="0">
                <a:solidFill>
                  <a:prstClr val="black"/>
                </a:solidFill>
                <a:latin typeface="Georgia" panose="02040502050405020303" pitchFamily="18" charset="0"/>
              </a:rPr>
              <a:t>	</a:t>
            </a:r>
            <a:r>
              <a:rPr lang="en-US" sz="2400" dirty="0" smtClean="0">
                <a:solidFill>
                  <a:schemeClr val="accent3">
                    <a:lumMod val="75000"/>
                  </a:schemeClr>
                </a:solidFill>
                <a:latin typeface="Georgia" panose="02040502050405020303" pitchFamily="18" charset="0"/>
              </a:rPr>
              <a:t>And </a:t>
            </a:r>
            <a:r>
              <a:rPr lang="en-US" sz="2400" dirty="0">
                <a:solidFill>
                  <a:schemeClr val="accent3">
                    <a:lumMod val="75000"/>
                  </a:schemeClr>
                </a:solidFill>
                <a:latin typeface="Georgia" panose="02040502050405020303" pitchFamily="18" charset="0"/>
              </a:rPr>
              <a:t>Elohim said, “Let </a:t>
            </a:r>
            <a:r>
              <a:rPr lang="en-US" sz="2400" b="1" dirty="0">
                <a:solidFill>
                  <a:schemeClr val="bg1"/>
                </a:solidFill>
                <a:effectLst>
                  <a:glow rad="127000">
                    <a:srgbClr val="51F9C5"/>
                  </a:glow>
                </a:effectLst>
                <a:latin typeface="Georgia" panose="02040502050405020303" pitchFamily="18" charset="0"/>
              </a:rPr>
              <a:t>lights</a:t>
            </a:r>
            <a:r>
              <a:rPr lang="en-US" sz="2400" dirty="0">
                <a:solidFill>
                  <a:schemeClr val="accent3">
                    <a:lumMod val="75000"/>
                  </a:schemeClr>
                </a:solidFill>
                <a:latin typeface="Georgia" panose="02040502050405020303" pitchFamily="18" charset="0"/>
              </a:rPr>
              <a:t> come to be in the expanse of the heavens to separate the day from the night, </a:t>
            </a:r>
            <a:r>
              <a:rPr lang="en-US" sz="2400" b="1" dirty="0">
                <a:solidFill>
                  <a:srgbClr val="FF00FF"/>
                </a:solidFill>
                <a:latin typeface="Georgia" panose="02040502050405020303" pitchFamily="18" charset="0"/>
              </a:rPr>
              <a:t>and let them be </a:t>
            </a:r>
            <a:r>
              <a:rPr lang="en-US" sz="2400" b="1" dirty="0" smtClean="0">
                <a:ln w="3175">
                  <a:solidFill>
                    <a:schemeClr val="bg1"/>
                  </a:solidFill>
                </a:ln>
                <a:solidFill>
                  <a:schemeClr val="bg1"/>
                </a:solidFill>
                <a:effectLst>
                  <a:glow rad="127000">
                    <a:srgbClr val="00CC00"/>
                  </a:glow>
                </a:effectLst>
                <a:latin typeface="Georgia" panose="02040502050405020303" pitchFamily="18" charset="0"/>
              </a:rPr>
              <a:t>FOR SIGNS </a:t>
            </a:r>
            <a:r>
              <a:rPr lang="en-US" sz="2400" b="1" dirty="0" smtClean="0">
                <a:solidFill>
                  <a:srgbClr val="FF00FF"/>
                </a:solidFill>
                <a:latin typeface="Georgia" panose="02040502050405020303" pitchFamily="18" charset="0"/>
              </a:rPr>
              <a:t>and </a:t>
            </a:r>
            <a:r>
              <a:rPr lang="en-US" sz="2400" b="1" u="sng" dirty="0">
                <a:solidFill>
                  <a:srgbClr val="FF00FF"/>
                </a:solidFill>
                <a:latin typeface="Georgia" panose="02040502050405020303" pitchFamily="18" charset="0"/>
              </a:rPr>
              <a:t>appointed times</a:t>
            </a:r>
            <a:r>
              <a:rPr lang="en-US" sz="2400" b="1" dirty="0">
                <a:solidFill>
                  <a:srgbClr val="FF00FF"/>
                </a:solidFill>
                <a:latin typeface="Georgia" panose="02040502050405020303" pitchFamily="18" charset="0"/>
              </a:rPr>
              <a:t>, and for </a:t>
            </a:r>
            <a:r>
              <a:rPr lang="en-US" sz="2400" b="1" u="sng" dirty="0">
                <a:solidFill>
                  <a:srgbClr val="FF00FF"/>
                </a:solidFill>
                <a:latin typeface="Georgia" panose="02040502050405020303" pitchFamily="18" charset="0"/>
              </a:rPr>
              <a:t>days</a:t>
            </a:r>
            <a:r>
              <a:rPr lang="en-US" sz="2400" b="1" dirty="0">
                <a:solidFill>
                  <a:srgbClr val="FF00FF"/>
                </a:solidFill>
                <a:latin typeface="Georgia" panose="02040502050405020303" pitchFamily="18" charset="0"/>
              </a:rPr>
              <a:t> and </a:t>
            </a:r>
            <a:r>
              <a:rPr lang="en-US" sz="2400" b="1" u="sng" dirty="0" smtClean="0">
                <a:solidFill>
                  <a:srgbClr val="FF00FF"/>
                </a:solidFill>
                <a:latin typeface="Georgia" panose="02040502050405020303" pitchFamily="18" charset="0"/>
              </a:rPr>
              <a:t>years</a:t>
            </a:r>
            <a:r>
              <a:rPr lang="en-US" sz="2400" b="1" dirty="0" smtClean="0">
                <a:solidFill>
                  <a:srgbClr val="FF00FF"/>
                </a:solidFill>
                <a:latin typeface="Georgia" panose="02040502050405020303" pitchFamily="18" charset="0"/>
              </a:rPr>
              <a:t>.”</a:t>
            </a:r>
          </a:p>
          <a:p>
            <a:pPr marL="914400" indent="-914400">
              <a:spcAft>
                <a:spcPts val="0"/>
              </a:spcAft>
              <a:buNone/>
            </a:pPr>
            <a:endParaRPr lang="en-US" sz="2400" b="1" dirty="0" smtClean="0">
              <a:solidFill>
                <a:srgbClr val="FF00FF"/>
              </a:solidFill>
              <a:latin typeface="Georgia" panose="02040502050405020303" pitchFamily="18" charset="0"/>
            </a:endParaRPr>
          </a:p>
          <a:p>
            <a:pPr marL="914400" indent="-914400">
              <a:spcAft>
                <a:spcPts val="0"/>
              </a:spcAft>
              <a:buNone/>
            </a:pPr>
            <a:r>
              <a:rPr lang="en-US" sz="2400" b="1" dirty="0" smtClean="0">
                <a:solidFill>
                  <a:srgbClr val="FF00FF"/>
                </a:solidFill>
                <a:latin typeface="Georgia" panose="02040502050405020303" pitchFamily="18" charset="0"/>
              </a:rPr>
              <a:t> </a:t>
            </a:r>
            <a:r>
              <a:rPr lang="en-US" sz="2400" b="1" dirty="0" smtClean="0">
                <a:solidFill>
                  <a:srgbClr val="C00000"/>
                </a:solidFill>
                <a:latin typeface="Georgia" panose="02040502050405020303" pitchFamily="18" charset="0"/>
              </a:rPr>
              <a:t>Question:  What </a:t>
            </a:r>
            <a:r>
              <a:rPr lang="en-US" sz="2400" b="1" dirty="0" smtClean="0">
                <a:solidFill>
                  <a:schemeClr val="accent5">
                    <a:lumMod val="75000"/>
                  </a:schemeClr>
                </a:solidFill>
                <a:latin typeface="Georgia" panose="02040502050405020303" pitchFamily="18" charset="0"/>
              </a:rPr>
              <a:t>“</a:t>
            </a:r>
            <a:r>
              <a:rPr lang="en-US" sz="2400" b="1" u="sng" dirty="0" smtClean="0">
                <a:solidFill>
                  <a:schemeClr val="accent5">
                    <a:lumMod val="75000"/>
                  </a:schemeClr>
                </a:solidFill>
                <a:latin typeface="Georgia" panose="02040502050405020303" pitchFamily="18" charset="0"/>
              </a:rPr>
              <a:t>lights</a:t>
            </a:r>
            <a:r>
              <a:rPr lang="en-US" sz="2400" b="1" dirty="0" smtClean="0">
                <a:solidFill>
                  <a:schemeClr val="accent5">
                    <a:lumMod val="75000"/>
                  </a:schemeClr>
                </a:solidFill>
                <a:latin typeface="Georgia" panose="02040502050405020303" pitchFamily="18" charset="0"/>
              </a:rPr>
              <a:t>”</a:t>
            </a:r>
            <a:r>
              <a:rPr lang="en-US" sz="2400" b="1" dirty="0" smtClean="0">
                <a:solidFill>
                  <a:srgbClr val="C00000"/>
                </a:solidFill>
                <a:latin typeface="Georgia" panose="02040502050405020303" pitchFamily="18" charset="0"/>
              </a:rPr>
              <a:t> are being referenced here?</a:t>
            </a:r>
          </a:p>
        </p:txBody>
      </p:sp>
      <p:sp>
        <p:nvSpPr>
          <p:cNvPr id="4" name="Slide Number Placeholder 5"/>
          <p:cNvSpPr>
            <a:spLocks noGrp="1"/>
          </p:cNvSpPr>
          <p:nvPr>
            <p:ph type="sldNum" sz="quarter" idx="12"/>
          </p:nvPr>
        </p:nvSpPr>
        <p:spPr>
          <a:xfrm>
            <a:off x="11330931"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4079472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500"/>
                                        <p:tgtEl>
                                          <p:spTgt spid="3">
                                            <p:txEl>
                                              <p:pRg st="4" end="4"/>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1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p:cTn id="2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3000">
              <a:srgbClr val="FFFF00"/>
            </a:gs>
            <a:gs pos="53000">
              <a:schemeClr val="accent4">
                <a:lumMod val="75000"/>
              </a:schemeClr>
            </a:gs>
            <a:gs pos="90000">
              <a:srgbClr val="51F9C5"/>
            </a:gs>
            <a:gs pos="77000">
              <a:srgbClr val="008000">
                <a:alpha val="89000"/>
              </a:srgb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137" y="270457"/>
            <a:ext cx="11134845" cy="6297768"/>
          </a:xfrm>
          <a:solidFill>
            <a:schemeClr val="tx1">
              <a:lumMod val="65000"/>
            </a:schemeClr>
          </a:solidFill>
          <a:ln w="76200">
            <a:solidFill>
              <a:schemeClr val="accent1">
                <a:lumMod val="20000"/>
                <a:lumOff val="80000"/>
              </a:schemeClr>
            </a:solidFill>
          </a:ln>
          <a:scene3d>
            <a:camera prst="orthographicFront"/>
            <a:lightRig rig="threePt" dir="t"/>
          </a:scene3d>
          <a:sp3d>
            <a:bevelT w="165100" prst="coolSlant"/>
          </a:sp3d>
        </p:spPr>
        <p:txBody>
          <a:bodyPr>
            <a:normAutofit/>
            <a:sp3d extrusionH="57150">
              <a:bevelT w="38100" h="38100"/>
            </a:sp3d>
          </a:bodyPr>
          <a:lstStyle/>
          <a:p>
            <a:pPr>
              <a:spcAft>
                <a:spcPts val="1200"/>
              </a:spcAft>
            </a:pPr>
            <a:r>
              <a:rPr lang="en-US" sz="2800" dirty="0" smtClean="0">
                <a:solidFill>
                  <a:schemeClr val="bg1"/>
                </a:solidFill>
                <a:effectLst/>
              </a:rPr>
              <a:t>The Hebrew words – </a:t>
            </a:r>
            <a:r>
              <a:rPr lang="en-US" sz="2800" b="1" dirty="0" smtClean="0">
                <a:solidFill>
                  <a:srgbClr val="C00000"/>
                </a:solidFill>
                <a:effectLst/>
              </a:rPr>
              <a:t>Tequfah</a:t>
            </a:r>
            <a:r>
              <a:rPr lang="en-US" sz="2800" dirty="0" smtClean="0">
                <a:effectLst/>
              </a:rPr>
              <a:t> </a:t>
            </a:r>
            <a:r>
              <a:rPr lang="en-US" sz="2800" dirty="0" smtClean="0">
                <a:solidFill>
                  <a:schemeClr val="bg1"/>
                </a:solidFill>
                <a:effectLst/>
              </a:rPr>
              <a:t>and</a:t>
            </a:r>
            <a:r>
              <a:rPr lang="en-US" sz="2800" dirty="0" smtClean="0">
                <a:effectLst/>
              </a:rPr>
              <a:t> </a:t>
            </a:r>
            <a:r>
              <a:rPr lang="en-US" sz="2800" b="1" dirty="0" err="1" smtClean="0">
                <a:solidFill>
                  <a:srgbClr val="C00000"/>
                </a:solidFill>
                <a:effectLst/>
              </a:rPr>
              <a:t>Teshuva</a:t>
            </a:r>
            <a:r>
              <a:rPr lang="en-US" sz="2800" b="1" dirty="0" smtClean="0">
                <a:solidFill>
                  <a:srgbClr val="FF00FF"/>
                </a:solidFill>
                <a:effectLst/>
              </a:rPr>
              <a:t> </a:t>
            </a:r>
            <a:r>
              <a:rPr lang="en-US" sz="2800" dirty="0" smtClean="0">
                <a:solidFill>
                  <a:schemeClr val="bg1"/>
                </a:solidFill>
                <a:effectLst/>
              </a:rPr>
              <a:t>are defining a point in time when the realization of a point of direction change is recognized. </a:t>
            </a:r>
          </a:p>
          <a:p>
            <a:pPr>
              <a:spcAft>
                <a:spcPts val="1200"/>
              </a:spcAft>
            </a:pPr>
            <a:r>
              <a:rPr lang="en-US" sz="2800" b="1" dirty="0" smtClean="0">
                <a:solidFill>
                  <a:srgbClr val="0000CC"/>
                </a:solidFill>
                <a:effectLst/>
              </a:rPr>
              <a:t>Yahuah</a:t>
            </a:r>
            <a:r>
              <a:rPr lang="en-US" sz="2800" dirty="0" smtClean="0">
                <a:effectLst/>
              </a:rPr>
              <a:t> </a:t>
            </a:r>
            <a:r>
              <a:rPr lang="en-US" sz="2800" dirty="0" smtClean="0">
                <a:solidFill>
                  <a:schemeClr val="bg1"/>
                </a:solidFill>
                <a:effectLst/>
              </a:rPr>
              <a:t>has determined that precisely on the spring</a:t>
            </a:r>
            <a:r>
              <a:rPr lang="en-US" sz="2800" dirty="0" smtClean="0">
                <a:effectLst/>
              </a:rPr>
              <a:t> </a:t>
            </a:r>
            <a:r>
              <a:rPr lang="en-US" sz="2800" b="1" dirty="0">
                <a:solidFill>
                  <a:srgbClr val="C00000"/>
                </a:solidFill>
                <a:effectLst/>
              </a:rPr>
              <a:t>Tequfah </a:t>
            </a:r>
            <a:r>
              <a:rPr lang="en-US" sz="2800" b="1" dirty="0" smtClean="0">
                <a:ln w="19050">
                  <a:solidFill>
                    <a:schemeClr val="bg1"/>
                  </a:solidFill>
                </a:ln>
                <a:solidFill>
                  <a:srgbClr val="00CC00"/>
                </a:solidFill>
                <a:effectLst/>
              </a:rPr>
              <a:t>(Abib – greening)</a:t>
            </a:r>
            <a:r>
              <a:rPr lang="en-US" sz="2800" dirty="0" smtClean="0">
                <a:ln w="19050">
                  <a:solidFill>
                    <a:schemeClr val="bg1"/>
                  </a:solidFill>
                </a:ln>
                <a:solidFill>
                  <a:srgbClr val="00CC00"/>
                </a:solidFill>
                <a:effectLst/>
              </a:rPr>
              <a:t>,</a:t>
            </a:r>
            <a:r>
              <a:rPr lang="en-US" sz="2800" b="1" dirty="0" smtClean="0">
                <a:ln>
                  <a:solidFill>
                    <a:schemeClr val="bg1"/>
                  </a:solidFill>
                </a:ln>
                <a:solidFill>
                  <a:srgbClr val="00CC00"/>
                </a:solidFill>
                <a:effectLst/>
              </a:rPr>
              <a:t> </a:t>
            </a:r>
            <a:r>
              <a:rPr lang="en-US" sz="2800" dirty="0" smtClean="0">
                <a:solidFill>
                  <a:schemeClr val="bg1"/>
                </a:solidFill>
                <a:effectLst/>
              </a:rPr>
              <a:t>is the point upon which His </a:t>
            </a:r>
            <a:r>
              <a:rPr lang="en-US" sz="2800" dirty="0" err="1" smtClean="0">
                <a:solidFill>
                  <a:schemeClr val="bg1"/>
                </a:solidFill>
                <a:effectLst/>
              </a:rPr>
              <a:t>Qadosh</a:t>
            </a:r>
            <a:r>
              <a:rPr lang="en-US" sz="2800" dirty="0" smtClean="0">
                <a:solidFill>
                  <a:schemeClr val="bg1"/>
                </a:solidFill>
                <a:effectLst/>
              </a:rPr>
              <a:t> (Set-Apart) Mo-edim </a:t>
            </a:r>
            <a:br>
              <a:rPr lang="en-US" sz="2800" dirty="0" smtClean="0">
                <a:solidFill>
                  <a:schemeClr val="bg1"/>
                </a:solidFill>
                <a:effectLst/>
              </a:rPr>
            </a:br>
            <a:r>
              <a:rPr lang="en-US" sz="2800" dirty="0" smtClean="0">
                <a:solidFill>
                  <a:schemeClr val="bg1"/>
                </a:solidFill>
                <a:effectLst/>
              </a:rPr>
              <a:t>(Feasts and Festivals) year terminates and restarts.</a:t>
            </a:r>
          </a:p>
          <a:p>
            <a:pPr>
              <a:spcAft>
                <a:spcPts val="1800"/>
              </a:spcAft>
            </a:pPr>
            <a:r>
              <a:rPr lang="en-US" sz="2800" b="1" dirty="0" smtClean="0">
                <a:solidFill>
                  <a:srgbClr val="0000CC"/>
                </a:solidFill>
                <a:effectLst/>
              </a:rPr>
              <a:t>Yahuah</a:t>
            </a:r>
            <a:r>
              <a:rPr lang="en-US" sz="2800" dirty="0" smtClean="0">
                <a:effectLst/>
              </a:rPr>
              <a:t> </a:t>
            </a:r>
            <a:r>
              <a:rPr lang="en-US" sz="2800" dirty="0" smtClean="0">
                <a:solidFill>
                  <a:schemeClr val="bg1"/>
                </a:solidFill>
                <a:effectLst/>
              </a:rPr>
              <a:t>instructed </a:t>
            </a:r>
            <a:r>
              <a:rPr lang="en-US" sz="2800" dirty="0" err="1" smtClean="0">
                <a:solidFill>
                  <a:schemeClr val="bg1"/>
                </a:solidFill>
                <a:effectLst/>
              </a:rPr>
              <a:t>Mosheh</a:t>
            </a:r>
            <a:r>
              <a:rPr lang="en-US" sz="2800" dirty="0" smtClean="0">
                <a:solidFill>
                  <a:schemeClr val="bg1"/>
                </a:solidFill>
                <a:effectLst/>
              </a:rPr>
              <a:t> of this particular point in </a:t>
            </a:r>
            <a:r>
              <a:rPr lang="en-US" sz="2800" b="1" dirty="0" smtClean="0">
                <a:ln>
                  <a:solidFill>
                    <a:srgbClr val="008000"/>
                  </a:solidFill>
                </a:ln>
                <a:solidFill>
                  <a:srgbClr val="70FB4F"/>
                </a:solidFill>
                <a:effectLst/>
              </a:rPr>
              <a:t>Exodus 12:1,2/13:4.</a:t>
            </a:r>
            <a:endParaRPr lang="en-US" sz="2400" b="1" dirty="0">
              <a:ln>
                <a:solidFill>
                  <a:srgbClr val="008000"/>
                </a:solidFill>
              </a:ln>
              <a:solidFill>
                <a:srgbClr val="70FB4F"/>
              </a:solidFill>
              <a:effectLst/>
            </a:endParaRPr>
          </a:p>
          <a:p>
            <a:pPr>
              <a:spcAft>
                <a:spcPts val="1200"/>
              </a:spcAft>
            </a:pPr>
            <a:r>
              <a:rPr lang="en-US" sz="2800" b="1" dirty="0" smtClean="0">
                <a:ln>
                  <a:solidFill>
                    <a:sysClr val="windowText" lastClr="000000"/>
                  </a:solidFill>
                </a:ln>
                <a:solidFill>
                  <a:srgbClr val="00CC00"/>
                </a:solidFill>
                <a:effectLst/>
                <a:latin typeface="Comic Sans MS" panose="030F0702030302020204" pitchFamily="66" charset="0"/>
              </a:rPr>
              <a:t>RE-CAP:  </a:t>
            </a:r>
            <a:r>
              <a:rPr lang="en-US" sz="2800" b="1" dirty="0" smtClean="0">
                <a:ln>
                  <a:solidFill>
                    <a:sysClr val="windowText" lastClr="000000"/>
                  </a:solidFill>
                </a:ln>
                <a:solidFill>
                  <a:srgbClr val="FF0066"/>
                </a:solidFill>
                <a:effectLst/>
                <a:latin typeface="Comic Sans MS" panose="030F0702030302020204" pitchFamily="66" charset="0"/>
              </a:rPr>
              <a:t/>
            </a:r>
            <a:br>
              <a:rPr lang="en-US" sz="2800" b="1" dirty="0" smtClean="0">
                <a:ln>
                  <a:solidFill>
                    <a:sysClr val="windowText" lastClr="000000"/>
                  </a:solidFill>
                </a:ln>
                <a:solidFill>
                  <a:srgbClr val="FF0066"/>
                </a:solidFill>
                <a:effectLst/>
                <a:latin typeface="Comic Sans MS" panose="030F0702030302020204" pitchFamily="66" charset="0"/>
              </a:rPr>
            </a:br>
            <a:r>
              <a:rPr lang="en-US" sz="2800" b="1" dirty="0" smtClean="0">
                <a:solidFill>
                  <a:srgbClr val="FF0066"/>
                </a:solidFill>
                <a:effectLst/>
                <a:latin typeface="Comic Sans MS" panose="030F0702030302020204" pitchFamily="66" charset="0"/>
              </a:rPr>
              <a:t>	</a:t>
            </a:r>
            <a:r>
              <a:rPr lang="en-US" sz="2800" b="1" dirty="0" smtClean="0">
                <a:solidFill>
                  <a:schemeClr val="bg1"/>
                </a:solidFill>
                <a:effectLst/>
              </a:rPr>
              <a:t>the </a:t>
            </a:r>
            <a:r>
              <a:rPr lang="en-US" sz="2800" b="1" u="sng" dirty="0" smtClean="0">
                <a:solidFill>
                  <a:schemeClr val="bg1"/>
                </a:solidFill>
                <a:effectLst/>
              </a:rPr>
              <a:t>4 CELESTIAL IDENTITIES</a:t>
            </a:r>
            <a:r>
              <a:rPr lang="en-US" sz="2800" b="1" dirty="0" smtClean="0">
                <a:solidFill>
                  <a:schemeClr val="bg1"/>
                </a:solidFill>
                <a:effectLst/>
              </a:rPr>
              <a:t> that culminate to form a </a:t>
            </a:r>
            <a:r>
              <a:rPr lang="en-US" sz="2800" b="1" dirty="0" smtClean="0">
                <a:solidFill>
                  <a:srgbClr val="0000CC"/>
                </a:solidFill>
                <a:effectLst/>
              </a:rPr>
              <a:t>Tequfah</a:t>
            </a:r>
            <a:r>
              <a:rPr lang="en-US" sz="2800" b="1" dirty="0" smtClean="0">
                <a:solidFill>
                  <a:srgbClr val="70FB4F"/>
                </a:solidFill>
                <a:effectLst/>
              </a:rPr>
              <a:t> </a:t>
            </a:r>
            <a:r>
              <a:rPr lang="en-US" sz="2800" b="1" dirty="0" smtClean="0">
                <a:solidFill>
                  <a:schemeClr val="bg1"/>
                </a:solidFill>
                <a:effectLst/>
              </a:rPr>
              <a:t>are –</a:t>
            </a:r>
          </a:p>
          <a:p>
            <a:pPr marL="914400" lvl="2" indent="0">
              <a:buNone/>
            </a:pPr>
            <a:r>
              <a:rPr lang="en-US" sz="2800" b="1" dirty="0" smtClean="0">
                <a:solidFill>
                  <a:srgbClr val="FF0066"/>
                </a:solidFill>
                <a:effectLst/>
              </a:rPr>
              <a:t>1</a:t>
            </a:r>
            <a:r>
              <a:rPr lang="en-US" sz="2800" b="1" dirty="0" smtClean="0">
                <a:solidFill>
                  <a:srgbClr val="70FB4F"/>
                </a:solidFill>
                <a:effectLst/>
              </a:rPr>
              <a:t>		</a:t>
            </a:r>
            <a:r>
              <a:rPr lang="en-US" sz="2800" b="1" dirty="0" err="1" smtClean="0">
                <a:ln w="19050">
                  <a:solidFill>
                    <a:schemeClr val="bg1"/>
                  </a:solidFill>
                </a:ln>
                <a:solidFill>
                  <a:srgbClr val="4EF4FC"/>
                </a:solidFill>
                <a:effectLst/>
                <a:latin typeface="Arial Black" pitchFamily="34" charset="0"/>
              </a:rPr>
              <a:t>Mazzaroth</a:t>
            </a:r>
            <a:r>
              <a:rPr lang="en-US" sz="2800" b="1" dirty="0" smtClean="0">
                <a:ln>
                  <a:solidFill>
                    <a:schemeClr val="bg2"/>
                  </a:solidFill>
                </a:ln>
                <a:solidFill>
                  <a:srgbClr val="4EF4FC"/>
                </a:solidFill>
                <a:effectLst/>
              </a:rPr>
              <a:t> Constellations (Stars)</a:t>
            </a:r>
          </a:p>
          <a:p>
            <a:pPr marL="914400" lvl="2" indent="0">
              <a:buNone/>
            </a:pPr>
            <a:r>
              <a:rPr lang="en-US" sz="2800" b="1" dirty="0" smtClean="0">
                <a:solidFill>
                  <a:srgbClr val="FF0066"/>
                </a:solidFill>
                <a:effectLst/>
              </a:rPr>
              <a:t>2</a:t>
            </a:r>
            <a:r>
              <a:rPr lang="en-US" sz="2800" b="1" dirty="0" smtClean="0">
                <a:solidFill>
                  <a:srgbClr val="70FB4F"/>
                </a:solidFill>
                <a:effectLst/>
              </a:rPr>
              <a:t>		</a:t>
            </a:r>
            <a:r>
              <a:rPr lang="en-US" sz="2800" b="1" dirty="0" smtClean="0">
                <a:ln w="19050">
                  <a:solidFill>
                    <a:schemeClr val="bg1"/>
                  </a:solidFill>
                </a:ln>
                <a:solidFill>
                  <a:srgbClr val="FFFF00"/>
                </a:solidFill>
                <a:effectLst/>
                <a:latin typeface="Arial Black" pitchFamily="34" charset="0"/>
              </a:rPr>
              <a:t>Light</a:t>
            </a:r>
            <a:r>
              <a:rPr lang="en-US" sz="2800" b="1" dirty="0" smtClean="0">
                <a:solidFill>
                  <a:srgbClr val="70FB4F"/>
                </a:solidFill>
                <a:effectLst/>
              </a:rPr>
              <a:t> </a:t>
            </a:r>
            <a:r>
              <a:rPr lang="en-US" sz="2800" dirty="0" smtClean="0">
                <a:solidFill>
                  <a:schemeClr val="bg1"/>
                </a:solidFill>
                <a:effectLst/>
              </a:rPr>
              <a:t>emitted from the Sun which facilitates a shadow</a:t>
            </a:r>
          </a:p>
          <a:p>
            <a:pPr marL="914400" lvl="2" indent="0">
              <a:buNone/>
            </a:pPr>
            <a:r>
              <a:rPr lang="en-US" sz="2800" b="1" dirty="0" smtClean="0">
                <a:solidFill>
                  <a:srgbClr val="FF0066"/>
                </a:solidFill>
                <a:effectLst/>
              </a:rPr>
              <a:t>3</a:t>
            </a:r>
            <a:r>
              <a:rPr lang="en-US" sz="2800" b="1" dirty="0" smtClean="0">
                <a:solidFill>
                  <a:srgbClr val="70FB4F"/>
                </a:solidFill>
                <a:effectLst/>
              </a:rPr>
              <a:t>		</a:t>
            </a:r>
            <a:r>
              <a:rPr lang="en-US" sz="2800" b="1" dirty="0" smtClean="0">
                <a:ln w="19050">
                  <a:solidFill>
                    <a:schemeClr val="bg1"/>
                  </a:solidFill>
                </a:ln>
                <a:solidFill>
                  <a:srgbClr val="FFFF00"/>
                </a:solidFill>
                <a:effectLst/>
                <a:latin typeface="Arial Black" pitchFamily="34" charset="0"/>
              </a:rPr>
              <a:t>Sun</a:t>
            </a:r>
            <a:r>
              <a:rPr lang="en-US" sz="2800" b="1" dirty="0" smtClean="0">
                <a:solidFill>
                  <a:srgbClr val="70FB4F"/>
                </a:solidFill>
                <a:effectLst/>
              </a:rPr>
              <a:t> </a:t>
            </a:r>
            <a:r>
              <a:rPr lang="en-US" sz="2800" dirty="0" smtClean="0">
                <a:solidFill>
                  <a:schemeClr val="bg1"/>
                </a:solidFill>
                <a:effectLst/>
              </a:rPr>
              <a:t>(the orb itself declares accurate positioning)</a:t>
            </a:r>
          </a:p>
          <a:p>
            <a:pPr marL="914400" lvl="2" indent="0">
              <a:buNone/>
            </a:pPr>
            <a:r>
              <a:rPr lang="en-US" sz="2800" b="1" dirty="0" smtClean="0">
                <a:solidFill>
                  <a:srgbClr val="FF0066"/>
                </a:solidFill>
                <a:effectLst/>
              </a:rPr>
              <a:t>4</a:t>
            </a:r>
            <a:r>
              <a:rPr lang="en-US" sz="2800" b="1" dirty="0" smtClean="0">
                <a:solidFill>
                  <a:srgbClr val="70FB4F"/>
                </a:solidFill>
                <a:effectLst/>
              </a:rPr>
              <a:t>		</a:t>
            </a:r>
            <a:r>
              <a:rPr lang="en-US" sz="2800" b="1" dirty="0" smtClean="0">
                <a:ln>
                  <a:solidFill>
                    <a:schemeClr val="bg2"/>
                  </a:solidFill>
                </a:ln>
                <a:solidFill>
                  <a:srgbClr val="008000"/>
                </a:solidFill>
                <a:effectLst/>
                <a:latin typeface="Arial Black" pitchFamily="34" charset="0"/>
              </a:rPr>
              <a:t>Earth</a:t>
            </a:r>
            <a:r>
              <a:rPr lang="en-US" sz="2800" b="1" dirty="0" smtClean="0">
                <a:solidFill>
                  <a:srgbClr val="70FB4F"/>
                </a:solidFill>
                <a:effectLst/>
              </a:rPr>
              <a:t> </a:t>
            </a:r>
            <a:r>
              <a:rPr lang="en-US" sz="2800" dirty="0" smtClean="0">
                <a:solidFill>
                  <a:schemeClr val="bg1"/>
                </a:solidFill>
                <a:effectLst/>
              </a:rPr>
              <a:t>(a vantage point for measuring purposes)</a:t>
            </a:r>
            <a:endParaRPr lang="en-US" sz="2800" dirty="0">
              <a:solidFill>
                <a:schemeClr val="bg1"/>
              </a:solidFill>
              <a:effectLst/>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9512938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250"/>
                                        <p:tgtEl>
                                          <p:spTgt spid="3">
                                            <p:txEl>
                                              <p:pRg st="3" end="3"/>
                                            </p:txEl>
                                          </p:spTgt>
                                        </p:tgtEl>
                                      </p:cBhvr>
                                    </p:animEffect>
                                    <p:anim calcmode="lin" valueType="num">
                                      <p:cBhvr>
                                        <p:cTn id="8"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250"/>
                                        <p:tgtEl>
                                          <p:spTgt spid="3">
                                            <p:txEl>
                                              <p:pRg st="4" end="4"/>
                                            </p:txEl>
                                          </p:spTgt>
                                        </p:tgtEl>
                                      </p:cBhvr>
                                    </p:animEffect>
                                    <p:anim calcmode="lin" valueType="num">
                                      <p:cBhvr>
                                        <p:cTn id="15"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250"/>
                                        <p:tgtEl>
                                          <p:spTgt spid="3">
                                            <p:txEl>
                                              <p:pRg st="5" end="5"/>
                                            </p:txEl>
                                          </p:spTgt>
                                        </p:tgtEl>
                                      </p:cBhvr>
                                    </p:animEffect>
                                    <p:anim calcmode="lin" valueType="num">
                                      <p:cBhvr>
                                        <p:cTn id="22"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250"/>
                                        <p:tgtEl>
                                          <p:spTgt spid="3">
                                            <p:txEl>
                                              <p:pRg st="6" end="6"/>
                                            </p:txEl>
                                          </p:spTgt>
                                        </p:tgtEl>
                                      </p:cBhvr>
                                    </p:animEffect>
                                    <p:anim calcmode="lin" valueType="num">
                                      <p:cBhvr>
                                        <p:cTn id="29"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250"/>
                                        <p:tgtEl>
                                          <p:spTgt spid="3">
                                            <p:txEl>
                                              <p:pRg st="7" end="7"/>
                                            </p:txEl>
                                          </p:spTgt>
                                        </p:tgtEl>
                                      </p:cBhvr>
                                    </p:animEffect>
                                    <p:anim calcmode="lin" valueType="num">
                                      <p:cBhvr>
                                        <p:cTn id="36" dur="1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3000">
              <a:srgbClr val="FFFF00"/>
            </a:gs>
            <a:gs pos="53000">
              <a:schemeClr val="accent4">
                <a:lumMod val="75000"/>
              </a:schemeClr>
            </a:gs>
            <a:gs pos="90000">
              <a:srgbClr val="51F9C5"/>
            </a:gs>
            <a:gs pos="77000">
              <a:srgbClr val="008000">
                <a:alpha val="89000"/>
              </a:srgb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75587" y="313386"/>
            <a:ext cx="6822582" cy="1456267"/>
          </a:xfrm>
          <a:ln w="76200">
            <a:solidFill>
              <a:srgbClr val="00B0F0"/>
            </a:solidFill>
          </a:ln>
          <a:scene3d>
            <a:camera prst="orthographicFront">
              <a:rot lat="0" lon="0" rev="0"/>
            </a:camera>
            <a:lightRig rig="threePt" dir="tl">
              <a:rot lat="0" lon="0" rev="1200000"/>
            </a:lightRig>
          </a:scene3d>
          <a:sp3d>
            <a:bevelT w="38100" h="12700" prst="softRound"/>
          </a:sp3d>
        </p:spPr>
        <p:style>
          <a:lnRef idx="0">
            <a:schemeClr val="accent5"/>
          </a:lnRef>
          <a:fillRef idx="3">
            <a:schemeClr val="accent5"/>
          </a:fillRef>
          <a:effectRef idx="3">
            <a:schemeClr val="accent5"/>
          </a:effectRef>
          <a:fontRef idx="minor">
            <a:schemeClr val="lt1"/>
          </a:fontRef>
        </p:style>
        <p:txBody>
          <a:bodyPr>
            <a:normAutofit/>
            <a:sp3d extrusionH="57150">
              <a:bevelT w="57150" h="38100" prst="artDeco"/>
            </a:sp3d>
          </a:bodyPr>
          <a:lstStyle/>
          <a:p>
            <a:pPr algn="ctr"/>
            <a:r>
              <a:rPr lang="en-US" sz="8000" dirty="0" smtClean="0">
                <a:ln w="57150" cmpd="sng">
                  <a:solidFill>
                    <a:schemeClr val="accent2">
                      <a:lumMod val="40000"/>
                      <a:lumOff val="60000"/>
                    </a:schemeClr>
                  </a:solidFill>
                </a:ln>
                <a:solidFill>
                  <a:srgbClr val="FF0066"/>
                </a:solidFill>
                <a:latin typeface="Arial Black" panose="020B0A04020102020204" pitchFamily="34" charset="0"/>
              </a:rPr>
              <a:t>Question:</a:t>
            </a:r>
            <a:endParaRPr lang="en-US" sz="8000" dirty="0">
              <a:ln w="57150" cmpd="sng">
                <a:solidFill>
                  <a:schemeClr val="accent2">
                    <a:lumMod val="40000"/>
                    <a:lumOff val="60000"/>
                  </a:schemeClr>
                </a:solidFill>
              </a:ln>
              <a:solidFill>
                <a:srgbClr val="FF0066"/>
              </a:solidFill>
              <a:latin typeface="Arial Black" panose="020B0A04020102020204" pitchFamily="34" charset="0"/>
            </a:endParaRPr>
          </a:p>
        </p:txBody>
      </p:sp>
      <p:sp>
        <p:nvSpPr>
          <p:cNvPr id="3" name="Content Placeholder 2"/>
          <p:cNvSpPr>
            <a:spLocks noGrp="1"/>
          </p:cNvSpPr>
          <p:nvPr>
            <p:ph idx="1"/>
          </p:nvPr>
        </p:nvSpPr>
        <p:spPr>
          <a:xfrm>
            <a:off x="476518" y="2142067"/>
            <a:ext cx="11248122" cy="4400401"/>
          </a:xfrm>
        </p:spPr>
        <p:txBody>
          <a:bodyPr>
            <a:noAutofit/>
            <a:scene3d>
              <a:camera prst="orthographicFront"/>
              <a:lightRig rig="threePt" dir="t"/>
            </a:scene3d>
            <a:sp3d extrusionH="57150">
              <a:bevelT w="82550" h="38100" prst="coolSlant"/>
            </a:sp3d>
          </a:bodyPr>
          <a:lstStyle/>
          <a:p>
            <a:pPr marL="0" indent="0" algn="ctr">
              <a:buNone/>
            </a:pPr>
            <a:r>
              <a:rPr lang="en-US" sz="7200" dirty="0" smtClean="0"/>
              <a:t>Have you observed any information here pertaining</a:t>
            </a:r>
          </a:p>
          <a:p>
            <a:pPr marL="0" indent="0" algn="ctr">
              <a:buNone/>
            </a:pPr>
            <a:r>
              <a:rPr lang="en-US" sz="7200" dirty="0" smtClean="0"/>
              <a:t> to  </a:t>
            </a:r>
            <a:r>
              <a:rPr lang="en-US" sz="9600" dirty="0" smtClean="0">
                <a:ln w="57150">
                  <a:solidFill>
                    <a:schemeClr val="accent2">
                      <a:lumMod val="60000"/>
                      <a:lumOff val="40000"/>
                    </a:schemeClr>
                  </a:solidFill>
                </a:ln>
                <a:solidFill>
                  <a:schemeClr val="bg1">
                    <a:lumMod val="95000"/>
                    <a:lumOff val="5000"/>
                  </a:schemeClr>
                </a:solidFill>
                <a:latin typeface="Arial Black" panose="020B0A04020102020204" pitchFamily="34" charset="0"/>
              </a:rPr>
              <a:t>THE MOON?</a:t>
            </a:r>
            <a:endParaRPr lang="en-US" sz="9600" dirty="0">
              <a:ln w="57150">
                <a:solidFill>
                  <a:schemeClr val="accent2">
                    <a:lumMod val="60000"/>
                    <a:lumOff val="40000"/>
                  </a:schemeClr>
                </a:solidFill>
              </a:ln>
              <a:solidFill>
                <a:schemeClr val="bg1">
                  <a:lumMod val="95000"/>
                  <a:lumOff val="5000"/>
                </a:schemeClr>
              </a:solidFill>
              <a:latin typeface="Arial Black" panose="020B0A04020102020204" pitchFamily="34" charset="0"/>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2961292759"/>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4607"/>
            <a:ext cx="11409680" cy="1129352"/>
          </a:xfrm>
          <a:solidFill>
            <a:schemeClr val="accent6">
              <a:lumMod val="60000"/>
              <a:lumOff val="40000"/>
            </a:schemeClr>
          </a:solidFill>
          <a:ln w="57150">
            <a:solidFill>
              <a:srgbClr val="00B050"/>
            </a:solidFill>
          </a:ln>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a:sp3d extrusionH="57150">
              <a:bevelT w="38100" h="38100"/>
            </a:sp3d>
          </a:bodyPr>
          <a:lstStyle/>
          <a:p>
            <a:pPr algn="ctr"/>
            <a:r>
              <a:rPr lang="en-US" dirty="0" smtClean="0">
                <a:solidFill>
                  <a:srgbClr val="FF0066"/>
                </a:solidFill>
              </a:rPr>
              <a:t>A </a:t>
            </a:r>
            <a:r>
              <a:rPr lang="en-US" u="sng" dirty="0" smtClean="0">
                <a:solidFill>
                  <a:srgbClr val="FFFF00"/>
                </a:solidFill>
                <a:latin typeface="Comic Sans MS" panose="030F0702030302020204" pitchFamily="66" charset="0"/>
              </a:rPr>
              <a:t>Tequfah</a:t>
            </a:r>
            <a:r>
              <a:rPr lang="en-US" dirty="0" smtClean="0">
                <a:solidFill>
                  <a:srgbClr val="FF0066"/>
                </a:solidFill>
              </a:rPr>
              <a:t> is known in English as an –  </a:t>
            </a:r>
            <a:r>
              <a:rPr lang="en-US" u="sng" dirty="0" smtClean="0">
                <a:solidFill>
                  <a:srgbClr val="FF0066"/>
                </a:solidFill>
              </a:rPr>
              <a:t>equinox</a:t>
            </a:r>
            <a:r>
              <a:rPr lang="en-US" dirty="0" smtClean="0">
                <a:solidFill>
                  <a:srgbClr val="FF0066"/>
                </a:solidFill>
              </a:rPr>
              <a:t>.</a:t>
            </a:r>
            <a:endParaRPr lang="en-US" dirty="0">
              <a:solidFill>
                <a:srgbClr val="FF0066"/>
              </a:solidFill>
            </a:endParaRPr>
          </a:p>
        </p:txBody>
      </p:sp>
      <p:sp>
        <p:nvSpPr>
          <p:cNvPr id="3" name="Content Placeholder 2"/>
          <p:cNvSpPr>
            <a:spLocks noGrp="1"/>
          </p:cNvSpPr>
          <p:nvPr>
            <p:ph idx="1"/>
          </p:nvPr>
        </p:nvSpPr>
        <p:spPr>
          <a:xfrm>
            <a:off x="341194" y="1569493"/>
            <a:ext cx="11573302" cy="5117910"/>
          </a:xfrm>
        </p:spPr>
        <p:txBody>
          <a:bodyPr>
            <a:normAutofit/>
            <a:scene3d>
              <a:camera prst="orthographicFront"/>
              <a:lightRig rig="threePt" dir="t"/>
            </a:scene3d>
            <a:sp3d extrusionH="57150">
              <a:bevelT w="57150" h="38100" prst="artDeco"/>
            </a:sp3d>
          </a:bodyPr>
          <a:lstStyle/>
          <a:p>
            <a:pPr>
              <a:spcAft>
                <a:spcPts val="1800"/>
              </a:spcAft>
            </a:pPr>
            <a:r>
              <a:rPr lang="en-US" sz="2800" dirty="0" smtClean="0"/>
              <a:t>There are 2 </a:t>
            </a:r>
            <a:r>
              <a:rPr lang="en-US" sz="2800" b="1" dirty="0" smtClean="0">
                <a:solidFill>
                  <a:srgbClr val="FFFF00"/>
                </a:solidFill>
              </a:rPr>
              <a:t>Tequfah</a:t>
            </a:r>
            <a:r>
              <a:rPr lang="en-US" sz="2800" b="1" dirty="0">
                <a:solidFill>
                  <a:srgbClr val="FFFF00"/>
                </a:solidFill>
              </a:rPr>
              <a:t> </a:t>
            </a:r>
            <a:r>
              <a:rPr lang="en-US" sz="2800" b="1" dirty="0" smtClean="0">
                <a:solidFill>
                  <a:srgbClr val="FFFF00"/>
                </a:solidFill>
              </a:rPr>
              <a:t>-</a:t>
            </a:r>
            <a:r>
              <a:rPr lang="en-US" sz="2800" dirty="0" smtClean="0"/>
              <a:t> (equinoxes) within one year.   The first event is the spring </a:t>
            </a:r>
            <a:r>
              <a:rPr lang="en-US" sz="2800" b="1" dirty="0" smtClean="0">
                <a:solidFill>
                  <a:srgbClr val="FFFF00"/>
                </a:solidFill>
              </a:rPr>
              <a:t>Tequfah</a:t>
            </a:r>
            <a:r>
              <a:rPr lang="en-US" sz="2800" dirty="0" smtClean="0"/>
              <a:t> which occurs on either March 19, 20 or 21 (Gregorian).  </a:t>
            </a:r>
            <a:br>
              <a:rPr lang="en-US" sz="2800" dirty="0" smtClean="0"/>
            </a:br>
            <a:r>
              <a:rPr lang="en-US" sz="2800" dirty="0" smtClean="0"/>
              <a:t>[</a:t>
            </a:r>
            <a:r>
              <a:rPr lang="en-US" sz="2800" dirty="0"/>
              <a:t>The dates being used here are calculated from the Universal Coordinated Time (UTC) zone. </a:t>
            </a:r>
            <a:r>
              <a:rPr lang="en-US" sz="2800" dirty="0" smtClean="0"/>
              <a:t>These </a:t>
            </a:r>
            <a:r>
              <a:rPr lang="en-US" sz="2800" dirty="0"/>
              <a:t>dates need to be adjusted according to the location of where one lives on this earth.  More about UTC later in this presentation</a:t>
            </a:r>
            <a:r>
              <a:rPr lang="en-US" sz="2800" dirty="0" smtClean="0"/>
              <a:t>.]</a:t>
            </a:r>
          </a:p>
          <a:p>
            <a:r>
              <a:rPr lang="en-US" sz="2800" dirty="0" smtClean="0"/>
              <a:t>The most common date is the 20</a:t>
            </a:r>
            <a:r>
              <a:rPr lang="en-US" sz="2800" baseline="30000" dirty="0" smtClean="0"/>
              <a:t>th</a:t>
            </a:r>
            <a:r>
              <a:rPr lang="en-US" sz="2800" dirty="0" smtClean="0"/>
              <a:t>, then the 21</a:t>
            </a:r>
            <a:r>
              <a:rPr lang="en-US" sz="2800" baseline="30000" dirty="0" smtClean="0"/>
              <a:t>st</a:t>
            </a:r>
            <a:r>
              <a:rPr lang="en-US" sz="2800" dirty="0" smtClean="0"/>
              <a:t> and more rarely, </a:t>
            </a:r>
            <a:br>
              <a:rPr lang="en-US" sz="2800" dirty="0" smtClean="0"/>
            </a:br>
            <a:r>
              <a:rPr lang="en-US" sz="2800" dirty="0" smtClean="0"/>
              <a:t>the 19</a:t>
            </a:r>
            <a:r>
              <a:rPr lang="en-US" sz="2800" baseline="30000" dirty="0" smtClean="0"/>
              <a:t>th</a:t>
            </a:r>
            <a:r>
              <a:rPr lang="en-US" sz="2800" dirty="0" smtClean="0"/>
              <a:t> of March (Gregorian).</a:t>
            </a:r>
          </a:p>
          <a:p>
            <a:r>
              <a:rPr lang="en-US" sz="2800" dirty="0" smtClean="0"/>
              <a:t>The autumn </a:t>
            </a:r>
            <a:r>
              <a:rPr lang="en-US" sz="2800" b="1" dirty="0">
                <a:solidFill>
                  <a:srgbClr val="FFFF00"/>
                </a:solidFill>
              </a:rPr>
              <a:t>T</a:t>
            </a:r>
            <a:r>
              <a:rPr lang="en-US" sz="2800" b="1" dirty="0" smtClean="0">
                <a:solidFill>
                  <a:srgbClr val="FFFF00"/>
                </a:solidFill>
              </a:rPr>
              <a:t>equfah</a:t>
            </a:r>
            <a:r>
              <a:rPr lang="en-US" sz="2800" dirty="0" smtClean="0"/>
              <a:t> occurs on and around September 23 (Gregorian).</a:t>
            </a:r>
          </a:p>
          <a:p>
            <a:r>
              <a:rPr lang="en-US" sz="2800" dirty="0" smtClean="0"/>
              <a:t>The </a:t>
            </a:r>
            <a:r>
              <a:rPr lang="en-US" sz="2800" b="1" dirty="0">
                <a:solidFill>
                  <a:srgbClr val="FFFF00"/>
                </a:solidFill>
              </a:rPr>
              <a:t>T</a:t>
            </a:r>
            <a:r>
              <a:rPr lang="en-US" sz="2800" b="1" dirty="0" smtClean="0">
                <a:solidFill>
                  <a:srgbClr val="FFFF00"/>
                </a:solidFill>
              </a:rPr>
              <a:t>equfah</a:t>
            </a:r>
            <a:r>
              <a:rPr lang="en-US" sz="2800" dirty="0" smtClean="0"/>
              <a:t> is very commonly </a:t>
            </a:r>
            <a:r>
              <a:rPr lang="en-US" sz="2800" b="1" dirty="0" smtClean="0">
                <a:ln>
                  <a:solidFill>
                    <a:sysClr val="windowText" lastClr="000000"/>
                  </a:solidFill>
                </a:ln>
                <a:solidFill>
                  <a:srgbClr val="FF0000"/>
                </a:solidFill>
                <a:effectLst>
                  <a:glow rad="127000">
                    <a:srgbClr val="FFFF00"/>
                  </a:glow>
                </a:effectLst>
              </a:rPr>
              <a:t>mistaken</a:t>
            </a:r>
            <a:r>
              <a:rPr lang="en-US" sz="2800" dirty="0" smtClean="0"/>
              <a:t> as the - </a:t>
            </a:r>
            <a:r>
              <a:rPr lang="en-US" sz="2800" b="1" dirty="0" smtClean="0">
                <a:solidFill>
                  <a:schemeClr val="accent1">
                    <a:lumMod val="75000"/>
                  </a:schemeClr>
                </a:solidFill>
              </a:rPr>
              <a:t>Equilux.</a:t>
            </a:r>
          </a:p>
          <a:p>
            <a:endParaRPr lang="en-US" sz="2400" dirty="0"/>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759109800"/>
      </p:ext>
    </p:extLst>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314" y="403419"/>
            <a:ext cx="11536249" cy="6048896"/>
          </a:xfrm>
        </p:spPr>
        <p:txBody>
          <a:bodyPr>
            <a:noAutofit/>
            <a:scene3d>
              <a:camera prst="orthographicFront"/>
              <a:lightRig rig="threePt" dir="t"/>
            </a:scene3d>
            <a:sp3d extrusionH="57150">
              <a:bevelT w="38100" h="38100"/>
            </a:sp3d>
          </a:bodyPr>
          <a:lstStyle/>
          <a:p>
            <a:pPr marL="0" indent="0" algn="ctr">
              <a:buNone/>
            </a:pPr>
            <a:r>
              <a:rPr lang="en-US" sz="8000" dirty="0" smtClean="0"/>
              <a:t>Is there any place where </a:t>
            </a:r>
            <a:r>
              <a:rPr lang="en-US" sz="8000" dirty="0" err="1" smtClean="0">
                <a:solidFill>
                  <a:srgbClr val="0000CC"/>
                </a:solidFill>
              </a:rPr>
              <a:t>Yahuah</a:t>
            </a:r>
            <a:r>
              <a:rPr lang="en-US" sz="8000" dirty="0" smtClean="0"/>
              <a:t> gave instruction to </a:t>
            </a:r>
            <a:r>
              <a:rPr lang="en-US" sz="8000" dirty="0" err="1" smtClean="0"/>
              <a:t>Mosheh</a:t>
            </a:r>
            <a:r>
              <a:rPr lang="en-US" sz="8000" dirty="0" smtClean="0"/>
              <a:t> to observe the </a:t>
            </a:r>
            <a:r>
              <a:rPr lang="en-US" sz="8000" b="1" u="sng" dirty="0" smtClean="0">
                <a:ln w="19050">
                  <a:solidFill>
                    <a:schemeClr val="accent1">
                      <a:lumMod val="75000"/>
                    </a:schemeClr>
                  </a:solidFill>
                </a:ln>
                <a:solidFill>
                  <a:schemeClr val="bg1">
                    <a:lumMod val="95000"/>
                    <a:lumOff val="5000"/>
                  </a:schemeClr>
                </a:solidFill>
              </a:rPr>
              <a:t>moon</a:t>
            </a:r>
            <a:r>
              <a:rPr lang="en-US" sz="8000" dirty="0" smtClean="0"/>
              <a:t> to determine the start of the year?</a:t>
            </a:r>
            <a:endParaRPr lang="en-US" sz="8000" dirty="0"/>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823844665"/>
      </p:ext>
    </p:extLst>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3000">
              <a:srgbClr val="FFFF00"/>
            </a:gs>
            <a:gs pos="53000">
              <a:schemeClr val="accent4">
                <a:lumMod val="75000"/>
              </a:schemeClr>
            </a:gs>
            <a:gs pos="90000">
              <a:srgbClr val="51F9C5"/>
            </a:gs>
            <a:gs pos="77000">
              <a:srgbClr val="008000">
                <a:alpha val="89000"/>
              </a:srgb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66" y="744279"/>
            <a:ext cx="11449734" cy="5624624"/>
          </a:xfrm>
          <a:solidFill>
            <a:schemeClr val="tx1">
              <a:lumMod val="95000"/>
            </a:schemeClr>
          </a:solidFill>
          <a:ln w="28575">
            <a:solidFill>
              <a:srgbClr val="0000CC"/>
            </a:solidFill>
          </a:ln>
          <a:scene3d>
            <a:camera prst="orthographicFront"/>
            <a:lightRig rig="threePt" dir="t"/>
          </a:scene3d>
          <a:sp3d>
            <a:bevelT w="152400" h="50800" prst="softRound"/>
          </a:sp3d>
        </p:spPr>
        <p:txBody>
          <a:bodyPr lIns="182880" anchor="ctr">
            <a:normAutofit fontScale="85000" lnSpcReduction="10000"/>
            <a:sp3d extrusionH="57150">
              <a:bevelT w="38100" h="38100"/>
            </a:sp3d>
          </a:bodyPr>
          <a:lstStyle/>
          <a:p>
            <a:pPr marL="0" indent="0" algn="ctr">
              <a:buNone/>
            </a:pPr>
            <a:r>
              <a:rPr lang="en-US" sz="7200" i="1" spc="300" dirty="0" smtClean="0">
                <a:solidFill>
                  <a:srgbClr val="7030A0"/>
                </a:solidFill>
                <a:effectLst>
                  <a:glow rad="127000">
                    <a:srgbClr val="00CC00"/>
                  </a:glow>
                </a:effectLst>
              </a:rPr>
              <a:t>Taking “ourselves” to Task!</a:t>
            </a:r>
          </a:p>
          <a:p>
            <a:pPr marL="0" indent="0">
              <a:buNone/>
            </a:pPr>
            <a:r>
              <a:rPr lang="en-US" sz="3200" dirty="0" smtClean="0">
                <a:solidFill>
                  <a:schemeClr val="bg1">
                    <a:lumMod val="95000"/>
                    <a:lumOff val="5000"/>
                  </a:schemeClr>
                </a:solidFill>
              </a:rPr>
              <a:t>Next we will examine a “tequfah chart” for 2014.  Will you be able to notice a </a:t>
            </a:r>
            <a:r>
              <a:rPr lang="en-US" sz="3200" b="1" dirty="0" smtClean="0">
                <a:solidFill>
                  <a:srgbClr val="FF3300"/>
                </a:solidFill>
              </a:rPr>
              <a:t>mistake</a:t>
            </a:r>
            <a:r>
              <a:rPr lang="en-US" sz="3200" dirty="0" smtClean="0">
                <a:solidFill>
                  <a:schemeClr val="bg1">
                    <a:lumMod val="95000"/>
                    <a:lumOff val="5000"/>
                  </a:schemeClr>
                </a:solidFill>
              </a:rPr>
              <a:t> on this chart – due to the increase of new information and knowledge since that time?</a:t>
            </a:r>
          </a:p>
          <a:p>
            <a:pPr marL="0" indent="0">
              <a:buNone/>
            </a:pPr>
            <a:r>
              <a:rPr lang="en-US" sz="3200" b="1" dirty="0" smtClean="0">
                <a:solidFill>
                  <a:schemeClr val="bg1">
                    <a:lumMod val="95000"/>
                    <a:lumOff val="5000"/>
                  </a:schemeClr>
                </a:solidFill>
                <a:effectLst>
                  <a:glow rad="127000">
                    <a:srgbClr val="FF00FF"/>
                  </a:glow>
                </a:effectLst>
              </a:rPr>
              <a:t>Hint:  </a:t>
            </a:r>
            <a:r>
              <a:rPr lang="en-US" sz="3200" dirty="0" smtClean="0">
                <a:solidFill>
                  <a:schemeClr val="bg1">
                    <a:lumMod val="95000"/>
                    <a:lumOff val="5000"/>
                  </a:schemeClr>
                </a:solidFill>
              </a:rPr>
              <a:t>A Light Season must be part of the equation to observe the celestial  </a:t>
            </a:r>
            <a:r>
              <a:rPr lang="en-US" sz="3200" b="1" dirty="0" smtClean="0">
                <a:solidFill>
                  <a:srgbClr val="00B050"/>
                </a:solidFill>
              </a:rPr>
              <a:t>tequfah</a:t>
            </a:r>
            <a:r>
              <a:rPr lang="en-US" sz="3200" dirty="0" smtClean="0">
                <a:solidFill>
                  <a:schemeClr val="bg1">
                    <a:lumMod val="95000"/>
                    <a:lumOff val="5000"/>
                  </a:schemeClr>
                </a:solidFill>
              </a:rPr>
              <a:t>  </a:t>
            </a:r>
            <a:r>
              <a:rPr lang="en-US" sz="3200" b="1" dirty="0" smtClean="0">
                <a:solidFill>
                  <a:schemeClr val="bg1">
                    <a:lumMod val="95000"/>
                    <a:lumOff val="5000"/>
                  </a:schemeClr>
                </a:solidFill>
                <a:effectLst>
                  <a:glow rad="508000">
                    <a:srgbClr val="FFFF00"/>
                  </a:glow>
                </a:effectLst>
              </a:rPr>
              <a:t>SIGN</a:t>
            </a:r>
            <a:r>
              <a:rPr lang="en-US" sz="3200" dirty="0" smtClean="0">
                <a:solidFill>
                  <a:schemeClr val="bg1">
                    <a:lumMod val="95000"/>
                    <a:lumOff val="5000"/>
                  </a:schemeClr>
                </a:solidFill>
              </a:rPr>
              <a:t>  event. </a:t>
            </a:r>
            <a:endParaRPr lang="en-US" sz="3200" dirty="0">
              <a:solidFill>
                <a:schemeClr val="bg1">
                  <a:lumMod val="95000"/>
                  <a:lumOff val="5000"/>
                </a:schemeClr>
              </a:solidFill>
            </a:endParaRPr>
          </a:p>
          <a:p>
            <a:pPr marL="0" indent="0">
              <a:buNone/>
            </a:pPr>
            <a:r>
              <a:rPr lang="en-US" sz="3200" b="1" dirty="0" smtClean="0">
                <a:solidFill>
                  <a:schemeClr val="bg1">
                    <a:lumMod val="95000"/>
                    <a:lumOff val="5000"/>
                  </a:schemeClr>
                </a:solidFill>
                <a:effectLst>
                  <a:glow rad="127000">
                    <a:srgbClr val="FF00FF"/>
                  </a:glow>
                </a:effectLst>
              </a:rPr>
              <a:t>Task:  </a:t>
            </a:r>
            <a:r>
              <a:rPr lang="en-US" sz="3200" dirty="0" smtClean="0">
                <a:solidFill>
                  <a:schemeClr val="bg1">
                    <a:lumMod val="95000"/>
                    <a:lumOff val="5000"/>
                  </a:schemeClr>
                </a:solidFill>
              </a:rPr>
              <a:t>It must be determined if the tequfah occurred within that 24 hour period.</a:t>
            </a:r>
          </a:p>
          <a:p>
            <a:pPr marL="0" indent="0">
              <a:buNone/>
            </a:pPr>
            <a:r>
              <a:rPr lang="en-US" sz="3200" dirty="0" smtClean="0">
                <a:solidFill>
                  <a:schemeClr val="bg1">
                    <a:lumMod val="95000"/>
                    <a:lumOff val="5000"/>
                  </a:schemeClr>
                </a:solidFill>
              </a:rPr>
              <a:t>Then and only then can the end of the year be proclaimed!</a:t>
            </a:r>
          </a:p>
          <a:p>
            <a:pPr marL="0" indent="0">
              <a:buNone/>
            </a:pPr>
            <a:r>
              <a:rPr lang="en-US" sz="3200" dirty="0" smtClean="0">
                <a:solidFill>
                  <a:schemeClr val="bg1">
                    <a:lumMod val="95000"/>
                    <a:lumOff val="5000"/>
                  </a:schemeClr>
                </a:solidFill>
              </a:rPr>
              <a:t>Does that shadow alter itself or not?</a:t>
            </a:r>
          </a:p>
          <a:p>
            <a:pPr marL="0" indent="0">
              <a:buNone/>
            </a:pPr>
            <a:r>
              <a:rPr lang="en-US" sz="3200" dirty="0" smtClean="0">
                <a:solidFill>
                  <a:schemeClr val="bg1">
                    <a:lumMod val="95000"/>
                    <a:lumOff val="5000"/>
                  </a:schemeClr>
                </a:solidFill>
              </a:rPr>
              <a:t>I praise </a:t>
            </a:r>
            <a:r>
              <a:rPr lang="en-US" sz="3200" b="1" dirty="0" smtClean="0">
                <a:solidFill>
                  <a:srgbClr val="0000CC"/>
                </a:solidFill>
              </a:rPr>
              <a:t>Yahuah</a:t>
            </a:r>
            <a:r>
              <a:rPr lang="en-US" sz="3200" dirty="0" smtClean="0">
                <a:solidFill>
                  <a:schemeClr val="bg1">
                    <a:lumMod val="95000"/>
                    <a:lumOff val="5000"/>
                  </a:schemeClr>
                </a:solidFill>
              </a:rPr>
              <a:t> that His mercy </a:t>
            </a:r>
            <a:r>
              <a:rPr lang="en-US" sz="3200" dirty="0" err="1" smtClean="0">
                <a:solidFill>
                  <a:schemeClr val="bg1">
                    <a:lumMod val="95000"/>
                    <a:lumOff val="5000"/>
                  </a:schemeClr>
                </a:solidFill>
              </a:rPr>
              <a:t>endureth</a:t>
            </a:r>
            <a:r>
              <a:rPr lang="en-US" sz="3200" dirty="0" smtClean="0">
                <a:solidFill>
                  <a:schemeClr val="bg1">
                    <a:lumMod val="95000"/>
                    <a:lumOff val="5000"/>
                  </a:schemeClr>
                </a:solidFill>
              </a:rPr>
              <a:t> forever.  He holds our hand even when we are stumbling; picks us up guiding us on our journey! </a:t>
            </a:r>
            <a:endParaRPr lang="en-US" sz="3200" dirty="0">
              <a:solidFill>
                <a:schemeClr val="bg1">
                  <a:lumMod val="95000"/>
                  <a:lumOff val="5000"/>
                </a:schemeClr>
              </a:solidFill>
            </a:endParaRPr>
          </a:p>
        </p:txBody>
      </p:sp>
      <p:sp>
        <p:nvSpPr>
          <p:cNvPr id="6" name="Slide Number Placeholder 5"/>
          <p:cNvSpPr>
            <a:spLocks noGrp="1"/>
          </p:cNvSpPr>
          <p:nvPr>
            <p:ph type="sldNum" sz="quarter" idx="12"/>
          </p:nvPr>
        </p:nvSpPr>
        <p:spPr>
          <a:xfrm>
            <a:off x="11640833" y="6480175"/>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3046679924"/>
      </p:ext>
    </p:extLst>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4" y="206062"/>
            <a:ext cx="11900079" cy="6375041"/>
          </a:xfrm>
          <a:solidFill>
            <a:schemeClr val="tx1">
              <a:lumMod val="95000"/>
            </a:schemeClr>
          </a:solidFill>
          <a:scene3d>
            <a:camera prst="orthographicFront"/>
            <a:lightRig rig="threePt" dir="t"/>
          </a:scene3d>
          <a:sp3d>
            <a:bevelT w="152400" h="50800" prst="softRound"/>
          </a:sp3d>
        </p:spPr>
        <p:txBody>
          <a:bodyPr lIns="182880">
            <a:normAutofit/>
          </a:bodyPr>
          <a:lstStyle/>
          <a:p>
            <a:pPr marL="0" indent="0">
              <a:buNone/>
            </a:pPr>
            <a:endParaRPr lang="en-US" sz="2400" dirty="0">
              <a:solidFill>
                <a:schemeClr val="bg1">
                  <a:lumMod val="95000"/>
                  <a:lumOff val="5000"/>
                </a:schemeClr>
              </a:solidFill>
            </a:endParaRPr>
          </a:p>
          <a:p>
            <a:pPr marL="0" indent="0">
              <a:buNone/>
            </a:pPr>
            <a:endParaRPr lang="en-US" sz="2400" dirty="0" smtClean="0">
              <a:solidFill>
                <a:schemeClr val="bg1">
                  <a:lumMod val="95000"/>
                  <a:lumOff val="5000"/>
                </a:schemeClr>
              </a:solidFill>
            </a:endParaRPr>
          </a:p>
          <a:p>
            <a:pPr marL="0" indent="0">
              <a:buNone/>
            </a:pPr>
            <a:endParaRPr lang="en-US" sz="2400" dirty="0">
              <a:solidFill>
                <a:schemeClr val="bg1">
                  <a:lumMod val="95000"/>
                  <a:lumOff val="5000"/>
                </a:schemeClr>
              </a:solidFill>
            </a:endParaRPr>
          </a:p>
          <a:p>
            <a:pPr marL="0" indent="0">
              <a:buNone/>
            </a:pPr>
            <a:endParaRPr lang="en-US" sz="2400" dirty="0" smtClean="0">
              <a:solidFill>
                <a:schemeClr val="bg1">
                  <a:lumMod val="95000"/>
                  <a:lumOff val="5000"/>
                </a:schemeClr>
              </a:solidFill>
            </a:endParaRPr>
          </a:p>
          <a:p>
            <a:pPr marL="0" indent="0">
              <a:buNone/>
            </a:pPr>
            <a:endParaRPr lang="en-US" sz="2400" dirty="0">
              <a:solidFill>
                <a:schemeClr val="bg1">
                  <a:lumMod val="95000"/>
                  <a:lumOff val="5000"/>
                </a:schemeClr>
              </a:solidFill>
            </a:endParaRPr>
          </a:p>
          <a:p>
            <a:pPr marL="0" indent="0">
              <a:buNone/>
            </a:pPr>
            <a:endParaRPr lang="en-US" sz="2400" dirty="0" smtClean="0">
              <a:solidFill>
                <a:schemeClr val="bg1">
                  <a:lumMod val="95000"/>
                  <a:lumOff val="5000"/>
                </a:schemeClr>
              </a:solidFill>
            </a:endParaRPr>
          </a:p>
          <a:p>
            <a:pPr marL="0" indent="0">
              <a:buNone/>
            </a:pPr>
            <a:endParaRPr lang="en-US" sz="2400" dirty="0">
              <a:solidFill>
                <a:schemeClr val="bg1">
                  <a:lumMod val="95000"/>
                  <a:lumOff val="5000"/>
                </a:schemeClr>
              </a:solidFill>
            </a:endParaRPr>
          </a:p>
          <a:p>
            <a:pPr marL="0" indent="0">
              <a:buNone/>
            </a:pPr>
            <a:endParaRPr lang="en-US" sz="2400" dirty="0" smtClean="0">
              <a:solidFill>
                <a:schemeClr val="bg1">
                  <a:lumMod val="95000"/>
                  <a:lumOff val="5000"/>
                </a:schemeClr>
              </a:solidFill>
            </a:endParaRPr>
          </a:p>
          <a:p>
            <a:pPr marL="0" indent="0">
              <a:buNone/>
            </a:pPr>
            <a:endParaRPr lang="en-US" sz="2400" dirty="0">
              <a:solidFill>
                <a:schemeClr val="bg1">
                  <a:lumMod val="95000"/>
                  <a:lumOff val="5000"/>
                </a:schemeClr>
              </a:solidFill>
            </a:endParaRPr>
          </a:p>
          <a:p>
            <a:pPr marL="0" indent="0">
              <a:buNone/>
            </a:pPr>
            <a:endParaRPr lang="en-US" sz="2400" dirty="0" smtClean="0">
              <a:solidFill>
                <a:schemeClr val="bg1">
                  <a:lumMod val="95000"/>
                  <a:lumOff val="5000"/>
                </a:schemeClr>
              </a:solidFill>
            </a:endParaRPr>
          </a:p>
          <a:p>
            <a:pPr marL="0" indent="0">
              <a:buNone/>
            </a:pPr>
            <a:endParaRPr lang="en-US" sz="2400" dirty="0">
              <a:solidFill>
                <a:schemeClr val="bg1">
                  <a:lumMod val="95000"/>
                  <a:lumOff val="5000"/>
                </a:schemeClr>
              </a:solidFill>
            </a:endParaRPr>
          </a:p>
        </p:txBody>
      </p:sp>
      <p:pic>
        <p:nvPicPr>
          <p:cNvPr id="4" name="Picture 3"/>
          <p:cNvPicPr>
            <a:picLocks noChangeAspect="1"/>
          </p:cNvPicPr>
          <p:nvPr/>
        </p:nvPicPr>
        <p:blipFill>
          <a:blip r:embed="rId3"/>
          <a:stretch>
            <a:fillRect/>
          </a:stretch>
        </p:blipFill>
        <p:spPr>
          <a:xfrm>
            <a:off x="401490" y="1107584"/>
            <a:ext cx="11410683" cy="5628067"/>
          </a:xfrm>
          <a:prstGeom prst="rect">
            <a:avLst/>
          </a:prstGeom>
        </p:spPr>
      </p:pic>
      <p:sp>
        <p:nvSpPr>
          <p:cNvPr id="5" name="Rectangle 4"/>
          <p:cNvSpPr/>
          <p:nvPr/>
        </p:nvSpPr>
        <p:spPr>
          <a:xfrm>
            <a:off x="9218544" y="958791"/>
            <a:ext cx="2749151"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75000"/>
                  </a:schemeClr>
                </a:solidFill>
              </a:rPr>
              <a:t>Year:  2014</a:t>
            </a:r>
            <a:endParaRPr lang="en-US" sz="4400" b="1" cap="none" spc="0" dirty="0">
              <a:ln/>
              <a:solidFill>
                <a:schemeClr val="accent5">
                  <a:lumMod val="75000"/>
                </a:schemeClr>
              </a:solidFill>
              <a:effectLst/>
            </a:endParaRPr>
          </a:p>
        </p:txBody>
      </p:sp>
      <p:sp>
        <p:nvSpPr>
          <p:cNvPr id="6" name="Slide Number Placeholder 5"/>
          <p:cNvSpPr>
            <a:spLocks noGrp="1"/>
          </p:cNvSpPr>
          <p:nvPr>
            <p:ph type="sldNum" sz="quarter" idx="12"/>
          </p:nvPr>
        </p:nvSpPr>
        <p:spPr>
          <a:xfrm>
            <a:off x="11527706" y="6287266"/>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42</a:t>
            </a:fld>
            <a:endParaRPr lang="en-US" dirty="0">
              <a:solidFill>
                <a:schemeClr val="bg1"/>
              </a:solidFill>
            </a:endParaRPr>
          </a:p>
        </p:txBody>
      </p:sp>
      <p:sp>
        <p:nvSpPr>
          <p:cNvPr id="2" name="Rounded Rectangle 1"/>
          <p:cNvSpPr/>
          <p:nvPr/>
        </p:nvSpPr>
        <p:spPr>
          <a:xfrm>
            <a:off x="412121" y="342102"/>
            <a:ext cx="11410683" cy="616689"/>
          </a:xfrm>
          <a:prstGeom prst="roundRect">
            <a:avLst/>
          </a:prstGeom>
          <a:solidFill>
            <a:schemeClr val="bg1"/>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Where do we </a:t>
            </a:r>
            <a:r>
              <a:rPr lang="en-US" sz="3200" b="1" dirty="0" smtClean="0">
                <a:ln>
                  <a:solidFill>
                    <a:schemeClr val="bg1"/>
                  </a:solidFill>
                </a:ln>
                <a:solidFill>
                  <a:srgbClr val="FFFF00"/>
                </a:solidFill>
                <a:effectLst>
                  <a:glow rad="127000">
                    <a:srgbClr val="FF3300"/>
                  </a:glow>
                </a:effectLst>
              </a:rPr>
              <a:t>observe </a:t>
            </a:r>
            <a:r>
              <a:rPr lang="en-US" sz="3200" b="1" dirty="0" smtClean="0">
                <a:ln>
                  <a:solidFill>
                    <a:schemeClr val="bg1"/>
                  </a:solidFill>
                </a:ln>
                <a:solidFill>
                  <a:srgbClr val="FFFF00"/>
                </a:solidFill>
                <a:effectLst/>
              </a:rPr>
              <a:t>the</a:t>
            </a:r>
            <a:r>
              <a:rPr lang="en-US" sz="3200" b="1" dirty="0" smtClean="0">
                <a:ln>
                  <a:solidFill>
                    <a:schemeClr val="bg1"/>
                  </a:solidFill>
                </a:ln>
                <a:solidFill>
                  <a:srgbClr val="FFFF00"/>
                </a:solidFill>
                <a:effectLst>
                  <a:glow rad="127000">
                    <a:srgbClr val="FF3300"/>
                  </a:glow>
                </a:effectLst>
              </a:rPr>
              <a:t>  </a:t>
            </a:r>
            <a:r>
              <a:rPr lang="en-US" sz="3200" dirty="0" err="1" smtClean="0">
                <a:ln>
                  <a:solidFill>
                    <a:schemeClr val="bg1"/>
                  </a:solidFill>
                </a:ln>
                <a:solidFill>
                  <a:srgbClr val="FFFF00"/>
                </a:solidFill>
                <a:effectLst>
                  <a:glow rad="127000">
                    <a:srgbClr val="51F9C5"/>
                  </a:glow>
                </a:effectLst>
              </a:rPr>
              <a:t>Tequfah</a:t>
            </a:r>
            <a:r>
              <a:rPr lang="en-US" sz="3200" dirty="0" smtClean="0">
                <a:ln>
                  <a:solidFill>
                    <a:schemeClr val="bg1"/>
                  </a:solidFill>
                </a:ln>
                <a:solidFill>
                  <a:srgbClr val="FFFF00"/>
                </a:solidFill>
                <a:effectLst>
                  <a:glow rad="127000">
                    <a:srgbClr val="51F9C5"/>
                  </a:glow>
                </a:effectLst>
              </a:rPr>
              <a:t> Sign </a:t>
            </a:r>
            <a:r>
              <a:rPr lang="en-US" sz="3200" dirty="0" smtClean="0">
                <a:solidFill>
                  <a:srgbClr val="FFFF00"/>
                </a:solidFill>
              </a:rPr>
              <a:t>on this chart? </a:t>
            </a:r>
            <a:endParaRPr lang="en-CA" sz="3200" dirty="0">
              <a:solidFill>
                <a:srgbClr val="FFFF00"/>
              </a:solidFill>
            </a:endParaRPr>
          </a:p>
        </p:txBody>
      </p:sp>
      <p:sp>
        <p:nvSpPr>
          <p:cNvPr id="7" name="Oval 6"/>
          <p:cNvSpPr/>
          <p:nvPr/>
        </p:nvSpPr>
        <p:spPr>
          <a:xfrm>
            <a:off x="7067774" y="3377901"/>
            <a:ext cx="1011218" cy="1194099"/>
          </a:xfrm>
          <a:prstGeom prst="ellipse">
            <a:avLst/>
          </a:prstGeom>
          <a:noFill/>
          <a:ln w="57150">
            <a:solidFill>
              <a:schemeClr val="accent2">
                <a:lumMod val="75000"/>
              </a:schemeClr>
            </a:solidFill>
          </a:ln>
          <a:effectLst>
            <a:glow rad="127000">
              <a:srgbClr val="51F9C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7702475" y="2216071"/>
            <a:ext cx="3937299" cy="774551"/>
          </a:xfrm>
          <a:prstGeom prst="wedgeRoundRectCallout">
            <a:avLst>
              <a:gd name="adj1" fmla="val -43692"/>
              <a:gd name="adj2" fmla="val 121543"/>
              <a:gd name="adj3" fmla="val 16667"/>
            </a:avLst>
          </a:prstGeom>
          <a:ln w="3810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n>
                  <a:solidFill>
                    <a:sysClr val="windowText" lastClr="000000"/>
                  </a:solidFill>
                </a:ln>
                <a:solidFill>
                  <a:srgbClr val="008000"/>
                </a:solidFill>
                <a:effectLst>
                  <a:glow rad="127000">
                    <a:srgbClr val="FFFF00"/>
                  </a:glow>
                </a:effectLst>
              </a:rPr>
              <a:t>Problem Areas!</a:t>
            </a:r>
            <a:endParaRPr lang="en-CA" sz="4400" dirty="0">
              <a:ln>
                <a:solidFill>
                  <a:sysClr val="windowText" lastClr="000000"/>
                </a:solidFill>
              </a:ln>
              <a:solidFill>
                <a:srgbClr val="008000"/>
              </a:solidFill>
              <a:effectLst>
                <a:glow rad="127000">
                  <a:srgbClr val="FFFF00"/>
                </a:glow>
              </a:effectLst>
            </a:endParaRPr>
          </a:p>
        </p:txBody>
      </p:sp>
      <p:sp>
        <p:nvSpPr>
          <p:cNvPr id="11" name="Oval 10"/>
          <p:cNvSpPr/>
          <p:nvPr/>
        </p:nvSpPr>
        <p:spPr>
          <a:xfrm>
            <a:off x="4584548" y="4797912"/>
            <a:ext cx="1011218" cy="580914"/>
          </a:xfrm>
          <a:prstGeom prst="ellipse">
            <a:avLst/>
          </a:prstGeom>
          <a:noFill/>
          <a:ln w="57150">
            <a:solidFill>
              <a:schemeClr val="accent2">
                <a:lumMod val="75000"/>
              </a:schemeClr>
            </a:solidFill>
          </a:ln>
          <a:effectLst>
            <a:glow rad="127000">
              <a:srgbClr val="51F9C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68552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par>
                                <p:cTn id="44" presetID="21" presetClass="entr" presetSubtype="8" fill="hold" grpId="0" nodeType="withEffect">
                                  <p:stCondLst>
                                    <p:cond delay="1500"/>
                                  </p:stCondLst>
                                  <p:childTnLst>
                                    <p:set>
                                      <p:cBhvr>
                                        <p:cTn id="45" dur="1" fill="hold">
                                          <p:stCondLst>
                                            <p:cond delay="0"/>
                                          </p:stCondLst>
                                        </p:cTn>
                                        <p:tgtEl>
                                          <p:spTgt spid="8"/>
                                        </p:tgtEl>
                                        <p:attrNameLst>
                                          <p:attrName>style.visibility</p:attrName>
                                        </p:attrNameLst>
                                      </p:cBhvr>
                                      <p:to>
                                        <p:strVal val="visible"/>
                                      </p:to>
                                    </p:set>
                                    <p:animEffect transition="in" filter="wheel(8)">
                                      <p:cBhvr>
                                        <p:cTn id="4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4" y="206062"/>
            <a:ext cx="11900079" cy="6375041"/>
          </a:xfrm>
          <a:solidFill>
            <a:schemeClr val="tx1">
              <a:lumMod val="95000"/>
            </a:schemeClr>
          </a:solidFill>
          <a:scene3d>
            <a:camera prst="orthographicFront"/>
            <a:lightRig rig="threePt" dir="t"/>
          </a:scene3d>
          <a:sp3d>
            <a:bevelT w="152400" h="50800" prst="softRound"/>
          </a:sp3d>
        </p:spPr>
        <p:txBody>
          <a:bodyPr lIns="182880">
            <a:normAutofit/>
          </a:bodyPr>
          <a:lstStyle/>
          <a:p>
            <a:pPr marL="0" indent="0">
              <a:buNone/>
            </a:pPr>
            <a:endParaRPr lang="en-US" sz="2400" dirty="0">
              <a:solidFill>
                <a:schemeClr val="bg1">
                  <a:lumMod val="95000"/>
                  <a:lumOff val="5000"/>
                </a:schemeClr>
              </a:solidFill>
            </a:endParaRPr>
          </a:p>
          <a:p>
            <a:pPr marL="0" indent="0">
              <a:buNone/>
            </a:pPr>
            <a:endParaRPr lang="en-US" sz="2400" dirty="0" smtClean="0">
              <a:solidFill>
                <a:schemeClr val="bg1">
                  <a:lumMod val="95000"/>
                  <a:lumOff val="5000"/>
                </a:schemeClr>
              </a:solidFill>
            </a:endParaRPr>
          </a:p>
          <a:p>
            <a:pPr marL="0" indent="0">
              <a:buNone/>
            </a:pPr>
            <a:endParaRPr lang="en-US" sz="2400" dirty="0">
              <a:solidFill>
                <a:schemeClr val="bg1">
                  <a:lumMod val="95000"/>
                  <a:lumOff val="5000"/>
                </a:schemeClr>
              </a:solidFill>
            </a:endParaRPr>
          </a:p>
          <a:p>
            <a:pPr marL="0" indent="0">
              <a:buNone/>
            </a:pPr>
            <a:endParaRPr lang="en-US" sz="2400" dirty="0" smtClean="0">
              <a:solidFill>
                <a:schemeClr val="bg1">
                  <a:lumMod val="95000"/>
                  <a:lumOff val="5000"/>
                </a:schemeClr>
              </a:solidFill>
            </a:endParaRPr>
          </a:p>
          <a:p>
            <a:pPr marL="0" indent="0">
              <a:buNone/>
            </a:pPr>
            <a:endParaRPr lang="en-US" sz="2400" dirty="0">
              <a:solidFill>
                <a:schemeClr val="bg1">
                  <a:lumMod val="95000"/>
                  <a:lumOff val="5000"/>
                </a:schemeClr>
              </a:solidFill>
            </a:endParaRPr>
          </a:p>
          <a:p>
            <a:pPr marL="0" indent="0">
              <a:buNone/>
            </a:pPr>
            <a:endParaRPr lang="en-US" sz="2400" dirty="0" smtClean="0">
              <a:solidFill>
                <a:schemeClr val="bg1">
                  <a:lumMod val="95000"/>
                  <a:lumOff val="5000"/>
                </a:schemeClr>
              </a:solidFill>
            </a:endParaRPr>
          </a:p>
          <a:p>
            <a:pPr marL="0" indent="0">
              <a:buNone/>
            </a:pPr>
            <a:endParaRPr lang="en-US" sz="2400" dirty="0">
              <a:solidFill>
                <a:schemeClr val="bg1">
                  <a:lumMod val="95000"/>
                  <a:lumOff val="5000"/>
                </a:schemeClr>
              </a:solidFill>
            </a:endParaRPr>
          </a:p>
          <a:p>
            <a:pPr marL="0" indent="0">
              <a:buNone/>
            </a:pPr>
            <a:endParaRPr lang="en-US" sz="2400" dirty="0" smtClean="0">
              <a:solidFill>
                <a:schemeClr val="bg1">
                  <a:lumMod val="95000"/>
                  <a:lumOff val="5000"/>
                </a:schemeClr>
              </a:solidFill>
            </a:endParaRPr>
          </a:p>
          <a:p>
            <a:pPr marL="0" indent="0">
              <a:buNone/>
            </a:pPr>
            <a:endParaRPr lang="en-US" sz="2400" dirty="0">
              <a:solidFill>
                <a:schemeClr val="bg1">
                  <a:lumMod val="95000"/>
                  <a:lumOff val="5000"/>
                </a:schemeClr>
              </a:solidFill>
            </a:endParaRPr>
          </a:p>
          <a:p>
            <a:pPr marL="0" indent="0">
              <a:buNone/>
            </a:pPr>
            <a:endParaRPr lang="en-US" sz="2400" dirty="0" smtClean="0">
              <a:solidFill>
                <a:schemeClr val="bg1">
                  <a:lumMod val="95000"/>
                  <a:lumOff val="5000"/>
                </a:schemeClr>
              </a:solidFill>
            </a:endParaRPr>
          </a:p>
          <a:p>
            <a:pPr marL="0" indent="0">
              <a:buNone/>
            </a:pPr>
            <a:endParaRPr lang="en-US" sz="2400" dirty="0">
              <a:solidFill>
                <a:schemeClr val="bg1">
                  <a:lumMod val="95000"/>
                  <a:lumOff val="5000"/>
                </a:schemeClr>
              </a:solidFill>
            </a:endParaRPr>
          </a:p>
        </p:txBody>
      </p:sp>
      <p:pic>
        <p:nvPicPr>
          <p:cNvPr id="4" name="Picture 3"/>
          <p:cNvPicPr>
            <a:picLocks noChangeAspect="1"/>
          </p:cNvPicPr>
          <p:nvPr/>
        </p:nvPicPr>
        <p:blipFill>
          <a:blip r:embed="rId3"/>
          <a:stretch>
            <a:fillRect/>
          </a:stretch>
        </p:blipFill>
        <p:spPr>
          <a:xfrm>
            <a:off x="401490" y="1107584"/>
            <a:ext cx="11410683" cy="5628067"/>
          </a:xfrm>
          <a:prstGeom prst="rect">
            <a:avLst/>
          </a:prstGeom>
        </p:spPr>
      </p:pic>
      <p:sp>
        <p:nvSpPr>
          <p:cNvPr id="5" name="Rectangle 4"/>
          <p:cNvSpPr/>
          <p:nvPr/>
        </p:nvSpPr>
        <p:spPr>
          <a:xfrm>
            <a:off x="9218544" y="958791"/>
            <a:ext cx="2749151"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chemeClr val="accent5">
                    <a:lumMod val="75000"/>
                  </a:schemeClr>
                </a:solidFill>
              </a:rPr>
              <a:t>Year:  2014</a:t>
            </a:r>
            <a:endParaRPr lang="en-US" sz="4400" b="1" cap="none" spc="0" dirty="0">
              <a:ln/>
              <a:solidFill>
                <a:schemeClr val="accent5">
                  <a:lumMod val="75000"/>
                </a:schemeClr>
              </a:solidFill>
              <a:effectLst/>
            </a:endParaRPr>
          </a:p>
        </p:txBody>
      </p:sp>
      <p:sp>
        <p:nvSpPr>
          <p:cNvPr id="6" name="Slide Number Placeholder 5"/>
          <p:cNvSpPr>
            <a:spLocks noGrp="1"/>
          </p:cNvSpPr>
          <p:nvPr>
            <p:ph type="sldNum" sz="quarter" idx="12"/>
          </p:nvPr>
        </p:nvSpPr>
        <p:spPr>
          <a:xfrm>
            <a:off x="11527706" y="6287266"/>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43</a:t>
            </a:fld>
            <a:endParaRPr lang="en-US" dirty="0">
              <a:solidFill>
                <a:schemeClr val="bg1"/>
              </a:solidFill>
            </a:endParaRPr>
          </a:p>
        </p:txBody>
      </p:sp>
      <p:sp>
        <p:nvSpPr>
          <p:cNvPr id="2" name="Rounded Rectangle 1"/>
          <p:cNvSpPr/>
          <p:nvPr/>
        </p:nvSpPr>
        <p:spPr>
          <a:xfrm>
            <a:off x="3417236" y="358004"/>
            <a:ext cx="7792845" cy="616689"/>
          </a:xfrm>
          <a:prstGeom prst="roundRect">
            <a:avLst/>
          </a:prstGeom>
          <a:solidFill>
            <a:schemeClr val="bg1"/>
          </a:solidFill>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the </a:t>
            </a:r>
            <a:r>
              <a:rPr lang="en-US" sz="3200" dirty="0" err="1">
                <a:ln>
                  <a:solidFill>
                    <a:schemeClr val="bg1"/>
                  </a:solidFill>
                </a:ln>
                <a:solidFill>
                  <a:srgbClr val="FFFF00"/>
                </a:solidFill>
                <a:effectLst>
                  <a:glow rad="127000">
                    <a:srgbClr val="51F9C5"/>
                  </a:glow>
                </a:effectLst>
              </a:rPr>
              <a:t>T</a:t>
            </a:r>
            <a:r>
              <a:rPr lang="en-US" sz="3200" dirty="0" err="1" smtClean="0">
                <a:ln>
                  <a:solidFill>
                    <a:schemeClr val="bg1"/>
                  </a:solidFill>
                </a:ln>
                <a:solidFill>
                  <a:srgbClr val="FFFF00"/>
                </a:solidFill>
                <a:effectLst>
                  <a:glow rad="127000">
                    <a:srgbClr val="51F9C5"/>
                  </a:glow>
                </a:effectLst>
              </a:rPr>
              <a:t>equfah</a:t>
            </a:r>
            <a:r>
              <a:rPr lang="en-US" sz="3200" dirty="0" smtClean="0">
                <a:ln>
                  <a:solidFill>
                    <a:schemeClr val="bg1"/>
                  </a:solidFill>
                </a:ln>
                <a:solidFill>
                  <a:srgbClr val="FFFF00"/>
                </a:solidFill>
                <a:effectLst>
                  <a:glow rad="127000">
                    <a:srgbClr val="51F9C5"/>
                  </a:glow>
                </a:effectLst>
              </a:rPr>
              <a:t> </a:t>
            </a:r>
            <a:r>
              <a:rPr lang="en-US" sz="3200" dirty="0">
                <a:ln>
                  <a:solidFill>
                    <a:schemeClr val="bg1"/>
                  </a:solidFill>
                </a:ln>
                <a:solidFill>
                  <a:srgbClr val="FFFF00"/>
                </a:solidFill>
                <a:effectLst>
                  <a:glow rad="127000">
                    <a:srgbClr val="51F9C5"/>
                  </a:glow>
                </a:effectLst>
              </a:rPr>
              <a:t>S</a:t>
            </a:r>
            <a:r>
              <a:rPr lang="en-US" sz="3200" dirty="0" smtClean="0">
                <a:ln>
                  <a:solidFill>
                    <a:schemeClr val="bg1"/>
                  </a:solidFill>
                </a:ln>
                <a:solidFill>
                  <a:srgbClr val="FFFF00"/>
                </a:solidFill>
                <a:effectLst>
                  <a:glow rad="127000">
                    <a:srgbClr val="51F9C5"/>
                  </a:glow>
                </a:effectLst>
              </a:rPr>
              <a:t>ign </a:t>
            </a:r>
            <a:r>
              <a:rPr lang="en-US" sz="3200" b="1" dirty="0" smtClean="0">
                <a:ln>
                  <a:solidFill>
                    <a:schemeClr val="bg1"/>
                  </a:solidFill>
                </a:ln>
                <a:solidFill>
                  <a:srgbClr val="FFFF00"/>
                </a:solidFill>
                <a:effectLst>
                  <a:glow rad="127000">
                    <a:srgbClr val="FF0000"/>
                  </a:glow>
                </a:effectLst>
              </a:rPr>
              <a:t>observation</a:t>
            </a:r>
            <a:r>
              <a:rPr lang="en-US" sz="3200" dirty="0" smtClean="0">
                <a:ln>
                  <a:solidFill>
                    <a:schemeClr val="bg1"/>
                  </a:solidFill>
                </a:ln>
                <a:solidFill>
                  <a:srgbClr val="FFFF00"/>
                </a:solidFill>
                <a:effectLst>
                  <a:glow rad="127000">
                    <a:srgbClr val="51F9C5"/>
                  </a:glow>
                </a:effectLst>
              </a:rPr>
              <a:t> Light </a:t>
            </a:r>
            <a:r>
              <a:rPr lang="en-US" sz="3200" dirty="0">
                <a:ln>
                  <a:solidFill>
                    <a:schemeClr val="bg1"/>
                  </a:solidFill>
                </a:ln>
                <a:solidFill>
                  <a:srgbClr val="FFFF00"/>
                </a:solidFill>
                <a:effectLst>
                  <a:glow rad="127000">
                    <a:srgbClr val="51F9C5"/>
                  </a:glow>
                </a:effectLst>
              </a:rPr>
              <a:t>S</a:t>
            </a:r>
            <a:r>
              <a:rPr lang="en-US" sz="3200" dirty="0" smtClean="0">
                <a:ln>
                  <a:solidFill>
                    <a:schemeClr val="bg1"/>
                  </a:solidFill>
                </a:ln>
                <a:solidFill>
                  <a:srgbClr val="FFFF00"/>
                </a:solidFill>
                <a:effectLst>
                  <a:glow rad="127000">
                    <a:srgbClr val="51F9C5"/>
                  </a:glow>
                </a:effectLst>
              </a:rPr>
              <a:t>eason </a:t>
            </a:r>
            <a:r>
              <a:rPr lang="en-US" sz="3200" dirty="0">
                <a:solidFill>
                  <a:srgbClr val="FFFF00"/>
                </a:solidFill>
              </a:rPr>
              <a:t>!</a:t>
            </a:r>
            <a:r>
              <a:rPr lang="en-US" sz="3200" dirty="0" smtClean="0">
                <a:solidFill>
                  <a:srgbClr val="FFFF00"/>
                </a:solidFill>
              </a:rPr>
              <a:t> </a:t>
            </a:r>
            <a:endParaRPr lang="en-CA" sz="3200" dirty="0">
              <a:solidFill>
                <a:srgbClr val="FFFF00"/>
              </a:solidFill>
            </a:endParaRPr>
          </a:p>
        </p:txBody>
      </p:sp>
      <p:cxnSp>
        <p:nvCxnSpPr>
          <p:cNvPr id="9" name="Straight Arrow Connector 8"/>
          <p:cNvCxnSpPr/>
          <p:nvPr/>
        </p:nvCxnSpPr>
        <p:spPr>
          <a:xfrm flipV="1">
            <a:off x="7095279" y="4157330"/>
            <a:ext cx="469451" cy="750336"/>
          </a:xfrm>
          <a:prstGeom prst="straightConnector1">
            <a:avLst/>
          </a:prstGeom>
          <a:ln w="57150">
            <a:solidFill>
              <a:srgbClr val="FF0066"/>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74827" y="3321936"/>
            <a:ext cx="2057736" cy="657556"/>
          </a:xfrm>
          <a:prstGeom prst="straightConnector1">
            <a:avLst/>
          </a:prstGeom>
          <a:ln w="57150">
            <a:solidFill>
              <a:srgbClr val="FF0066"/>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92885" y="4522258"/>
            <a:ext cx="8143539" cy="1760208"/>
          </a:xfrm>
          <a:prstGeom prst="rect">
            <a:avLst/>
          </a:prstGeom>
          <a:ln w="38100">
            <a:solidFill>
              <a:srgbClr val="FF00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The Mar 20</a:t>
            </a:r>
            <a:r>
              <a:rPr lang="en-US" sz="2800" baseline="30000" dirty="0" smtClean="0">
                <a:solidFill>
                  <a:schemeClr val="bg1"/>
                </a:solidFill>
              </a:rPr>
              <a:t>th</a:t>
            </a:r>
            <a:r>
              <a:rPr lang="en-US" sz="2800" dirty="0" smtClean="0">
                <a:solidFill>
                  <a:schemeClr val="bg1"/>
                </a:solidFill>
              </a:rPr>
              <a:t> 24 </a:t>
            </a:r>
            <a:r>
              <a:rPr lang="en-US" sz="2800" dirty="0" err="1" smtClean="0">
                <a:solidFill>
                  <a:schemeClr val="bg1"/>
                </a:solidFill>
              </a:rPr>
              <a:t>hr</a:t>
            </a:r>
            <a:r>
              <a:rPr lang="en-US" sz="2800" dirty="0" smtClean="0">
                <a:solidFill>
                  <a:schemeClr val="bg1"/>
                </a:solidFill>
              </a:rPr>
              <a:t> cycle should have been </a:t>
            </a:r>
            <a:r>
              <a:rPr lang="en-US" sz="2400" dirty="0" smtClean="0">
                <a:solidFill>
                  <a:schemeClr val="bg1"/>
                </a:solidFill>
              </a:rPr>
              <a:t/>
            </a:r>
            <a:br>
              <a:rPr lang="en-US" sz="2400" dirty="0" smtClean="0">
                <a:solidFill>
                  <a:schemeClr val="bg1"/>
                </a:solidFill>
              </a:rPr>
            </a:br>
            <a:r>
              <a:rPr lang="en-US" sz="3600" u="sng" dirty="0" smtClean="0">
                <a:solidFill>
                  <a:schemeClr val="bg1"/>
                </a:solidFill>
              </a:rPr>
              <a:t>reserved to observe the </a:t>
            </a:r>
            <a:r>
              <a:rPr lang="en-US" sz="3600" u="sng" dirty="0" err="1" smtClean="0">
                <a:solidFill>
                  <a:schemeClr val="bg1"/>
                </a:solidFill>
              </a:rPr>
              <a:t>tequfah</a:t>
            </a:r>
            <a:r>
              <a:rPr lang="en-US" sz="3600" u="sng" dirty="0" smtClean="0">
                <a:solidFill>
                  <a:schemeClr val="bg1"/>
                </a:solidFill>
              </a:rPr>
              <a:t> sign</a:t>
            </a:r>
            <a:r>
              <a:rPr lang="en-US" sz="3600" dirty="0" smtClean="0">
                <a:solidFill>
                  <a:schemeClr val="bg1"/>
                </a:solidFill>
              </a:rPr>
              <a:t> </a:t>
            </a:r>
            <a:r>
              <a:rPr lang="en-US" sz="2800" dirty="0" smtClean="0">
                <a:solidFill>
                  <a:schemeClr val="bg1"/>
                </a:solidFill>
              </a:rPr>
              <a:t>as </a:t>
            </a:r>
            <a:br>
              <a:rPr lang="en-US" sz="2800" dirty="0" smtClean="0">
                <a:solidFill>
                  <a:schemeClr val="bg1"/>
                </a:solidFill>
              </a:rPr>
            </a:br>
            <a:r>
              <a:rPr lang="en-US" sz="2800" b="1" dirty="0" smtClean="0">
                <a:solidFill>
                  <a:schemeClr val="bg1"/>
                </a:solidFill>
                <a:effectLst>
                  <a:glow rad="127000">
                    <a:srgbClr val="00CC00"/>
                  </a:glow>
                </a:effectLst>
              </a:rPr>
              <a:t>the last day of the year  –  it was </a:t>
            </a:r>
            <a:r>
              <a:rPr lang="en-US" sz="2800" b="1" u="sng" spc="300" dirty="0" smtClean="0">
                <a:solidFill>
                  <a:schemeClr val="bg1"/>
                </a:solidFill>
                <a:effectLst>
                  <a:glow rad="127000">
                    <a:srgbClr val="00CC00"/>
                  </a:glow>
                </a:effectLst>
              </a:rPr>
              <a:t>not</a:t>
            </a:r>
            <a:r>
              <a:rPr lang="en-US" sz="2800" b="1" dirty="0" smtClean="0">
                <a:solidFill>
                  <a:schemeClr val="bg1"/>
                </a:solidFill>
                <a:effectLst>
                  <a:glow rad="127000">
                    <a:srgbClr val="00CC00"/>
                  </a:glow>
                </a:effectLst>
              </a:rPr>
              <a:t> the 1</a:t>
            </a:r>
            <a:r>
              <a:rPr lang="en-US" sz="2800" b="1" baseline="30000" dirty="0" smtClean="0">
                <a:solidFill>
                  <a:schemeClr val="bg1"/>
                </a:solidFill>
                <a:effectLst>
                  <a:glow rad="127000">
                    <a:srgbClr val="00CC00"/>
                  </a:glow>
                </a:effectLst>
              </a:rPr>
              <a:t>st</a:t>
            </a:r>
            <a:r>
              <a:rPr lang="en-US" sz="2800" b="1" dirty="0" smtClean="0">
                <a:solidFill>
                  <a:schemeClr val="bg1"/>
                </a:solidFill>
                <a:effectLst>
                  <a:glow rad="127000">
                    <a:srgbClr val="00CC00"/>
                  </a:glow>
                </a:effectLst>
              </a:rPr>
              <a:t> day!   </a:t>
            </a:r>
            <a:r>
              <a:rPr lang="en-US" sz="2800" b="1" dirty="0" smtClean="0">
                <a:solidFill>
                  <a:schemeClr val="bg1"/>
                </a:solidFill>
                <a:effectLst>
                  <a:glow rad="127000">
                    <a:srgbClr val="00CC00"/>
                  </a:glow>
                </a:effectLst>
                <a:sym typeface="Wingdings" pitchFamily="2" charset="2"/>
              </a:rPr>
              <a:t></a:t>
            </a:r>
            <a:r>
              <a:rPr lang="en-US" sz="2800" b="1" dirty="0" smtClean="0">
                <a:solidFill>
                  <a:schemeClr val="bg1"/>
                </a:solidFill>
                <a:effectLst>
                  <a:glow rad="127000">
                    <a:srgbClr val="00CC00"/>
                  </a:glow>
                </a:effectLst>
              </a:rPr>
              <a:t> </a:t>
            </a:r>
            <a:endParaRPr lang="en-CA" sz="2800" b="1" dirty="0">
              <a:solidFill>
                <a:schemeClr val="bg1"/>
              </a:solidFill>
              <a:effectLst>
                <a:glow rad="127000">
                  <a:srgbClr val="00CC00"/>
                </a:glow>
              </a:effectLst>
            </a:endParaRPr>
          </a:p>
        </p:txBody>
      </p:sp>
      <p:sp>
        <p:nvSpPr>
          <p:cNvPr id="10" name="Rectangle 9"/>
          <p:cNvSpPr/>
          <p:nvPr/>
        </p:nvSpPr>
        <p:spPr>
          <a:xfrm>
            <a:off x="2021840" y="2594341"/>
            <a:ext cx="3652176" cy="824022"/>
          </a:xfrm>
          <a:prstGeom prst="rect">
            <a:avLst/>
          </a:prstGeom>
          <a:ln w="38100">
            <a:solidFill>
              <a:srgbClr val="FF00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What Light </a:t>
            </a:r>
            <a:r>
              <a:rPr lang="en-US" sz="2400" dirty="0">
                <a:solidFill>
                  <a:schemeClr val="bg1"/>
                </a:solidFill>
              </a:rPr>
              <a:t>S</a:t>
            </a:r>
            <a:r>
              <a:rPr lang="en-US" sz="2400" dirty="0" smtClean="0">
                <a:solidFill>
                  <a:schemeClr val="bg1"/>
                </a:solidFill>
              </a:rPr>
              <a:t>eason was the </a:t>
            </a:r>
            <a:r>
              <a:rPr lang="en-US" sz="2400" dirty="0" err="1" smtClean="0">
                <a:solidFill>
                  <a:schemeClr val="bg1"/>
                </a:solidFill>
                <a:effectLst>
                  <a:glow rad="127000">
                    <a:srgbClr val="00CC00"/>
                  </a:glow>
                </a:effectLst>
              </a:rPr>
              <a:t>tekufah</a:t>
            </a:r>
            <a:r>
              <a:rPr lang="en-US" sz="2400" dirty="0" smtClean="0">
                <a:solidFill>
                  <a:schemeClr val="bg1"/>
                </a:solidFill>
                <a:effectLst>
                  <a:glow rad="127000">
                    <a:srgbClr val="00CC00"/>
                  </a:glow>
                </a:effectLst>
              </a:rPr>
              <a:t> sign </a:t>
            </a:r>
            <a:r>
              <a:rPr lang="en-US" sz="2400" dirty="0" smtClean="0">
                <a:solidFill>
                  <a:schemeClr val="bg1"/>
                </a:solidFill>
              </a:rPr>
              <a:t>observed on?</a:t>
            </a:r>
            <a:endParaRPr lang="en-CA" sz="2400" dirty="0">
              <a:solidFill>
                <a:schemeClr val="bg1"/>
              </a:solidFill>
            </a:endParaRPr>
          </a:p>
        </p:txBody>
      </p:sp>
      <p:sp>
        <p:nvSpPr>
          <p:cNvPr id="13" name="Rectangle 12"/>
          <p:cNvSpPr/>
          <p:nvPr/>
        </p:nvSpPr>
        <p:spPr>
          <a:xfrm>
            <a:off x="7700440" y="3034404"/>
            <a:ext cx="3912517" cy="501543"/>
          </a:xfrm>
          <a:prstGeom prst="rect">
            <a:avLst/>
          </a:prstGeom>
          <a:ln w="38100">
            <a:solidFill>
              <a:srgbClr val="FF00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March 20</a:t>
            </a:r>
            <a:r>
              <a:rPr lang="en-US" sz="2400" baseline="30000" dirty="0" smtClean="0">
                <a:solidFill>
                  <a:schemeClr val="bg1"/>
                </a:solidFill>
              </a:rPr>
              <a:t>th</a:t>
            </a:r>
            <a:r>
              <a:rPr lang="en-US" sz="2400" dirty="0" smtClean="0">
                <a:solidFill>
                  <a:schemeClr val="bg1"/>
                </a:solidFill>
              </a:rPr>
              <a:t> 10:57 </a:t>
            </a:r>
            <a:r>
              <a:rPr lang="en-US" dirty="0" smtClean="0">
                <a:solidFill>
                  <a:schemeClr val="bg1"/>
                </a:solidFill>
              </a:rPr>
              <a:t>AM</a:t>
            </a:r>
            <a:r>
              <a:rPr lang="en-US" sz="2400" dirty="0" smtClean="0">
                <a:solidFill>
                  <a:schemeClr val="bg1"/>
                </a:solidFill>
              </a:rPr>
              <a:t> MDT!</a:t>
            </a:r>
            <a:endParaRPr lang="en-CA" sz="2400" dirty="0">
              <a:solidFill>
                <a:schemeClr val="bg1"/>
              </a:solidFill>
            </a:endParaRPr>
          </a:p>
        </p:txBody>
      </p:sp>
      <p:sp>
        <p:nvSpPr>
          <p:cNvPr id="8" name="Rectangle 7"/>
          <p:cNvSpPr/>
          <p:nvPr/>
        </p:nvSpPr>
        <p:spPr>
          <a:xfrm rot="20551060">
            <a:off x="245831" y="590532"/>
            <a:ext cx="3288702" cy="879712"/>
          </a:xfrm>
          <a:prstGeom prst="rect">
            <a:avLst/>
          </a:prstGeom>
          <a:solidFill>
            <a:srgbClr val="00B0F0"/>
          </a:solidFill>
          <a:ln w="7620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800000"/>
                </a:solidFill>
              </a:rPr>
              <a:t>Locating</a:t>
            </a:r>
            <a:r>
              <a:rPr lang="en-US" dirty="0" smtClean="0"/>
              <a:t> </a:t>
            </a:r>
            <a:endParaRPr lang="en-CA" dirty="0"/>
          </a:p>
        </p:txBody>
      </p:sp>
      <p:sp>
        <p:nvSpPr>
          <p:cNvPr id="15" name="Oval 14"/>
          <p:cNvSpPr/>
          <p:nvPr/>
        </p:nvSpPr>
        <p:spPr>
          <a:xfrm>
            <a:off x="6917171" y="3418363"/>
            <a:ext cx="1108037" cy="1207426"/>
          </a:xfrm>
          <a:prstGeom prst="ellipse">
            <a:avLst/>
          </a:prstGeom>
          <a:noFill/>
          <a:ln w="12700">
            <a:solidFill>
              <a:schemeClr val="bg1"/>
            </a:solidFill>
          </a:ln>
          <a:effectLst>
            <a:glow rad="127000">
              <a:srgbClr val="51F9C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609608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750"/>
                                        <p:tgtEl>
                                          <p:spTgt spid="13"/>
                                        </p:tgtEl>
                                      </p:cBhvr>
                                    </p:animEffect>
                                  </p:childTnLst>
                                </p:cTn>
                              </p:par>
                              <p:par>
                                <p:cTn id="26" presetID="26"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80">
                                          <p:stCondLst>
                                            <p:cond delay="0"/>
                                          </p:stCondLst>
                                        </p:cTn>
                                        <p:tgtEl>
                                          <p:spTgt spid="15"/>
                                        </p:tgtEl>
                                      </p:cBhvr>
                                    </p:animEffect>
                                    <p:anim calcmode="lin" valueType="num">
                                      <p:cBhvr>
                                        <p:cTn id="2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4" dur="26">
                                          <p:stCondLst>
                                            <p:cond delay="650"/>
                                          </p:stCondLst>
                                        </p:cTn>
                                        <p:tgtEl>
                                          <p:spTgt spid="15"/>
                                        </p:tgtEl>
                                      </p:cBhvr>
                                      <p:to x="100000" y="60000"/>
                                    </p:animScale>
                                    <p:animScale>
                                      <p:cBhvr>
                                        <p:cTn id="35" dur="166" decel="50000">
                                          <p:stCondLst>
                                            <p:cond delay="676"/>
                                          </p:stCondLst>
                                        </p:cTn>
                                        <p:tgtEl>
                                          <p:spTgt spid="15"/>
                                        </p:tgtEl>
                                      </p:cBhvr>
                                      <p:to x="100000" y="100000"/>
                                    </p:animScale>
                                    <p:animScale>
                                      <p:cBhvr>
                                        <p:cTn id="36" dur="26">
                                          <p:stCondLst>
                                            <p:cond delay="1312"/>
                                          </p:stCondLst>
                                        </p:cTn>
                                        <p:tgtEl>
                                          <p:spTgt spid="15"/>
                                        </p:tgtEl>
                                      </p:cBhvr>
                                      <p:to x="100000" y="80000"/>
                                    </p:animScale>
                                    <p:animScale>
                                      <p:cBhvr>
                                        <p:cTn id="37" dur="166" decel="50000">
                                          <p:stCondLst>
                                            <p:cond delay="1338"/>
                                          </p:stCondLst>
                                        </p:cTn>
                                        <p:tgtEl>
                                          <p:spTgt spid="15"/>
                                        </p:tgtEl>
                                      </p:cBhvr>
                                      <p:to x="100000" y="100000"/>
                                    </p:animScale>
                                    <p:animScale>
                                      <p:cBhvr>
                                        <p:cTn id="38" dur="26">
                                          <p:stCondLst>
                                            <p:cond delay="1642"/>
                                          </p:stCondLst>
                                        </p:cTn>
                                        <p:tgtEl>
                                          <p:spTgt spid="15"/>
                                        </p:tgtEl>
                                      </p:cBhvr>
                                      <p:to x="100000" y="90000"/>
                                    </p:animScale>
                                    <p:animScale>
                                      <p:cBhvr>
                                        <p:cTn id="39" dur="166" decel="50000">
                                          <p:stCondLst>
                                            <p:cond delay="1668"/>
                                          </p:stCondLst>
                                        </p:cTn>
                                        <p:tgtEl>
                                          <p:spTgt spid="15"/>
                                        </p:tgtEl>
                                      </p:cBhvr>
                                      <p:to x="100000" y="100000"/>
                                    </p:animScale>
                                    <p:animScale>
                                      <p:cBhvr>
                                        <p:cTn id="40" dur="26">
                                          <p:stCondLst>
                                            <p:cond delay="1808"/>
                                          </p:stCondLst>
                                        </p:cTn>
                                        <p:tgtEl>
                                          <p:spTgt spid="15"/>
                                        </p:tgtEl>
                                      </p:cBhvr>
                                      <p:to x="100000" y="95000"/>
                                    </p:animScale>
                                    <p:animScale>
                                      <p:cBhvr>
                                        <p:cTn id="41" dur="166" decel="50000">
                                          <p:stCondLst>
                                            <p:cond delay="1834"/>
                                          </p:stCondLst>
                                        </p:cTn>
                                        <p:tgtEl>
                                          <p:spTgt spid="15"/>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par>
                                <p:cTn id="50" presetID="31"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90"/>
                                          </p:val>
                                        </p:tav>
                                        <p:tav tm="100000">
                                          <p:val>
                                            <p:fltVal val="0"/>
                                          </p:val>
                                        </p:tav>
                                      </p:tavLst>
                                    </p:anim>
                                    <p:animEffect transition="in" filter="fade">
                                      <p:cBhvr>
                                        <p:cTn id="5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8"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3000">
              <a:srgbClr val="FFFF00"/>
            </a:gs>
            <a:gs pos="53000">
              <a:schemeClr val="accent4">
                <a:lumMod val="75000"/>
              </a:schemeClr>
            </a:gs>
            <a:gs pos="90000">
              <a:srgbClr val="51F9C5"/>
            </a:gs>
            <a:gs pos="77000">
              <a:srgbClr val="008000">
                <a:alpha val="89000"/>
              </a:srgbClr>
            </a:gs>
          </a:gsLst>
          <a:lin ang="5400000" scaled="0"/>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04430" y="6432696"/>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44</a:t>
            </a:fld>
            <a:endParaRPr lang="en-US" dirty="0">
              <a:solidFill>
                <a:schemeClr val="bg1"/>
              </a:solidFill>
            </a:endParaRPr>
          </a:p>
        </p:txBody>
      </p:sp>
      <p:sp>
        <p:nvSpPr>
          <p:cNvPr id="11" name="Oval 10"/>
          <p:cNvSpPr/>
          <p:nvPr/>
        </p:nvSpPr>
        <p:spPr>
          <a:xfrm>
            <a:off x="478461" y="871862"/>
            <a:ext cx="11057860" cy="5082361"/>
          </a:xfrm>
          <a:prstGeom prst="ellipse">
            <a:avLst/>
          </a:prstGeom>
          <a:solidFill>
            <a:schemeClr val="bg2">
              <a:lumMod val="50000"/>
            </a:schemeClr>
          </a:solidFill>
          <a:ln w="76200">
            <a:solidFill>
              <a:srgbClr val="0000CC"/>
            </a:solidFill>
          </a:ln>
          <a:effectLst>
            <a:glow rad="127000">
              <a:schemeClr val="accent2">
                <a:lumMod val="60000"/>
                <a:lumOff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Let </a:t>
            </a:r>
            <a:r>
              <a:rPr lang="en-US" sz="5400" dirty="0" smtClean="0">
                <a:ln>
                  <a:solidFill>
                    <a:schemeClr val="bg1"/>
                  </a:solidFill>
                </a:ln>
                <a:effectLst>
                  <a:glow rad="127000">
                    <a:srgbClr val="51F9C5"/>
                  </a:glow>
                </a:effectLst>
              </a:rPr>
              <a:t>Me</a:t>
            </a:r>
            <a:r>
              <a:rPr lang="en-US" sz="5400" dirty="0" smtClean="0"/>
              <a:t> instruct you and teach you in the </a:t>
            </a:r>
            <a:r>
              <a:rPr lang="en-US" sz="5400" b="1" dirty="0" smtClean="0">
                <a:ln>
                  <a:solidFill>
                    <a:schemeClr val="bg1"/>
                  </a:solidFill>
                </a:ln>
                <a:effectLst>
                  <a:glow rad="419100">
                    <a:srgbClr val="FFFF00"/>
                  </a:glow>
                </a:effectLst>
              </a:rPr>
              <a:t>Way</a:t>
            </a:r>
            <a:r>
              <a:rPr lang="en-US" sz="5400" dirty="0" smtClean="0"/>
              <a:t> you should go; Let </a:t>
            </a:r>
            <a:r>
              <a:rPr lang="en-US" sz="5400" dirty="0" smtClean="0">
                <a:ln>
                  <a:solidFill>
                    <a:schemeClr val="bg1"/>
                  </a:solidFill>
                </a:ln>
                <a:effectLst>
                  <a:glow rad="127000">
                    <a:srgbClr val="51F9C5"/>
                  </a:glow>
                </a:effectLst>
              </a:rPr>
              <a:t>Me</a:t>
            </a:r>
            <a:r>
              <a:rPr lang="en-US" sz="5400" dirty="0" smtClean="0"/>
              <a:t> counsel you, </a:t>
            </a:r>
            <a:r>
              <a:rPr lang="en-US" sz="5400" dirty="0" smtClean="0">
                <a:ln>
                  <a:solidFill>
                    <a:schemeClr val="bg1"/>
                  </a:solidFill>
                </a:ln>
                <a:effectLst>
                  <a:glow rad="127000">
                    <a:srgbClr val="51F9C5"/>
                  </a:glow>
                </a:effectLst>
              </a:rPr>
              <a:t>My</a:t>
            </a:r>
            <a:r>
              <a:rPr lang="en-US" sz="5400" dirty="0" smtClean="0"/>
              <a:t> eye be upon you.</a:t>
            </a:r>
            <a:r>
              <a:rPr lang="en-US" sz="5400" dirty="0"/>
              <a:t>  </a:t>
            </a:r>
            <a:endParaRPr lang="en-CA" sz="5400" dirty="0">
              <a:solidFill>
                <a:schemeClr val="bg1"/>
              </a:solidFill>
            </a:endParaRPr>
          </a:p>
        </p:txBody>
      </p:sp>
      <p:sp>
        <p:nvSpPr>
          <p:cNvPr id="13" name="Oval 12"/>
          <p:cNvSpPr/>
          <p:nvPr/>
        </p:nvSpPr>
        <p:spPr>
          <a:xfrm>
            <a:off x="6879266" y="6092452"/>
            <a:ext cx="4625164" cy="552893"/>
          </a:xfrm>
          <a:prstGeom prst="ellipse">
            <a:avLst/>
          </a:prstGeom>
          <a:solidFill>
            <a:schemeClr val="bg2">
              <a:lumMod val="50000"/>
            </a:schemeClr>
          </a:solidFill>
          <a:ln w="76200">
            <a:solidFill>
              <a:srgbClr val="0000CC"/>
            </a:solidFill>
          </a:ln>
          <a:effectLst>
            <a:glow rad="127000">
              <a:schemeClr val="accent2">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Ps </a:t>
            </a:r>
            <a:r>
              <a:rPr lang="en-US" dirty="0" smtClean="0">
                <a:solidFill>
                  <a:schemeClr val="tx1"/>
                </a:solidFill>
              </a:rPr>
              <a:t>32:8   </a:t>
            </a:r>
            <a:r>
              <a:rPr lang="en-US" dirty="0">
                <a:solidFill>
                  <a:schemeClr val="tx1"/>
                </a:solidFill>
              </a:rPr>
              <a:t>HalleluYah Scriptures </a:t>
            </a:r>
            <a:endParaRPr lang="en-CA" dirty="0">
              <a:solidFill>
                <a:schemeClr val="tx1"/>
              </a:solidFill>
            </a:endParaRPr>
          </a:p>
        </p:txBody>
      </p:sp>
      <p:sp>
        <p:nvSpPr>
          <p:cNvPr id="3" name="Rounded Rectangle 2"/>
          <p:cNvSpPr/>
          <p:nvPr/>
        </p:nvSpPr>
        <p:spPr>
          <a:xfrm>
            <a:off x="350870" y="74404"/>
            <a:ext cx="11536330" cy="574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Praise </a:t>
            </a:r>
            <a:r>
              <a:rPr lang="en-US" sz="2400" dirty="0" err="1" smtClean="0">
                <a:solidFill>
                  <a:srgbClr val="0000CC"/>
                </a:solidFill>
              </a:rPr>
              <a:t>Yahuah</a:t>
            </a:r>
            <a:r>
              <a:rPr lang="en-US" sz="2400" dirty="0" smtClean="0">
                <a:solidFill>
                  <a:schemeClr val="bg1"/>
                </a:solidFill>
              </a:rPr>
              <a:t> for His patience with those of us who are slow to learn, and make mistakes. </a:t>
            </a:r>
            <a:endParaRPr lang="en-CA" sz="2400" dirty="0">
              <a:solidFill>
                <a:schemeClr val="bg1"/>
              </a:solidFill>
            </a:endParaRPr>
          </a:p>
        </p:txBody>
      </p:sp>
    </p:spTree>
    <p:extLst>
      <p:ext uri="{BB962C8B-B14F-4D97-AF65-F5344CB8AC3E}">
        <p14:creationId xmlns:p14="http://schemas.microsoft.com/office/powerpoint/2010/main" val="19165647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8)">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FFFF00"/>
            </a:gs>
            <a:gs pos="71000">
              <a:srgbClr val="51F9C5"/>
            </a:gs>
            <a:gs pos="100000">
              <a:schemeClr val="accent4">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86114" y="6511326"/>
            <a:ext cx="405887" cy="365125"/>
          </a:xfrm>
        </p:spPr>
        <p:txBody>
          <a:bodyPr/>
          <a:lstStyle/>
          <a:p>
            <a:fld id="{81FEFA0A-2F20-4B60-98C6-5FFDA469AA1C}" type="slidenum">
              <a:rPr lang="en-US" sz="1400" smtClean="0">
                <a:solidFill>
                  <a:schemeClr val="tx2"/>
                </a:solidFill>
              </a:rPr>
              <a:pPr/>
              <a:t>45</a:t>
            </a:fld>
            <a:endParaRPr lang="en-US" dirty="0">
              <a:solidFill>
                <a:schemeClr val="tx2"/>
              </a:solidFill>
            </a:endParaRPr>
          </a:p>
        </p:txBody>
      </p:sp>
      <p:sp>
        <p:nvSpPr>
          <p:cNvPr id="2" name="Cloud 1"/>
          <p:cNvSpPr/>
          <p:nvPr/>
        </p:nvSpPr>
        <p:spPr>
          <a:xfrm>
            <a:off x="1021278" y="1084532"/>
            <a:ext cx="10224654" cy="4944140"/>
          </a:xfrm>
          <a:prstGeom prst="cloud">
            <a:avLst/>
          </a:prstGeom>
          <a:solidFill>
            <a:srgbClr val="002060"/>
          </a:solidFill>
          <a:ln w="76200">
            <a:solidFill>
              <a:schemeClr val="tx2"/>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b="1" i="1" dirty="0" smtClean="0">
                <a:solidFill>
                  <a:srgbClr val="FF3300"/>
                </a:solidFill>
                <a:latin typeface="Comic Sans MS" pitchFamily="66" charset="0"/>
              </a:rPr>
              <a:t>Let’s </a:t>
            </a:r>
            <a:r>
              <a:rPr lang="en-CA" sz="4800" b="1" i="1" dirty="0" smtClean="0">
                <a:solidFill>
                  <a:srgbClr val="FF3300"/>
                </a:solidFill>
                <a:latin typeface="Comic Sans MS" pitchFamily="66" charset="0"/>
              </a:rPr>
              <a:t>look at some calendar calculations.</a:t>
            </a:r>
            <a:endParaRPr lang="en-CA" sz="4800" b="1" i="1" dirty="0">
              <a:solidFill>
                <a:srgbClr val="FF3300"/>
              </a:solidFill>
              <a:latin typeface="Comic Sans MS" pitchFamily="66" charset="0"/>
            </a:endParaRPr>
          </a:p>
        </p:txBody>
      </p:sp>
    </p:spTree>
    <p:extLst>
      <p:ext uri="{BB962C8B-B14F-4D97-AF65-F5344CB8AC3E}">
        <p14:creationId xmlns:p14="http://schemas.microsoft.com/office/powerpoint/2010/main" val="201545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35000">
              <a:srgbClr val="FFFF00">
                <a:alpha val="49000"/>
              </a:srgbClr>
            </a:gs>
            <a:gs pos="93000">
              <a:schemeClr val="accent4">
                <a:lumMod val="86000"/>
                <a:lumOff val="14000"/>
                <a:alpha val="42000"/>
              </a:schemeClr>
            </a:gs>
            <a:gs pos="11000">
              <a:srgbClr val="008000">
                <a:lumMod val="50000"/>
                <a:lumOff val="50000"/>
                <a:alpha val="37000"/>
              </a:srgbClr>
            </a:gs>
          </a:gsLst>
          <a:lin ang="5400000" scaled="0"/>
        </a:gradFill>
        <a:effectLst/>
      </p:bgPr>
    </p:bg>
    <p:spTree>
      <p:nvGrpSpPr>
        <p:cNvPr id="1" name=""/>
        <p:cNvGrpSpPr/>
        <p:nvPr/>
      </p:nvGrpSpPr>
      <p:grpSpPr>
        <a:xfrm>
          <a:off x="0" y="0"/>
          <a:ext cx="0" cy="0"/>
          <a:chOff x="0" y="0"/>
          <a:chExt cx="0" cy="0"/>
        </a:xfrm>
      </p:grpSpPr>
      <p:sp>
        <p:nvSpPr>
          <p:cNvPr id="39" name="Rectangle 38"/>
          <p:cNvSpPr/>
          <p:nvPr/>
        </p:nvSpPr>
        <p:spPr>
          <a:xfrm>
            <a:off x="4561367" y="2020186"/>
            <a:ext cx="7506586" cy="1041991"/>
          </a:xfrm>
          <a:prstGeom prst="rect">
            <a:avLst/>
          </a:prstGeom>
          <a:solidFill>
            <a:schemeClr val="tx1">
              <a:lumMod val="85000"/>
            </a:schemeClr>
          </a:solidFill>
          <a:ln w="76200">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ln w="3175">
                  <a:solidFill>
                    <a:schemeClr val="bg1"/>
                  </a:solidFill>
                </a:ln>
                <a:solidFill>
                  <a:srgbClr val="FF0000"/>
                </a:solidFill>
                <a:effectLst>
                  <a:glow rad="127000">
                    <a:schemeClr val="accent4">
                      <a:lumMod val="60000"/>
                      <a:lumOff val="40000"/>
                    </a:schemeClr>
                  </a:glow>
                </a:effectLst>
              </a:rPr>
              <a:t>Passover</a:t>
            </a:r>
            <a:r>
              <a:rPr lang="en-US" sz="2800" b="1" dirty="0" smtClean="0">
                <a:solidFill>
                  <a:srgbClr val="FF0000"/>
                </a:solidFill>
              </a:rPr>
              <a:t> – And it was the Preparation of the Pesach…  </a:t>
            </a:r>
            <a:r>
              <a:rPr lang="en-US" sz="2000" dirty="0" smtClean="0">
                <a:solidFill>
                  <a:schemeClr val="bg1"/>
                </a:solidFill>
              </a:rPr>
              <a:t>John 19:14. </a:t>
            </a:r>
            <a:r>
              <a:rPr lang="en-US" sz="2400" dirty="0" smtClean="0">
                <a:solidFill>
                  <a:schemeClr val="bg1"/>
                </a:solidFill>
              </a:rPr>
              <a:t>(Usually around April 3 every year!)  </a:t>
            </a:r>
            <a:endParaRPr lang="en-CA" sz="2400" dirty="0">
              <a:solidFill>
                <a:schemeClr val="bg1"/>
              </a:solidFill>
            </a:endParaRPr>
          </a:p>
        </p:txBody>
      </p:sp>
      <p:sp>
        <p:nvSpPr>
          <p:cNvPr id="32" name="Right Bracket 31"/>
          <p:cNvSpPr/>
          <p:nvPr/>
        </p:nvSpPr>
        <p:spPr>
          <a:xfrm rot="16200000">
            <a:off x="6807485" y="-1927141"/>
            <a:ext cx="1057960" cy="11738344"/>
          </a:xfrm>
          <a:prstGeom prst="rightBracket">
            <a:avLst>
              <a:gd name="adj" fmla="val 96948"/>
            </a:avLst>
          </a:prstGeom>
          <a:solidFill>
            <a:srgbClr val="92D050"/>
          </a:solidFill>
          <a:ln w="76200">
            <a:solidFill>
              <a:srgbClr val="00B05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Right Bracket 25"/>
          <p:cNvSpPr/>
          <p:nvPr/>
        </p:nvSpPr>
        <p:spPr>
          <a:xfrm rot="16200000">
            <a:off x="3955317" y="515700"/>
            <a:ext cx="297710" cy="7612912"/>
          </a:xfrm>
          <a:prstGeom prst="rightBracket">
            <a:avLst>
              <a:gd name="adj" fmla="val 74991"/>
            </a:avLst>
          </a:prstGeom>
          <a:solidFill>
            <a:schemeClr val="tx1"/>
          </a:solidFill>
          <a:ln w="38100">
            <a:solidFill>
              <a:srgbClr val="00808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Slide Number Placeholder 5"/>
          <p:cNvSpPr>
            <a:spLocks noGrp="1"/>
          </p:cNvSpPr>
          <p:nvPr>
            <p:ph type="sldNum" sz="quarter" idx="12"/>
          </p:nvPr>
        </p:nvSpPr>
        <p:spPr>
          <a:xfrm>
            <a:off x="11504430" y="6432696"/>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46</a:t>
            </a:fld>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73526111"/>
              </p:ext>
            </p:extLst>
          </p:nvPr>
        </p:nvGraphicFramePr>
        <p:xfrm>
          <a:off x="298901" y="4473007"/>
          <a:ext cx="5867990" cy="396753"/>
        </p:xfrm>
        <a:graphic>
          <a:graphicData uri="http://schemas.openxmlformats.org/drawingml/2006/table">
            <a:tbl>
              <a:tblPr firstRow="1" bandRow="1">
                <a:tableStyleId>{5C22544A-7EE6-4342-B048-85BDC9FD1C3A}</a:tableStyleId>
              </a:tblPr>
              <a:tblGrid>
                <a:gridCol w="586799"/>
                <a:gridCol w="586799"/>
                <a:gridCol w="586799"/>
                <a:gridCol w="586799"/>
                <a:gridCol w="586799"/>
                <a:gridCol w="586799"/>
                <a:gridCol w="586799"/>
                <a:gridCol w="586799"/>
                <a:gridCol w="586799"/>
                <a:gridCol w="586799"/>
              </a:tblGrid>
              <a:tr h="396753">
                <a:tc>
                  <a:txBody>
                    <a:bodyPr/>
                    <a:lstStyle/>
                    <a:p>
                      <a:pPr algn="ctr"/>
                      <a:r>
                        <a:rPr lang="en-US" dirty="0" smtClean="0">
                          <a:solidFill>
                            <a:schemeClr val="bg1"/>
                          </a:solidFill>
                        </a:rPr>
                        <a:t>19</a:t>
                      </a:r>
                      <a:endParaRPr lang="en-CA" dirty="0">
                        <a:solidFill>
                          <a:schemeClr val="bg1"/>
                        </a:solidFill>
                      </a:endParaRPr>
                    </a:p>
                  </a:txBody>
                  <a:tcPr>
                    <a:cell3D prstMaterial="dkEdge">
                      <a:bevel prst="convex"/>
                      <a:lightRig rig="flood" dir="t"/>
                    </a:cell3D>
                  </a:tcPr>
                </a:tc>
                <a:tc>
                  <a:txBody>
                    <a:bodyPr/>
                    <a:lstStyle/>
                    <a:p>
                      <a:pPr algn="ctr"/>
                      <a:r>
                        <a:rPr lang="en-US" dirty="0" smtClean="0">
                          <a:solidFill>
                            <a:schemeClr val="bg1"/>
                          </a:solidFill>
                        </a:rPr>
                        <a:t>20</a:t>
                      </a:r>
                      <a:endParaRPr lang="en-CA" dirty="0">
                        <a:solidFill>
                          <a:schemeClr val="bg1"/>
                        </a:solidFill>
                      </a:endParaRPr>
                    </a:p>
                  </a:txBody>
                  <a:tcPr>
                    <a:cell3D prstMaterial="dkEdge">
                      <a:bevel prst="convex"/>
                      <a:lightRig rig="flood" dir="t"/>
                    </a:cell3D>
                    <a:solidFill>
                      <a:srgbClr val="CC6600"/>
                    </a:solidFill>
                  </a:tcPr>
                </a:tc>
                <a:tc>
                  <a:txBody>
                    <a:bodyPr/>
                    <a:lstStyle/>
                    <a:p>
                      <a:pPr algn="ctr"/>
                      <a:r>
                        <a:rPr lang="en-US" dirty="0" smtClean="0">
                          <a:solidFill>
                            <a:schemeClr val="bg1"/>
                          </a:solidFill>
                        </a:rPr>
                        <a:t>21</a:t>
                      </a:r>
                      <a:endParaRPr lang="en-CA" dirty="0">
                        <a:solidFill>
                          <a:schemeClr val="bg1"/>
                        </a:solidFill>
                      </a:endParaRPr>
                    </a:p>
                  </a:txBody>
                  <a:tcPr>
                    <a:cell3D prstMaterial="dkEdge">
                      <a:bevel prst="convex"/>
                      <a:lightRig rig="flood" dir="t"/>
                    </a:cell3D>
                    <a:solidFill>
                      <a:srgbClr val="00CC00"/>
                    </a:solidFill>
                  </a:tcPr>
                </a:tc>
                <a:tc>
                  <a:txBody>
                    <a:bodyPr/>
                    <a:lstStyle/>
                    <a:p>
                      <a:pPr algn="ctr"/>
                      <a:r>
                        <a:rPr lang="en-US" dirty="0" smtClean="0">
                          <a:solidFill>
                            <a:schemeClr val="bg1"/>
                          </a:solidFill>
                        </a:rPr>
                        <a:t>22</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23</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24</a:t>
                      </a:r>
                      <a:endParaRPr lang="en-CA" dirty="0">
                        <a:solidFill>
                          <a:schemeClr val="bg1"/>
                        </a:solidFill>
                      </a:endParaRPr>
                    </a:p>
                  </a:txBody>
                  <a:tcPr>
                    <a:cell3D prstMaterial="dkEdge">
                      <a:bevel prst="convex"/>
                      <a:lightRig rig="flood" dir="t"/>
                    </a:cell3D>
                    <a:solidFill>
                      <a:schemeClr val="bg2">
                        <a:lumMod val="60000"/>
                        <a:lumOff val="40000"/>
                      </a:schemeClr>
                    </a:solidFill>
                  </a:tcPr>
                </a:tc>
                <a:tc>
                  <a:txBody>
                    <a:bodyPr/>
                    <a:lstStyle/>
                    <a:p>
                      <a:pPr algn="ctr"/>
                      <a:r>
                        <a:rPr lang="en-US" dirty="0" smtClean="0">
                          <a:solidFill>
                            <a:schemeClr val="bg1"/>
                          </a:solidFill>
                        </a:rPr>
                        <a:t>25</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26</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27</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28</a:t>
                      </a:r>
                      <a:endParaRPr lang="en-CA" dirty="0">
                        <a:solidFill>
                          <a:schemeClr val="bg1"/>
                        </a:solidFill>
                      </a:endParaRPr>
                    </a:p>
                  </a:txBody>
                  <a:tcPr>
                    <a:cell3D prstMaterial="dkEdge">
                      <a:bevel prst="convex"/>
                      <a:lightRig rig="flood" dir="t"/>
                    </a:cell3D>
                    <a:solidFill>
                      <a:schemeClr val="accent3">
                        <a:lumMod val="75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70236094"/>
              </p:ext>
            </p:extLst>
          </p:nvPr>
        </p:nvGraphicFramePr>
        <p:xfrm>
          <a:off x="6146801" y="4476354"/>
          <a:ext cx="5899885" cy="393406"/>
        </p:xfrm>
        <a:graphic>
          <a:graphicData uri="http://schemas.openxmlformats.org/drawingml/2006/table">
            <a:tbl>
              <a:tblPr firstRow="1" bandRow="1">
                <a:tableStyleId>{5C22544A-7EE6-4342-B048-85BDC9FD1C3A}</a:tableStyleId>
              </a:tblPr>
              <a:tblGrid>
                <a:gridCol w="588108"/>
                <a:gridCol w="588108"/>
                <a:gridCol w="588108"/>
                <a:gridCol w="588108"/>
                <a:gridCol w="588108"/>
                <a:gridCol w="588108"/>
                <a:gridCol w="588108"/>
                <a:gridCol w="588108"/>
                <a:gridCol w="588108"/>
                <a:gridCol w="606913"/>
              </a:tblGrid>
              <a:tr h="393406">
                <a:tc>
                  <a:txBody>
                    <a:bodyPr/>
                    <a:lstStyle/>
                    <a:p>
                      <a:r>
                        <a:rPr lang="en-US" dirty="0" smtClean="0">
                          <a:solidFill>
                            <a:schemeClr val="bg1"/>
                          </a:solidFill>
                        </a:rPr>
                        <a:t>29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30</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31</a:t>
                      </a:r>
                      <a:endParaRPr lang="en-CA" dirty="0">
                        <a:solidFill>
                          <a:schemeClr val="bg1"/>
                        </a:solidFill>
                      </a:endParaRPr>
                    </a:p>
                  </a:txBody>
                  <a:tcPr>
                    <a:cell3D prstMaterial="dkEdge">
                      <a:bevel prst="convex"/>
                      <a:lightRig rig="flood" dir="t"/>
                    </a:cell3D>
                    <a:solidFill>
                      <a:schemeClr val="bg2">
                        <a:lumMod val="60000"/>
                        <a:lumOff val="40000"/>
                      </a:schemeClr>
                    </a:solidFill>
                  </a:tcPr>
                </a:tc>
                <a:tc>
                  <a:txBody>
                    <a:bodyPr/>
                    <a:lstStyle/>
                    <a:p>
                      <a:pPr algn="ctr"/>
                      <a:r>
                        <a:rPr lang="en-US" dirty="0" smtClean="0">
                          <a:solidFill>
                            <a:schemeClr val="bg1"/>
                          </a:solidFill>
                        </a:rPr>
                        <a:t>1</a:t>
                      </a:r>
                      <a:endParaRPr lang="en-CA" dirty="0">
                        <a:solidFill>
                          <a:schemeClr val="bg1"/>
                        </a:solidFill>
                      </a:endParaRPr>
                    </a:p>
                  </a:txBody>
                  <a:tcPr>
                    <a:cell3D prstMaterial="dkEdge">
                      <a:bevel prst="convex"/>
                      <a:lightRig rig="flood" dir="t"/>
                    </a:cell3D>
                    <a:solidFill>
                      <a:schemeClr val="tx1">
                        <a:lumMod val="50000"/>
                      </a:schemeClr>
                    </a:solidFill>
                  </a:tcPr>
                </a:tc>
                <a:tc>
                  <a:txBody>
                    <a:bodyPr/>
                    <a:lstStyle/>
                    <a:p>
                      <a:pPr algn="ctr"/>
                      <a:r>
                        <a:rPr lang="en-US" dirty="0" smtClean="0">
                          <a:solidFill>
                            <a:schemeClr val="bg1"/>
                          </a:solidFill>
                        </a:rPr>
                        <a:t>2</a:t>
                      </a:r>
                      <a:endParaRPr lang="en-CA" dirty="0">
                        <a:solidFill>
                          <a:schemeClr val="bg1"/>
                        </a:solidFill>
                      </a:endParaRPr>
                    </a:p>
                  </a:txBody>
                  <a:tcPr>
                    <a:cell3D prstMaterial="dkEdge">
                      <a:bevel prst="convex"/>
                      <a:lightRig rig="flood" dir="t"/>
                    </a:cell3D>
                    <a:solidFill>
                      <a:schemeClr val="tx1">
                        <a:lumMod val="50000"/>
                      </a:schemeClr>
                    </a:solidFill>
                  </a:tcPr>
                </a:tc>
                <a:tc>
                  <a:txBody>
                    <a:bodyPr/>
                    <a:lstStyle/>
                    <a:p>
                      <a:pPr algn="ctr"/>
                      <a:r>
                        <a:rPr lang="en-US" dirty="0" smtClean="0">
                          <a:solidFill>
                            <a:schemeClr val="bg1"/>
                          </a:solidFill>
                        </a:rPr>
                        <a:t>3</a:t>
                      </a:r>
                      <a:endParaRPr lang="en-CA" dirty="0">
                        <a:solidFill>
                          <a:schemeClr val="bg1"/>
                        </a:solidFill>
                      </a:endParaRPr>
                    </a:p>
                  </a:txBody>
                  <a:tcPr>
                    <a:cell3D prstMaterial="dkEdge">
                      <a:bevel prst="convex"/>
                      <a:lightRig rig="flood" dir="t"/>
                    </a:cell3D>
                    <a:solidFill>
                      <a:srgbClr val="FF0066"/>
                    </a:solidFill>
                  </a:tcPr>
                </a:tc>
                <a:tc>
                  <a:txBody>
                    <a:bodyPr/>
                    <a:lstStyle/>
                    <a:p>
                      <a:pPr algn="ctr"/>
                      <a:r>
                        <a:rPr lang="en-US" dirty="0" smtClean="0">
                          <a:solidFill>
                            <a:schemeClr val="tx1"/>
                          </a:solidFill>
                        </a:rPr>
                        <a:t>4</a:t>
                      </a:r>
                      <a:endParaRPr lang="en-CA" dirty="0">
                        <a:solidFill>
                          <a:schemeClr val="tx1"/>
                        </a:solidFill>
                      </a:endParaRPr>
                    </a:p>
                  </a:txBody>
                  <a:tcPr>
                    <a:cell3D prstMaterial="dkEdge">
                      <a:bevel prst="convex"/>
                      <a:lightRig rig="flood" dir="t"/>
                    </a:cell3D>
                    <a:solidFill>
                      <a:srgbClr val="0000CC"/>
                    </a:solidFill>
                  </a:tcPr>
                </a:tc>
                <a:tc>
                  <a:txBody>
                    <a:bodyPr/>
                    <a:lstStyle/>
                    <a:p>
                      <a:pPr algn="ctr"/>
                      <a:r>
                        <a:rPr lang="en-US" dirty="0" smtClean="0">
                          <a:solidFill>
                            <a:schemeClr val="bg1"/>
                          </a:solidFill>
                        </a:rPr>
                        <a:t>5</a:t>
                      </a:r>
                      <a:endParaRPr lang="en-CA" dirty="0">
                        <a:solidFill>
                          <a:schemeClr val="bg1"/>
                        </a:solidFill>
                      </a:endParaRPr>
                    </a:p>
                  </a:txBody>
                  <a:tcPr>
                    <a:cell3D prstMaterial="dkEdge">
                      <a:bevel prst="convex"/>
                      <a:lightRig rig="flood" dir="t"/>
                    </a:cell3D>
                    <a:solidFill>
                      <a:schemeClr val="tx1">
                        <a:lumMod val="50000"/>
                      </a:schemeClr>
                    </a:solidFill>
                  </a:tcPr>
                </a:tc>
                <a:tc>
                  <a:txBody>
                    <a:bodyPr/>
                    <a:lstStyle/>
                    <a:p>
                      <a:pPr algn="ctr"/>
                      <a:r>
                        <a:rPr lang="en-US" dirty="0" smtClean="0">
                          <a:solidFill>
                            <a:schemeClr val="bg1"/>
                          </a:solidFill>
                        </a:rPr>
                        <a:t>6</a:t>
                      </a:r>
                      <a:endParaRPr lang="en-CA" dirty="0">
                        <a:solidFill>
                          <a:schemeClr val="bg1"/>
                        </a:solidFill>
                      </a:endParaRPr>
                    </a:p>
                  </a:txBody>
                  <a:tcPr>
                    <a:cell3D prstMaterial="dkEdge">
                      <a:bevel prst="convex"/>
                      <a:lightRig rig="flood" dir="t"/>
                    </a:cell3D>
                    <a:solidFill>
                      <a:schemeClr val="tx1">
                        <a:lumMod val="50000"/>
                      </a:schemeClr>
                    </a:solidFill>
                  </a:tcPr>
                </a:tc>
                <a:tc>
                  <a:txBody>
                    <a:bodyPr/>
                    <a:lstStyle/>
                    <a:p>
                      <a:pPr algn="ctr"/>
                      <a:r>
                        <a:rPr lang="en-US" dirty="0" smtClean="0">
                          <a:solidFill>
                            <a:schemeClr val="bg1"/>
                          </a:solidFill>
                        </a:rPr>
                        <a:t>7</a:t>
                      </a:r>
                      <a:endParaRPr lang="en-CA" dirty="0">
                        <a:solidFill>
                          <a:schemeClr val="bg1"/>
                        </a:solidFill>
                      </a:endParaRPr>
                    </a:p>
                  </a:txBody>
                  <a:tcPr>
                    <a:cell3D prstMaterial="dkEdge">
                      <a:bevel prst="convex"/>
                      <a:lightRig rig="flood" dir="t"/>
                    </a:cell3D>
                    <a:solidFill>
                      <a:srgbClr val="00B0F0"/>
                    </a:solidFill>
                  </a:tcPr>
                </a:tc>
              </a:tr>
            </a:tbl>
          </a:graphicData>
        </a:graphic>
      </p:graphicFrame>
      <p:sp>
        <p:nvSpPr>
          <p:cNvPr id="5" name="Rectangle 4"/>
          <p:cNvSpPr/>
          <p:nvPr/>
        </p:nvSpPr>
        <p:spPr>
          <a:xfrm>
            <a:off x="138223" y="138220"/>
            <a:ext cx="11929730" cy="669852"/>
          </a:xfrm>
          <a:prstGeom prst="rect">
            <a:avLst/>
          </a:prstGeom>
          <a:solidFill>
            <a:schemeClr val="accent3">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400" dirty="0" smtClean="0">
                <a:solidFill>
                  <a:srgbClr val="FFFF00"/>
                </a:solidFill>
              </a:rPr>
              <a:t>Passover 2018 Covenant Calendar Calculations </a:t>
            </a:r>
            <a:endParaRPr lang="en-CA" sz="4400" dirty="0">
              <a:solidFill>
                <a:srgbClr val="FFFF00"/>
              </a:solidFill>
            </a:endParaRPr>
          </a:p>
        </p:txBody>
      </p:sp>
      <p:cxnSp>
        <p:nvCxnSpPr>
          <p:cNvPr id="8" name="Straight Connector 7"/>
          <p:cNvCxnSpPr/>
          <p:nvPr/>
        </p:nvCxnSpPr>
        <p:spPr>
          <a:xfrm flipV="1">
            <a:off x="871870" y="3806503"/>
            <a:ext cx="0" cy="1190847"/>
          </a:xfrm>
          <a:prstGeom prst="line">
            <a:avLst/>
          </a:prstGeom>
          <a:ln w="76200">
            <a:solidFill>
              <a:srgbClr val="CC6600"/>
            </a:solidFill>
            <a:headEnd type="diamond" w="med" len="med"/>
            <a:tailEnd type="diamond"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38222" y="1903263"/>
            <a:ext cx="3232299" cy="1318437"/>
          </a:xfrm>
          <a:prstGeom prst="rect">
            <a:avLst/>
          </a:prstGeom>
          <a:ln>
            <a:solidFill>
              <a:srgbClr val="51F9C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800" b="1" dirty="0" smtClean="0">
                <a:solidFill>
                  <a:schemeClr val="bg1"/>
                </a:solidFill>
                <a:effectLst>
                  <a:glow rad="127000">
                    <a:srgbClr val="00CC00"/>
                  </a:glow>
                </a:effectLst>
              </a:rPr>
              <a:t>Tequfah observation</a:t>
            </a:r>
            <a:br>
              <a:rPr lang="en-US" sz="2800" b="1" dirty="0" smtClean="0">
                <a:solidFill>
                  <a:schemeClr val="bg1"/>
                </a:solidFill>
                <a:effectLst>
                  <a:glow rad="127000">
                    <a:srgbClr val="00CC00"/>
                  </a:glow>
                </a:effectLst>
              </a:rPr>
            </a:br>
            <a:r>
              <a:rPr lang="en-US" sz="2800" b="1" dirty="0" smtClean="0">
                <a:solidFill>
                  <a:schemeClr val="bg1"/>
                </a:solidFill>
                <a:effectLst>
                  <a:glow rad="127000">
                    <a:srgbClr val="00CC00"/>
                  </a:glow>
                </a:effectLst>
              </a:rPr>
              <a:t>       </a:t>
            </a:r>
            <a:r>
              <a:rPr lang="en-US" sz="2800" dirty="0">
                <a:solidFill>
                  <a:schemeClr val="bg1"/>
                </a:solidFill>
                <a:effectLst>
                  <a:glow rad="127000">
                    <a:srgbClr val="51F9C5"/>
                  </a:glow>
                </a:effectLst>
              </a:rPr>
              <a:t>L</a:t>
            </a:r>
            <a:r>
              <a:rPr lang="en-US" sz="2800" dirty="0" smtClean="0">
                <a:solidFill>
                  <a:schemeClr val="bg1"/>
                </a:solidFill>
                <a:effectLst>
                  <a:glow rad="127000">
                    <a:srgbClr val="51F9C5"/>
                  </a:glow>
                </a:effectLst>
              </a:rPr>
              <a:t>ight </a:t>
            </a:r>
            <a:r>
              <a:rPr lang="en-US" sz="2800" dirty="0">
                <a:solidFill>
                  <a:schemeClr val="bg1"/>
                </a:solidFill>
                <a:effectLst>
                  <a:glow rad="127000">
                    <a:srgbClr val="51F9C5"/>
                  </a:glow>
                </a:effectLst>
              </a:rPr>
              <a:t>S</a:t>
            </a:r>
            <a:r>
              <a:rPr lang="en-US" sz="2800" dirty="0" smtClean="0">
                <a:solidFill>
                  <a:schemeClr val="bg1"/>
                </a:solidFill>
                <a:effectLst>
                  <a:glow rad="127000">
                    <a:srgbClr val="51F9C5"/>
                  </a:glow>
                </a:effectLst>
              </a:rPr>
              <a:t>eason </a:t>
            </a:r>
            <a:r>
              <a:rPr lang="en-US" sz="2800" dirty="0" smtClean="0">
                <a:solidFill>
                  <a:schemeClr val="bg1"/>
                </a:solidFill>
              </a:rPr>
              <a:t/>
            </a:r>
            <a:br>
              <a:rPr lang="en-US" sz="2800" dirty="0" smtClean="0">
                <a:solidFill>
                  <a:schemeClr val="bg1"/>
                </a:solidFill>
              </a:rPr>
            </a:br>
            <a:r>
              <a:rPr lang="en-US" sz="1000" dirty="0" smtClean="0">
                <a:solidFill>
                  <a:schemeClr val="bg1"/>
                </a:solidFill>
              </a:rPr>
              <a:t>                                           </a:t>
            </a:r>
            <a:r>
              <a:rPr lang="en-US" dirty="0" smtClean="0">
                <a:solidFill>
                  <a:schemeClr val="bg1"/>
                </a:solidFill>
              </a:rPr>
              <a:t>(&amp; Night Season.)</a:t>
            </a:r>
            <a:endParaRPr lang="en-CA" dirty="0">
              <a:solidFill>
                <a:schemeClr val="bg1"/>
              </a:solidFill>
            </a:endParaRPr>
          </a:p>
        </p:txBody>
      </p:sp>
      <p:cxnSp>
        <p:nvCxnSpPr>
          <p:cNvPr id="15" name="Straight Arrow Connector 14"/>
          <p:cNvCxnSpPr/>
          <p:nvPr/>
        </p:nvCxnSpPr>
        <p:spPr>
          <a:xfrm>
            <a:off x="1148316" y="2923953"/>
            <a:ext cx="0" cy="1563034"/>
          </a:xfrm>
          <a:prstGeom prst="straightConnector1">
            <a:avLst/>
          </a:prstGeom>
          <a:ln w="76200">
            <a:solidFill>
              <a:srgbClr val="CC6600"/>
            </a:solidFill>
            <a:tailEnd type="arrow"/>
          </a:ln>
          <a:effectLst>
            <a:glow rad="127000">
              <a:srgbClr val="51F9C5"/>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47469" y="5295014"/>
            <a:ext cx="7261072" cy="1360967"/>
          </a:xfrm>
          <a:prstGeom prst="rect">
            <a:avLst/>
          </a:prstGeom>
          <a:solidFill>
            <a:srgbClr val="0000CC"/>
          </a:solidFill>
          <a:ln w="76200">
            <a:solidFill>
              <a:srgbClr val="FF00FF"/>
            </a:solidFill>
          </a:ln>
          <a:effectLst>
            <a:glow rad="127000">
              <a:srgbClr val="51F9C5"/>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i="1" dirty="0" smtClean="0">
                <a:ln w="3175">
                  <a:solidFill>
                    <a:schemeClr val="bg1"/>
                  </a:solidFill>
                </a:ln>
                <a:solidFill>
                  <a:srgbClr val="51F9C5"/>
                </a:solidFill>
                <a:effectLst>
                  <a:glow rad="241300">
                    <a:schemeClr val="accent3">
                      <a:lumMod val="60000"/>
                      <a:lumOff val="40000"/>
                    </a:schemeClr>
                  </a:glow>
                </a:effectLst>
                <a:latin typeface="Comic Sans MS" pitchFamily="66" charset="0"/>
              </a:rPr>
              <a:t>Dawn!  </a:t>
            </a:r>
            <a:r>
              <a:rPr lang="en-US" sz="3600" dirty="0" err="1" smtClean="0"/>
              <a:t>Yahuah’s</a:t>
            </a:r>
            <a:r>
              <a:rPr lang="en-US" sz="3600" dirty="0" smtClean="0"/>
              <a:t> </a:t>
            </a:r>
            <a:r>
              <a:rPr lang="en-US" sz="3600" b="1" i="1" dirty="0" smtClean="0">
                <a:solidFill>
                  <a:srgbClr val="FF0000"/>
                </a:solidFill>
                <a:effectLst>
                  <a:glow rad="127000">
                    <a:srgbClr val="51F9C5"/>
                  </a:glow>
                </a:effectLst>
                <a:latin typeface="Comic Sans MS" pitchFamily="66" charset="0"/>
              </a:rPr>
              <a:t>Blood Ratified </a:t>
            </a:r>
            <a:r>
              <a:rPr lang="en-US" sz="3600" b="1" dirty="0" smtClean="0">
                <a:solidFill>
                  <a:srgbClr val="FF0000"/>
                </a:solidFill>
                <a:effectLst>
                  <a:glow rad="127000">
                    <a:srgbClr val="51F9C5"/>
                  </a:glow>
                </a:effectLst>
              </a:rPr>
              <a:t/>
            </a:r>
            <a:br>
              <a:rPr lang="en-US" sz="3600" b="1" dirty="0" smtClean="0">
                <a:solidFill>
                  <a:srgbClr val="FF0000"/>
                </a:solidFill>
                <a:effectLst>
                  <a:glow rad="127000">
                    <a:srgbClr val="51F9C5"/>
                  </a:glow>
                </a:effectLst>
              </a:rPr>
            </a:br>
            <a:r>
              <a:rPr lang="en-US" sz="3600" b="1" i="1" dirty="0" smtClean="0">
                <a:ln>
                  <a:solidFill>
                    <a:schemeClr val="bg2"/>
                  </a:solidFill>
                </a:ln>
                <a:solidFill>
                  <a:srgbClr val="CC6600"/>
                </a:solidFill>
                <a:latin typeface="Comic Sans MS" pitchFamily="66" charset="0"/>
              </a:rPr>
              <a:t>Covenant Calendar</a:t>
            </a:r>
            <a:r>
              <a:rPr lang="en-US" sz="3600" dirty="0" smtClean="0">
                <a:ln>
                  <a:solidFill>
                    <a:schemeClr val="bg2"/>
                  </a:solidFill>
                </a:ln>
              </a:rPr>
              <a:t>  </a:t>
            </a:r>
            <a:r>
              <a:rPr lang="en-US" sz="3600" dirty="0" smtClean="0"/>
              <a:t>year begins!</a:t>
            </a:r>
            <a:endParaRPr lang="en-CA" sz="3600" dirty="0"/>
          </a:p>
        </p:txBody>
      </p:sp>
      <p:sp>
        <p:nvSpPr>
          <p:cNvPr id="25" name="Bent Arrow 24"/>
          <p:cNvSpPr/>
          <p:nvPr/>
        </p:nvSpPr>
        <p:spPr>
          <a:xfrm flipV="1">
            <a:off x="419560" y="2477386"/>
            <a:ext cx="364377" cy="1509822"/>
          </a:xfrm>
          <a:prstGeom prst="bentArrow">
            <a:avLst>
              <a:gd name="adj1" fmla="val 16246"/>
              <a:gd name="adj2" fmla="val 46885"/>
              <a:gd name="adj3" fmla="val 25000"/>
              <a:gd name="adj4" fmla="val 72082"/>
            </a:avLst>
          </a:prstGeom>
          <a:solidFill>
            <a:schemeClr val="bg1"/>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Rectangle 26"/>
          <p:cNvSpPr/>
          <p:nvPr/>
        </p:nvSpPr>
        <p:spPr>
          <a:xfrm>
            <a:off x="3551276" y="4173303"/>
            <a:ext cx="1052623"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March</a:t>
            </a:r>
            <a:endParaRPr lang="en-CA" dirty="0">
              <a:solidFill>
                <a:schemeClr val="bg1"/>
              </a:solidFill>
            </a:endParaRPr>
          </a:p>
        </p:txBody>
      </p:sp>
      <p:sp>
        <p:nvSpPr>
          <p:cNvPr id="28" name="Right Bracket 27"/>
          <p:cNvSpPr/>
          <p:nvPr/>
        </p:nvSpPr>
        <p:spPr>
          <a:xfrm rot="16200000">
            <a:off x="9848399" y="2251456"/>
            <a:ext cx="281782" cy="4157327"/>
          </a:xfrm>
          <a:prstGeom prst="rightBracket">
            <a:avLst>
              <a:gd name="adj" fmla="val 76386"/>
            </a:avLst>
          </a:prstGeom>
          <a:solidFill>
            <a:schemeClr val="tx2"/>
          </a:solidFill>
          <a:ln w="381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Rectangle 28"/>
          <p:cNvSpPr/>
          <p:nvPr/>
        </p:nvSpPr>
        <p:spPr>
          <a:xfrm>
            <a:off x="9558661" y="4189229"/>
            <a:ext cx="786810" cy="31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April</a:t>
            </a:r>
            <a:endParaRPr lang="en-CA" dirty="0">
              <a:solidFill>
                <a:schemeClr val="bg1"/>
              </a:solidFill>
            </a:endParaRPr>
          </a:p>
        </p:txBody>
      </p:sp>
      <p:sp>
        <p:nvSpPr>
          <p:cNvPr id="34" name="Rectangle 33"/>
          <p:cNvSpPr/>
          <p:nvPr/>
        </p:nvSpPr>
        <p:spPr>
          <a:xfrm>
            <a:off x="2254103" y="3503473"/>
            <a:ext cx="5223143" cy="595388"/>
          </a:xfrm>
          <a:prstGeom prst="rect">
            <a:avLst/>
          </a:prstGeom>
          <a:ln w="76200">
            <a:solidFill>
              <a:srgbClr val="00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smtClean="0">
                <a:ln>
                  <a:solidFill>
                    <a:schemeClr val="bg1"/>
                  </a:solidFill>
                </a:ln>
                <a:solidFill>
                  <a:sysClr val="windowText" lastClr="000000"/>
                </a:solidFill>
                <a:effectLst/>
              </a:rPr>
              <a:t>IT IS</a:t>
            </a:r>
            <a:r>
              <a:rPr lang="en-US" sz="3200" b="1" dirty="0" smtClean="0">
                <a:ln>
                  <a:solidFill>
                    <a:schemeClr val="bg1"/>
                  </a:solidFill>
                </a:ln>
                <a:solidFill>
                  <a:sysClr val="windowText" lastClr="000000"/>
                </a:solidFill>
                <a:effectLst/>
              </a:rPr>
              <a:t>  -</a:t>
            </a:r>
            <a:r>
              <a:rPr lang="en-US" sz="3200" b="1" dirty="0" smtClean="0">
                <a:ln>
                  <a:solidFill>
                    <a:schemeClr val="bg1"/>
                  </a:solidFill>
                </a:ln>
                <a:solidFill>
                  <a:srgbClr val="00B050"/>
                </a:solidFill>
                <a:effectLst>
                  <a:glow rad="127000">
                    <a:schemeClr val="accent2">
                      <a:lumMod val="75000"/>
                    </a:schemeClr>
                  </a:glow>
                </a:effectLst>
              </a:rPr>
              <a:t>  ABIB;    The Greening!</a:t>
            </a:r>
            <a:endParaRPr lang="en-CA" sz="3200" b="1" dirty="0">
              <a:ln>
                <a:solidFill>
                  <a:schemeClr val="bg1"/>
                </a:solidFill>
              </a:ln>
              <a:solidFill>
                <a:srgbClr val="00B050"/>
              </a:solidFill>
              <a:effectLst>
                <a:glow rad="127000">
                  <a:schemeClr val="accent2">
                    <a:lumMod val="75000"/>
                  </a:schemeClr>
                </a:glow>
              </a:effectLst>
            </a:endParaRPr>
          </a:p>
        </p:txBody>
      </p:sp>
      <p:cxnSp>
        <p:nvCxnSpPr>
          <p:cNvPr id="36" name="Straight Connector 35"/>
          <p:cNvCxnSpPr/>
          <p:nvPr/>
        </p:nvCxnSpPr>
        <p:spPr>
          <a:xfrm flipV="1">
            <a:off x="9070535" y="2923953"/>
            <a:ext cx="0" cy="2073252"/>
          </a:xfrm>
          <a:prstGeom prst="line">
            <a:avLst/>
          </a:prstGeom>
          <a:ln w="76200">
            <a:solidFill>
              <a:srgbClr val="FF000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38222" y="871870"/>
            <a:ext cx="11929731" cy="1031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905"/>
                <a:solidFill>
                  <a:schemeClr val="accent3">
                    <a:lumMod val="75000"/>
                  </a:schemeClr>
                </a:solidFill>
                <a:effectLst>
                  <a:innerShdw blurRad="69850" dist="43180" dir="5400000">
                    <a:srgbClr val="000000">
                      <a:alpha val="65000"/>
                    </a:srgbClr>
                  </a:innerShdw>
                </a:effectLst>
              </a:rPr>
              <a:t>Mar 20, 10:15  </a:t>
            </a:r>
            <a:r>
              <a:rPr lang="en-US" sz="2400" b="1" dirty="0" smtClean="0">
                <a:ln w="1905"/>
                <a:solidFill>
                  <a:schemeClr val="accent3">
                    <a:lumMod val="75000"/>
                  </a:schemeClr>
                </a:solidFill>
                <a:effectLst>
                  <a:innerShdw blurRad="69850" dist="43180" dir="5400000">
                    <a:srgbClr val="000000">
                      <a:alpha val="65000"/>
                    </a:srgbClr>
                  </a:innerShdw>
                </a:effectLst>
              </a:rPr>
              <a:t>AM</a:t>
            </a:r>
            <a:r>
              <a:rPr lang="en-US" sz="2800" b="1" dirty="0" smtClean="0">
                <a:ln w="1905"/>
                <a:solidFill>
                  <a:schemeClr val="accent3">
                    <a:lumMod val="75000"/>
                  </a:schemeClr>
                </a:solidFill>
                <a:effectLst>
                  <a:innerShdw blurRad="69850" dist="43180" dir="5400000">
                    <a:srgbClr val="000000">
                      <a:alpha val="65000"/>
                    </a:srgbClr>
                  </a:innerShdw>
                </a:effectLst>
              </a:rPr>
              <a:t>  MDT,   </a:t>
            </a:r>
            <a:r>
              <a:rPr lang="en-US" sz="2800" b="1" dirty="0" smtClean="0">
                <a:ln w="1905"/>
                <a:solidFill>
                  <a:schemeClr val="accent3">
                    <a:lumMod val="75000"/>
                  </a:schemeClr>
                </a:solidFill>
                <a:effectLst>
                  <a:glow rad="635000">
                    <a:srgbClr val="51F9C5"/>
                  </a:glow>
                  <a:innerShdw blurRad="69850" dist="43180" dir="5400000">
                    <a:srgbClr val="000000">
                      <a:alpha val="65000"/>
                    </a:srgbClr>
                  </a:innerShdw>
                </a:effectLst>
              </a:rPr>
              <a:t>the Tequfah</a:t>
            </a:r>
            <a:r>
              <a:rPr lang="en-US" sz="2800" b="1" dirty="0" smtClean="0">
                <a:ln w="1905"/>
                <a:solidFill>
                  <a:schemeClr val="accent3">
                    <a:lumMod val="75000"/>
                  </a:schemeClr>
                </a:solidFill>
                <a:effectLst>
                  <a:innerShdw blurRad="69850" dist="43180" dir="5400000">
                    <a:srgbClr val="000000">
                      <a:alpha val="65000"/>
                    </a:srgbClr>
                  </a:innerShdw>
                </a:effectLst>
              </a:rPr>
              <a:t> </a:t>
            </a:r>
            <a:r>
              <a:rPr lang="en-US" sz="2800" b="1" dirty="0">
                <a:ln w="1905"/>
                <a:solidFill>
                  <a:schemeClr val="accent3">
                    <a:lumMod val="75000"/>
                  </a:schemeClr>
                </a:solidFill>
                <a:effectLst>
                  <a:innerShdw blurRad="69850" dist="43180" dir="5400000">
                    <a:srgbClr val="000000">
                      <a:alpha val="65000"/>
                    </a:srgbClr>
                  </a:innerShdw>
                </a:effectLst>
              </a:rPr>
              <a:t>is determined - Shadow sign is noted – </a:t>
            </a:r>
            <a:r>
              <a:rPr lang="en-US" sz="2800" b="1" u="sng" dirty="0" smtClean="0">
                <a:ln w="1905"/>
                <a:solidFill>
                  <a:schemeClr val="accent3">
                    <a:lumMod val="75000"/>
                  </a:schemeClr>
                </a:solidFill>
                <a:effectLst>
                  <a:innerShdw blurRad="69850" dist="43180" dir="5400000">
                    <a:srgbClr val="000000">
                      <a:alpha val="65000"/>
                    </a:srgbClr>
                  </a:innerShdw>
                </a:effectLst>
              </a:rPr>
              <a:t/>
            </a:r>
            <a:br>
              <a:rPr lang="en-US" sz="2800" b="1" u="sng" dirty="0" smtClean="0">
                <a:ln w="1905"/>
                <a:solidFill>
                  <a:schemeClr val="accent3">
                    <a:lumMod val="75000"/>
                  </a:schemeClr>
                </a:solidFill>
                <a:effectLst>
                  <a:innerShdw blurRad="69850" dist="43180" dir="5400000">
                    <a:srgbClr val="000000">
                      <a:alpha val="65000"/>
                    </a:srgbClr>
                  </a:innerShdw>
                </a:effectLst>
              </a:rPr>
            </a:br>
            <a:r>
              <a:rPr lang="en-US" sz="2800" b="1" u="sng" dirty="0" smtClean="0">
                <a:ln w="1905"/>
                <a:solidFill>
                  <a:schemeClr val="accent3">
                    <a:lumMod val="75000"/>
                  </a:schemeClr>
                </a:solidFill>
                <a:effectLst>
                  <a:innerShdw blurRad="69850" dist="43180" dir="5400000">
                    <a:srgbClr val="000000">
                      <a:alpha val="65000"/>
                    </a:srgbClr>
                  </a:innerShdw>
                </a:effectLst>
              </a:rPr>
              <a:t>the next  24 hour cycle begins the </a:t>
            </a:r>
            <a:r>
              <a:rPr lang="en-US" sz="2800" b="1" u="sng" dirty="0">
                <a:ln w="1905"/>
                <a:solidFill>
                  <a:schemeClr val="accent3">
                    <a:lumMod val="75000"/>
                  </a:schemeClr>
                </a:solidFill>
                <a:effectLst>
                  <a:innerShdw blurRad="69850" dist="43180" dir="5400000">
                    <a:srgbClr val="000000">
                      <a:alpha val="65000"/>
                    </a:srgbClr>
                  </a:innerShdw>
                </a:effectLst>
              </a:rPr>
              <a:t>New Year</a:t>
            </a:r>
            <a:r>
              <a:rPr lang="en-US" sz="2800" b="1" dirty="0">
                <a:ln w="1905"/>
                <a:solidFill>
                  <a:schemeClr val="accent3">
                    <a:lumMod val="75000"/>
                  </a:schemeClr>
                </a:solidFill>
                <a:effectLst>
                  <a:innerShdw blurRad="69850" dist="43180" dir="5400000">
                    <a:srgbClr val="000000">
                      <a:alpha val="65000"/>
                    </a:srgbClr>
                  </a:innerShdw>
                </a:effectLst>
              </a:rPr>
              <a:t>.</a:t>
            </a:r>
          </a:p>
        </p:txBody>
      </p:sp>
      <p:sp>
        <p:nvSpPr>
          <p:cNvPr id="46" name="Rectangle 45"/>
          <p:cNvSpPr/>
          <p:nvPr/>
        </p:nvSpPr>
        <p:spPr>
          <a:xfrm>
            <a:off x="9347201" y="5295014"/>
            <a:ext cx="2720750" cy="1531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3200" b="1" dirty="0" smtClean="0">
                <a:solidFill>
                  <a:srgbClr val="0000CC"/>
                </a:solidFill>
              </a:rPr>
              <a:t>1</a:t>
            </a:r>
            <a:r>
              <a:rPr lang="en-US" sz="3200" b="1" baseline="30000" dirty="0" smtClean="0">
                <a:solidFill>
                  <a:srgbClr val="0000CC"/>
                </a:solidFill>
              </a:rPr>
              <a:t>st</a:t>
            </a:r>
            <a:r>
              <a:rPr lang="en-US" sz="3200" b="1" dirty="0" smtClean="0">
                <a:solidFill>
                  <a:srgbClr val="0000CC"/>
                </a:solidFill>
              </a:rPr>
              <a:t> Unleavened Bread Shabbath</a:t>
            </a:r>
            <a:endParaRPr lang="en-CA" sz="3200" b="1" dirty="0">
              <a:solidFill>
                <a:srgbClr val="0000CC"/>
              </a:solidFill>
            </a:endParaRPr>
          </a:p>
        </p:txBody>
      </p:sp>
      <p:cxnSp>
        <p:nvCxnSpPr>
          <p:cNvPr id="48" name="Straight Arrow Connector 47"/>
          <p:cNvCxnSpPr/>
          <p:nvPr/>
        </p:nvCxnSpPr>
        <p:spPr>
          <a:xfrm flipH="1" flipV="1">
            <a:off x="10100930" y="4890978"/>
            <a:ext cx="467834" cy="552892"/>
          </a:xfrm>
          <a:prstGeom prst="straightConnector1">
            <a:avLst/>
          </a:prstGeom>
          <a:ln w="76200">
            <a:solidFill>
              <a:srgbClr val="0000CC"/>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467293" y="3503473"/>
            <a:ext cx="0" cy="1940397"/>
          </a:xfrm>
          <a:prstGeom prst="line">
            <a:avLst/>
          </a:prstGeom>
          <a:ln w="76200">
            <a:solidFill>
              <a:srgbClr val="FF00FF"/>
            </a:solidFill>
            <a:headEnd type="diamond" w="med" len="med"/>
            <a:tailEnd type="diamond" w="med" len="med"/>
          </a:ln>
          <a:effectLst>
            <a:glow rad="127000">
              <a:srgbClr val="51F9C5"/>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04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75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750"/>
                                        <p:tgtEl>
                                          <p:spTgt spid="12"/>
                                        </p:tgtEl>
                                      </p:cBhvr>
                                    </p:animEffect>
                                  </p:childTnLst>
                                </p:cTn>
                              </p:par>
                              <p:par>
                                <p:cTn id="13" presetID="22" presetClass="entr" presetSubtype="1" fill="hold" grpId="0" nodeType="withEffect">
                                  <p:stCondLst>
                                    <p:cond delay="175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1750"/>
                                        <p:tgtEl>
                                          <p:spTgt spid="25"/>
                                        </p:tgtEl>
                                      </p:cBhvr>
                                    </p:animEffect>
                                  </p:childTnLst>
                                </p:cTn>
                              </p:par>
                              <p:par>
                                <p:cTn id="16" presetID="22" presetClass="entr" presetSubtype="1" fill="hold" nodeType="withEffect">
                                  <p:stCondLst>
                                    <p:cond delay="175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1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750" fill="hold"/>
                                        <p:tgtEl>
                                          <p:spTgt spid="18"/>
                                        </p:tgtEl>
                                        <p:attrNameLst>
                                          <p:attrName>ppt_x</p:attrName>
                                        </p:attrNameLst>
                                      </p:cBhvr>
                                      <p:tavLst>
                                        <p:tav tm="0">
                                          <p:val>
                                            <p:strVal val="1+#ppt_w/2"/>
                                          </p:val>
                                        </p:tav>
                                        <p:tav tm="100000">
                                          <p:val>
                                            <p:strVal val="#ppt_x"/>
                                          </p:val>
                                        </p:tav>
                                      </p:tavLst>
                                    </p:anim>
                                    <p:anim calcmode="lin" valueType="num">
                                      <p:cBhvr additive="base">
                                        <p:cTn id="24" dur="1750" fill="hold"/>
                                        <p:tgtEl>
                                          <p:spTgt spid="18"/>
                                        </p:tgtEl>
                                        <p:attrNameLst>
                                          <p:attrName>ppt_y</p:attrName>
                                        </p:attrNameLst>
                                      </p:cBhvr>
                                      <p:tavLst>
                                        <p:tav tm="0">
                                          <p:val>
                                            <p:strVal val="0-#ppt_h/2"/>
                                          </p:val>
                                        </p:tav>
                                        <p:tav tm="100000">
                                          <p:val>
                                            <p:strVal val="#ppt_y"/>
                                          </p:val>
                                        </p:tav>
                                      </p:tavLst>
                                    </p:anim>
                                  </p:childTnLst>
                                </p:cTn>
                              </p:par>
                              <p:par>
                                <p:cTn id="25" presetID="22" presetClass="entr" presetSubtype="1" fill="hold" grpId="0" nodeType="withEffect">
                                  <p:stCondLst>
                                    <p:cond delay="100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1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750"/>
                                        <p:tgtEl>
                                          <p:spTgt spid="32"/>
                                        </p:tgtEl>
                                      </p:cBhvr>
                                    </p:animEffect>
                                  </p:childTnLst>
                                </p:cTn>
                              </p:par>
                              <p:par>
                                <p:cTn id="33" presetID="47" presetClass="entr" presetSubtype="0" fill="hold" grpId="0" nodeType="withEffect">
                                  <p:stCondLst>
                                    <p:cond delay="15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250"/>
                                        <p:tgtEl>
                                          <p:spTgt spid="34"/>
                                        </p:tgtEl>
                                      </p:cBhvr>
                                    </p:animEffect>
                                    <p:anim calcmode="lin" valueType="num">
                                      <p:cBhvr>
                                        <p:cTn id="36" dur="1250" fill="hold"/>
                                        <p:tgtEl>
                                          <p:spTgt spid="34"/>
                                        </p:tgtEl>
                                        <p:attrNameLst>
                                          <p:attrName>ppt_x</p:attrName>
                                        </p:attrNameLst>
                                      </p:cBhvr>
                                      <p:tavLst>
                                        <p:tav tm="0">
                                          <p:val>
                                            <p:strVal val="#ppt_x"/>
                                          </p:val>
                                        </p:tav>
                                        <p:tav tm="100000">
                                          <p:val>
                                            <p:strVal val="#ppt_x"/>
                                          </p:val>
                                        </p:tav>
                                      </p:tavLst>
                                    </p:anim>
                                    <p:anim calcmode="lin" valueType="num">
                                      <p:cBhvr>
                                        <p:cTn id="37" dur="1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repeatCount="300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39"/>
                                        </p:tgtEl>
                                        <p:attrNameLst>
                                          <p:attrName>style.visibility</p:attrName>
                                        </p:attrNameLst>
                                      </p:cBhvr>
                                      <p:to>
                                        <p:strVal val="visible"/>
                                      </p:to>
                                    </p:set>
                                    <p:animEffect transition="in" filter="wipe(up)">
                                      <p:cBhvr>
                                        <p:cTn id="45" dur="20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1000" fill="hold"/>
                                        <p:tgtEl>
                                          <p:spTgt spid="46"/>
                                        </p:tgtEl>
                                        <p:attrNameLst>
                                          <p:attrName>ppt_w</p:attrName>
                                        </p:attrNameLst>
                                      </p:cBhvr>
                                      <p:tavLst>
                                        <p:tav tm="0">
                                          <p:val>
                                            <p:fltVal val="0"/>
                                          </p:val>
                                        </p:tav>
                                        <p:tav tm="100000">
                                          <p:val>
                                            <p:strVal val="#ppt_w"/>
                                          </p:val>
                                        </p:tav>
                                      </p:tavLst>
                                    </p:anim>
                                    <p:anim calcmode="lin" valueType="num">
                                      <p:cBhvr>
                                        <p:cTn id="51" dur="1000" fill="hold"/>
                                        <p:tgtEl>
                                          <p:spTgt spid="46"/>
                                        </p:tgtEl>
                                        <p:attrNameLst>
                                          <p:attrName>ppt_h</p:attrName>
                                        </p:attrNameLst>
                                      </p:cBhvr>
                                      <p:tavLst>
                                        <p:tav tm="0">
                                          <p:val>
                                            <p:fltVal val="0"/>
                                          </p:val>
                                        </p:tav>
                                        <p:tav tm="100000">
                                          <p:val>
                                            <p:strVal val="#ppt_h"/>
                                          </p:val>
                                        </p:tav>
                                      </p:tavLst>
                                    </p:anim>
                                    <p:anim calcmode="lin" valueType="num">
                                      <p:cBhvr>
                                        <p:cTn id="52" dur="1000" fill="hold"/>
                                        <p:tgtEl>
                                          <p:spTgt spid="46"/>
                                        </p:tgtEl>
                                        <p:attrNameLst>
                                          <p:attrName>style.rotation</p:attrName>
                                        </p:attrNameLst>
                                      </p:cBhvr>
                                      <p:tavLst>
                                        <p:tav tm="0">
                                          <p:val>
                                            <p:fltVal val="90"/>
                                          </p:val>
                                        </p:tav>
                                        <p:tav tm="100000">
                                          <p:val>
                                            <p:fltVal val="0"/>
                                          </p:val>
                                        </p:tav>
                                      </p:tavLst>
                                    </p:anim>
                                    <p:animEffect transition="in" filter="fade">
                                      <p:cBhvr>
                                        <p:cTn id="53" dur="1000"/>
                                        <p:tgtEl>
                                          <p:spTgt spid="46"/>
                                        </p:tgtEl>
                                      </p:cBhvr>
                                    </p:animEffect>
                                  </p:childTnLst>
                                </p:cTn>
                              </p:par>
                              <p:par>
                                <p:cTn id="54" presetID="31"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1000" fill="hold"/>
                                        <p:tgtEl>
                                          <p:spTgt spid="48"/>
                                        </p:tgtEl>
                                        <p:attrNameLst>
                                          <p:attrName>ppt_w</p:attrName>
                                        </p:attrNameLst>
                                      </p:cBhvr>
                                      <p:tavLst>
                                        <p:tav tm="0">
                                          <p:val>
                                            <p:fltVal val="0"/>
                                          </p:val>
                                        </p:tav>
                                        <p:tav tm="100000">
                                          <p:val>
                                            <p:strVal val="#ppt_w"/>
                                          </p:val>
                                        </p:tav>
                                      </p:tavLst>
                                    </p:anim>
                                    <p:anim calcmode="lin" valueType="num">
                                      <p:cBhvr>
                                        <p:cTn id="57" dur="1000" fill="hold"/>
                                        <p:tgtEl>
                                          <p:spTgt spid="48"/>
                                        </p:tgtEl>
                                        <p:attrNameLst>
                                          <p:attrName>ppt_h</p:attrName>
                                        </p:attrNameLst>
                                      </p:cBhvr>
                                      <p:tavLst>
                                        <p:tav tm="0">
                                          <p:val>
                                            <p:fltVal val="0"/>
                                          </p:val>
                                        </p:tav>
                                        <p:tav tm="100000">
                                          <p:val>
                                            <p:strVal val="#ppt_h"/>
                                          </p:val>
                                        </p:tav>
                                      </p:tavLst>
                                    </p:anim>
                                    <p:anim calcmode="lin" valueType="num">
                                      <p:cBhvr>
                                        <p:cTn id="58" dur="1000" fill="hold"/>
                                        <p:tgtEl>
                                          <p:spTgt spid="48"/>
                                        </p:tgtEl>
                                        <p:attrNameLst>
                                          <p:attrName>style.rotation</p:attrName>
                                        </p:attrNameLst>
                                      </p:cBhvr>
                                      <p:tavLst>
                                        <p:tav tm="0">
                                          <p:val>
                                            <p:fltVal val="90"/>
                                          </p:val>
                                        </p:tav>
                                        <p:tav tm="100000">
                                          <p:val>
                                            <p:fltVal val="0"/>
                                          </p:val>
                                        </p:tav>
                                      </p:tavLst>
                                    </p:anim>
                                    <p:animEffect transition="in" filter="fade">
                                      <p:cBhvr>
                                        <p:cTn id="5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2" grpId="0" animBg="1"/>
      <p:bldP spid="12" grpId="0" animBg="1"/>
      <p:bldP spid="22" grpId="0" animBg="1"/>
      <p:bldP spid="25" grpId="0" animBg="1"/>
      <p:bldP spid="34" grpId="0" animBg="1"/>
      <p:bldP spid="45" grpId="0"/>
      <p:bldP spid="4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35000">
              <a:srgbClr val="FFFF00">
                <a:alpha val="49000"/>
              </a:srgbClr>
            </a:gs>
            <a:gs pos="93000">
              <a:schemeClr val="accent4">
                <a:lumMod val="86000"/>
                <a:lumOff val="14000"/>
                <a:alpha val="42000"/>
              </a:schemeClr>
            </a:gs>
            <a:gs pos="11000">
              <a:srgbClr val="008000">
                <a:lumMod val="50000"/>
                <a:lumOff val="50000"/>
                <a:alpha val="37000"/>
              </a:srgbClr>
            </a:gs>
          </a:gsLst>
          <a:lin ang="5400000" scaled="0"/>
        </a:gradFill>
        <a:effectLst/>
      </p:bgPr>
    </p:bg>
    <p:spTree>
      <p:nvGrpSpPr>
        <p:cNvPr id="1" name=""/>
        <p:cNvGrpSpPr/>
        <p:nvPr/>
      </p:nvGrpSpPr>
      <p:grpSpPr>
        <a:xfrm>
          <a:off x="0" y="0"/>
          <a:ext cx="0" cy="0"/>
          <a:chOff x="0" y="0"/>
          <a:chExt cx="0" cy="0"/>
        </a:xfrm>
      </p:grpSpPr>
      <p:sp>
        <p:nvSpPr>
          <p:cNvPr id="13" name="Rectangle 12"/>
          <p:cNvSpPr/>
          <p:nvPr/>
        </p:nvSpPr>
        <p:spPr>
          <a:xfrm>
            <a:off x="-32462" y="605643"/>
            <a:ext cx="558209" cy="3405460"/>
          </a:xfrm>
          <a:prstGeom prst="rect">
            <a:avLst/>
          </a:prstGeom>
          <a:solidFill>
            <a:schemeClr val="tx1">
              <a:lumMod val="75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3200" dirty="0" smtClean="0">
                <a:solidFill>
                  <a:schemeClr val="bg1"/>
                </a:solidFill>
              </a:rPr>
              <a:t>New </a:t>
            </a:r>
            <a:r>
              <a:rPr lang="en-US" sz="3200" b="1" dirty="0" smtClean="0">
                <a:solidFill>
                  <a:schemeClr val="accent4">
                    <a:lumMod val="75000"/>
                  </a:schemeClr>
                </a:solidFill>
              </a:rPr>
              <a:t>Moon</a:t>
            </a:r>
            <a:endParaRPr lang="en-CA" sz="3200" b="1" dirty="0">
              <a:solidFill>
                <a:schemeClr val="accent4">
                  <a:lumMod val="75000"/>
                </a:schemeClr>
              </a:solidFill>
            </a:endParaRPr>
          </a:p>
        </p:txBody>
      </p:sp>
      <p:sp>
        <p:nvSpPr>
          <p:cNvPr id="32" name="Right Bracket 31"/>
          <p:cNvSpPr/>
          <p:nvPr/>
        </p:nvSpPr>
        <p:spPr>
          <a:xfrm rot="16200000">
            <a:off x="6542844" y="-2013377"/>
            <a:ext cx="1057962" cy="11910814"/>
          </a:xfrm>
          <a:prstGeom prst="rightBracket">
            <a:avLst>
              <a:gd name="adj" fmla="val 96948"/>
            </a:avLst>
          </a:prstGeom>
          <a:solidFill>
            <a:srgbClr val="92D050"/>
          </a:solidFill>
          <a:ln w="76200">
            <a:solidFill>
              <a:srgbClr val="00B05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Rectangle 16"/>
          <p:cNvSpPr/>
          <p:nvPr/>
        </p:nvSpPr>
        <p:spPr>
          <a:xfrm>
            <a:off x="157307" y="5468316"/>
            <a:ext cx="1827784" cy="1307763"/>
          </a:xfrm>
          <a:prstGeom prst="rect">
            <a:avLst/>
          </a:prstGeom>
          <a:solidFill>
            <a:schemeClr val="accent6">
              <a:lumMod val="60000"/>
              <a:lumOff val="4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err="1" smtClean="0">
                <a:solidFill>
                  <a:srgbClr val="FF00FF"/>
                </a:solidFill>
              </a:rPr>
              <a:t>Cov</a:t>
            </a:r>
            <a:r>
              <a:rPr lang="en-US" sz="2800" b="1" dirty="0" smtClean="0">
                <a:solidFill>
                  <a:srgbClr val="FF00FF"/>
                </a:solidFill>
              </a:rPr>
              <a:t>  Cal    New Year’s </a:t>
            </a:r>
            <a:br>
              <a:rPr lang="en-US" sz="2800" b="1" dirty="0" smtClean="0">
                <a:solidFill>
                  <a:srgbClr val="FF00FF"/>
                </a:solidFill>
              </a:rPr>
            </a:br>
            <a:r>
              <a:rPr lang="en-US" sz="2800" b="1" dirty="0" smtClean="0">
                <a:solidFill>
                  <a:srgbClr val="FF00FF"/>
                </a:solidFill>
              </a:rPr>
              <a:t>Cycle</a:t>
            </a:r>
            <a:endParaRPr lang="en-CA" sz="2800" b="1" dirty="0">
              <a:solidFill>
                <a:srgbClr val="FF00FF"/>
              </a:solidFill>
            </a:endParaRPr>
          </a:p>
        </p:txBody>
      </p:sp>
      <p:sp>
        <p:nvSpPr>
          <p:cNvPr id="26" name="Right Bracket 25"/>
          <p:cNvSpPr/>
          <p:nvPr/>
        </p:nvSpPr>
        <p:spPr>
          <a:xfrm rot="16200000">
            <a:off x="2458225" y="1793710"/>
            <a:ext cx="334949" cy="5125982"/>
          </a:xfrm>
          <a:prstGeom prst="rightBracket">
            <a:avLst>
              <a:gd name="adj" fmla="val 74991"/>
            </a:avLst>
          </a:prstGeom>
          <a:solidFill>
            <a:schemeClr val="tx1"/>
          </a:solidFill>
          <a:ln w="38100">
            <a:solidFill>
              <a:srgbClr val="00808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 name="Table 1"/>
          <p:cNvGraphicFramePr>
            <a:graphicFrameLocks noGrp="1"/>
          </p:cNvGraphicFramePr>
          <p:nvPr>
            <p:extLst>
              <p:ext uri="{D42A27DB-BD31-4B8C-83A1-F6EECF244321}">
                <p14:modId xmlns:p14="http://schemas.microsoft.com/office/powerpoint/2010/main" val="3987132035"/>
              </p:ext>
            </p:extLst>
          </p:nvPr>
        </p:nvGraphicFramePr>
        <p:xfrm>
          <a:off x="0" y="4471011"/>
          <a:ext cx="3710760" cy="640080"/>
        </p:xfrm>
        <a:graphic>
          <a:graphicData uri="http://schemas.openxmlformats.org/drawingml/2006/table">
            <a:tbl>
              <a:tblPr firstRow="1" bandRow="1">
                <a:tableStyleId>{5C22544A-7EE6-4342-B048-85BDC9FD1C3A}</a:tableStyleId>
              </a:tblPr>
              <a:tblGrid>
                <a:gridCol w="371076"/>
                <a:gridCol w="371076"/>
                <a:gridCol w="371076"/>
                <a:gridCol w="371076"/>
                <a:gridCol w="371076"/>
                <a:gridCol w="371076"/>
                <a:gridCol w="371076"/>
                <a:gridCol w="371076"/>
                <a:gridCol w="371076"/>
                <a:gridCol w="371076"/>
              </a:tblGrid>
              <a:tr h="396753">
                <a:tc>
                  <a:txBody>
                    <a:bodyPr/>
                    <a:lstStyle/>
                    <a:p>
                      <a:pPr algn="r"/>
                      <a:r>
                        <a:rPr lang="en-US" dirty="0" smtClean="0">
                          <a:solidFill>
                            <a:schemeClr val="bg1"/>
                          </a:solidFill>
                        </a:rPr>
                        <a:t>18</a:t>
                      </a:r>
                      <a:endParaRPr lang="en-CA" dirty="0">
                        <a:solidFill>
                          <a:schemeClr val="bg1"/>
                        </a:solidFill>
                      </a:endParaRPr>
                    </a:p>
                  </a:txBody>
                  <a:tcPr>
                    <a:cell3D prstMaterial="dkEdge">
                      <a:bevel prst="convex"/>
                      <a:lightRig rig="flood" dir="t"/>
                    </a:cell3D>
                    <a:solidFill>
                      <a:schemeClr val="tx1">
                        <a:lumMod val="65000"/>
                      </a:schemeClr>
                    </a:solidFill>
                  </a:tcPr>
                </a:tc>
                <a:tc>
                  <a:txBody>
                    <a:bodyPr/>
                    <a:lstStyle/>
                    <a:p>
                      <a:pPr algn="ctr"/>
                      <a:r>
                        <a:rPr lang="en-US" dirty="0" smtClean="0">
                          <a:solidFill>
                            <a:schemeClr val="bg1"/>
                          </a:solidFill>
                        </a:rPr>
                        <a:t>19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20</a:t>
                      </a:r>
                      <a:endParaRPr lang="en-CA" dirty="0">
                        <a:solidFill>
                          <a:schemeClr val="bg1"/>
                        </a:solidFill>
                      </a:endParaRPr>
                    </a:p>
                  </a:txBody>
                  <a:tcPr>
                    <a:cell3D prstMaterial="dkEdge">
                      <a:bevel prst="convex"/>
                      <a:lightRig rig="flood" dir="t"/>
                    </a:cell3D>
                    <a:solidFill>
                      <a:srgbClr val="00FF00"/>
                    </a:solidFill>
                  </a:tcPr>
                </a:tc>
                <a:tc>
                  <a:txBody>
                    <a:bodyPr/>
                    <a:lstStyle/>
                    <a:p>
                      <a:pPr algn="ctr"/>
                      <a:r>
                        <a:rPr lang="en-US" dirty="0" smtClean="0">
                          <a:solidFill>
                            <a:schemeClr val="bg1"/>
                          </a:solidFill>
                        </a:rPr>
                        <a:t>21</a:t>
                      </a:r>
                      <a:endParaRPr lang="en-CA" dirty="0">
                        <a:solidFill>
                          <a:schemeClr val="bg1"/>
                        </a:solidFill>
                      </a:endParaRPr>
                    </a:p>
                  </a:txBody>
                  <a:tcPr>
                    <a:cell3D prstMaterial="dkEdge">
                      <a:bevel prst="convex"/>
                      <a:lightRig rig="flood" dir="t"/>
                    </a:cell3D>
                    <a:solidFill>
                      <a:srgbClr val="FF00FF"/>
                    </a:solidFill>
                  </a:tcPr>
                </a:tc>
                <a:tc>
                  <a:txBody>
                    <a:bodyPr/>
                    <a:lstStyle/>
                    <a:p>
                      <a:pPr algn="ctr"/>
                      <a:r>
                        <a:rPr lang="en-US" dirty="0" smtClean="0">
                          <a:solidFill>
                            <a:schemeClr val="bg1"/>
                          </a:solidFill>
                        </a:rPr>
                        <a:t>22</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23</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24</a:t>
                      </a:r>
                      <a:endParaRPr lang="en-CA" dirty="0">
                        <a:solidFill>
                          <a:schemeClr val="bg1"/>
                        </a:solidFill>
                      </a:endParaRPr>
                    </a:p>
                  </a:txBody>
                  <a:tcPr>
                    <a:cell3D prstMaterial="dkEdge">
                      <a:bevel prst="convex"/>
                      <a:lightRig rig="flood" dir="t"/>
                    </a:cell3D>
                    <a:solidFill>
                      <a:srgbClr val="00B0F0"/>
                    </a:solidFill>
                  </a:tcPr>
                </a:tc>
                <a:tc>
                  <a:txBody>
                    <a:bodyPr/>
                    <a:lstStyle/>
                    <a:p>
                      <a:pPr algn="ctr"/>
                      <a:r>
                        <a:rPr lang="en-US" dirty="0" smtClean="0">
                          <a:solidFill>
                            <a:schemeClr val="bg1"/>
                          </a:solidFill>
                        </a:rPr>
                        <a:t>25</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26</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27</a:t>
                      </a:r>
                      <a:endParaRPr lang="en-CA" dirty="0">
                        <a:solidFill>
                          <a:schemeClr val="bg1"/>
                        </a:solidFill>
                      </a:endParaRPr>
                    </a:p>
                  </a:txBody>
                  <a:tcPr>
                    <a:cell3D prstMaterial="dkEdge">
                      <a:bevel prst="convex"/>
                      <a:lightRig rig="flood" dir="t"/>
                    </a:cell3D>
                    <a:solidFill>
                      <a:schemeClr val="accent3">
                        <a:lumMod val="75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75654285"/>
              </p:ext>
            </p:extLst>
          </p:nvPr>
        </p:nvGraphicFramePr>
        <p:xfrm>
          <a:off x="3710762" y="4476354"/>
          <a:ext cx="3742659" cy="640080"/>
        </p:xfrm>
        <a:graphic>
          <a:graphicData uri="http://schemas.openxmlformats.org/drawingml/2006/table">
            <a:tbl>
              <a:tblPr firstRow="1" bandRow="1">
                <a:tableStyleId>{5C22544A-7EE6-4342-B048-85BDC9FD1C3A}</a:tableStyleId>
              </a:tblPr>
              <a:tblGrid>
                <a:gridCol w="373073"/>
                <a:gridCol w="373073"/>
                <a:gridCol w="373073"/>
                <a:gridCol w="373073"/>
                <a:gridCol w="373073"/>
                <a:gridCol w="373073"/>
                <a:gridCol w="373073"/>
                <a:gridCol w="373073"/>
                <a:gridCol w="373073"/>
                <a:gridCol w="385002"/>
              </a:tblGrid>
              <a:tr h="393406">
                <a:tc>
                  <a:txBody>
                    <a:bodyPr/>
                    <a:lstStyle/>
                    <a:p>
                      <a:r>
                        <a:rPr lang="en-US" dirty="0" smtClean="0">
                          <a:solidFill>
                            <a:schemeClr val="bg1"/>
                          </a:solidFill>
                        </a:rPr>
                        <a:t>28</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30</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31</a:t>
                      </a:r>
                      <a:endParaRPr lang="en-CA" dirty="0">
                        <a:solidFill>
                          <a:schemeClr val="bg1"/>
                        </a:solidFill>
                      </a:endParaRPr>
                    </a:p>
                  </a:txBody>
                  <a:tcPr>
                    <a:cell3D prstMaterial="dkEdge">
                      <a:bevel prst="convex"/>
                      <a:lightRig rig="flood" dir="t"/>
                    </a:cell3D>
                    <a:solidFill>
                      <a:srgbClr val="00B0F0"/>
                    </a:solidFill>
                  </a:tcPr>
                </a:tc>
                <a:tc>
                  <a:txBody>
                    <a:bodyPr/>
                    <a:lstStyle/>
                    <a:p>
                      <a:pPr algn="ctr"/>
                      <a:r>
                        <a:rPr lang="en-US" dirty="0" smtClean="0">
                          <a:solidFill>
                            <a:schemeClr val="bg1"/>
                          </a:solidFill>
                        </a:rPr>
                        <a:t>1</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2</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3</a:t>
                      </a:r>
                      <a:endParaRPr lang="en-CA" dirty="0">
                        <a:solidFill>
                          <a:schemeClr val="bg1"/>
                        </a:solidFill>
                      </a:endParaRPr>
                    </a:p>
                  </a:txBody>
                  <a:tcPr>
                    <a:cell3D prstMaterial="dkEdge">
                      <a:bevel prst="convex"/>
                      <a:lightRig rig="flood" dir="t"/>
                    </a:cell3D>
                    <a:solidFill>
                      <a:srgbClr val="FF0000"/>
                    </a:solidFill>
                  </a:tcPr>
                </a:tc>
                <a:tc>
                  <a:txBody>
                    <a:bodyPr/>
                    <a:lstStyle/>
                    <a:p>
                      <a:pPr algn="ctr"/>
                      <a:r>
                        <a:rPr lang="en-US" dirty="0" smtClean="0">
                          <a:solidFill>
                            <a:schemeClr val="tx1"/>
                          </a:solidFill>
                        </a:rPr>
                        <a:t>4</a:t>
                      </a:r>
                      <a:endParaRPr lang="en-CA" dirty="0">
                        <a:solidFill>
                          <a:schemeClr val="tx1"/>
                        </a:solidFill>
                      </a:endParaRPr>
                    </a:p>
                  </a:txBody>
                  <a:tcPr>
                    <a:cell3D prstMaterial="dkEdge">
                      <a:bevel prst="convex"/>
                      <a:lightRig rig="flood" dir="t"/>
                    </a:cell3D>
                    <a:solidFill>
                      <a:srgbClr val="0000CC"/>
                    </a:solidFill>
                  </a:tcPr>
                </a:tc>
                <a:tc>
                  <a:txBody>
                    <a:bodyPr/>
                    <a:lstStyle/>
                    <a:p>
                      <a:pPr algn="ctr"/>
                      <a:r>
                        <a:rPr lang="en-US" dirty="0" smtClean="0">
                          <a:solidFill>
                            <a:schemeClr val="bg1"/>
                          </a:solidFill>
                        </a:rPr>
                        <a:t>5</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6</a:t>
                      </a:r>
                      <a:endParaRPr lang="en-CA" dirty="0">
                        <a:solidFill>
                          <a:schemeClr val="bg1"/>
                        </a:solidFill>
                      </a:endParaRPr>
                    </a:p>
                  </a:txBody>
                  <a:tcPr>
                    <a:cell3D prstMaterial="dkEdge">
                      <a:bevel prst="convex"/>
                      <a:lightRig rig="flood" dir="t"/>
                    </a:cell3D>
                    <a:solidFill>
                      <a:schemeClr val="accent1"/>
                    </a:solidFill>
                  </a:tcPr>
                </a:tc>
              </a:tr>
            </a:tbl>
          </a:graphicData>
        </a:graphic>
      </p:graphicFrame>
      <p:sp>
        <p:nvSpPr>
          <p:cNvPr id="5" name="Rectangle 4"/>
          <p:cNvSpPr/>
          <p:nvPr/>
        </p:nvSpPr>
        <p:spPr>
          <a:xfrm>
            <a:off x="611363" y="78845"/>
            <a:ext cx="11406464" cy="669852"/>
          </a:xfrm>
          <a:prstGeom prst="rect">
            <a:avLst/>
          </a:prstGeom>
          <a:solidFill>
            <a:schemeClr val="accent3">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400" dirty="0" smtClean="0">
                <a:solidFill>
                  <a:srgbClr val="FFFF00"/>
                </a:solidFill>
              </a:rPr>
              <a:t> 2018 Covenant Calendar: </a:t>
            </a:r>
            <a:r>
              <a:rPr lang="en-US" sz="4400" b="1" dirty="0" err="1" smtClean="0">
                <a:ln>
                  <a:solidFill>
                    <a:schemeClr val="bg2"/>
                  </a:solidFill>
                </a:ln>
                <a:solidFill>
                  <a:schemeClr val="tx1">
                    <a:lumMod val="65000"/>
                  </a:schemeClr>
                </a:solidFill>
                <a:effectLst>
                  <a:glow rad="127000">
                    <a:srgbClr val="00FF00"/>
                  </a:glow>
                </a:effectLst>
              </a:rPr>
              <a:t>Luni</a:t>
            </a:r>
            <a:r>
              <a:rPr lang="en-US" sz="4400" b="1" dirty="0" smtClean="0">
                <a:ln>
                  <a:solidFill>
                    <a:schemeClr val="bg2"/>
                  </a:solidFill>
                </a:ln>
                <a:solidFill>
                  <a:schemeClr val="tx1">
                    <a:lumMod val="65000"/>
                  </a:schemeClr>
                </a:solidFill>
                <a:effectLst>
                  <a:glow rad="127000">
                    <a:srgbClr val="00FF00"/>
                  </a:glow>
                </a:effectLst>
              </a:rPr>
              <a:t>-Solar</a:t>
            </a:r>
            <a:r>
              <a:rPr lang="en-US" sz="4400" dirty="0" smtClean="0">
                <a:solidFill>
                  <a:srgbClr val="FFFF00"/>
                </a:solidFill>
              </a:rPr>
              <a:t> Comparison </a:t>
            </a:r>
            <a:endParaRPr lang="en-CA" sz="4400" dirty="0">
              <a:solidFill>
                <a:srgbClr val="FFFF00"/>
              </a:solidFill>
            </a:endParaRPr>
          </a:p>
        </p:txBody>
      </p:sp>
      <p:sp>
        <p:nvSpPr>
          <p:cNvPr id="27" name="Rectangle 26"/>
          <p:cNvSpPr/>
          <p:nvPr/>
        </p:nvSpPr>
        <p:spPr>
          <a:xfrm>
            <a:off x="2372126" y="4173303"/>
            <a:ext cx="1052623"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March</a:t>
            </a:r>
            <a:endParaRPr lang="en-CA" dirty="0">
              <a:solidFill>
                <a:schemeClr val="bg1"/>
              </a:solidFill>
            </a:endParaRPr>
          </a:p>
        </p:txBody>
      </p:sp>
      <p:sp>
        <p:nvSpPr>
          <p:cNvPr id="28" name="Right Bracket 27"/>
          <p:cNvSpPr/>
          <p:nvPr/>
        </p:nvSpPr>
        <p:spPr>
          <a:xfrm rot="16200000">
            <a:off x="8652375" y="725543"/>
            <a:ext cx="281786" cy="7209149"/>
          </a:xfrm>
          <a:prstGeom prst="rightBracket">
            <a:avLst>
              <a:gd name="adj" fmla="val 76386"/>
            </a:avLst>
          </a:prstGeom>
          <a:solidFill>
            <a:schemeClr val="tx2"/>
          </a:solidFill>
          <a:ln w="381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Rectangle 28"/>
          <p:cNvSpPr/>
          <p:nvPr/>
        </p:nvSpPr>
        <p:spPr>
          <a:xfrm>
            <a:off x="9183389" y="4178597"/>
            <a:ext cx="786810" cy="31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April</a:t>
            </a:r>
            <a:endParaRPr lang="en-CA" dirty="0">
              <a:solidFill>
                <a:schemeClr val="bg1"/>
              </a:solidFill>
            </a:endParaRPr>
          </a:p>
        </p:txBody>
      </p:sp>
      <p:sp>
        <p:nvSpPr>
          <p:cNvPr id="34" name="Rectangle 33"/>
          <p:cNvSpPr/>
          <p:nvPr/>
        </p:nvSpPr>
        <p:spPr>
          <a:xfrm>
            <a:off x="1808718" y="3556000"/>
            <a:ext cx="2402957" cy="512490"/>
          </a:xfrm>
          <a:prstGeom prst="rect">
            <a:avLst/>
          </a:prstGeom>
          <a:ln w="7620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u="sng" dirty="0" smtClean="0">
                <a:ln>
                  <a:solidFill>
                    <a:schemeClr val="bg1"/>
                  </a:solidFill>
                </a:ln>
                <a:solidFill>
                  <a:sysClr val="windowText" lastClr="000000"/>
                </a:solidFill>
                <a:effectLst/>
              </a:rPr>
              <a:t>IT IS</a:t>
            </a:r>
            <a:r>
              <a:rPr lang="en-US" sz="3200" b="1" dirty="0" smtClean="0">
                <a:ln>
                  <a:solidFill>
                    <a:schemeClr val="bg1"/>
                  </a:solidFill>
                </a:ln>
                <a:solidFill>
                  <a:sysClr val="windowText" lastClr="000000"/>
                </a:solidFill>
                <a:effectLst/>
              </a:rPr>
              <a:t>  -</a:t>
            </a:r>
            <a:r>
              <a:rPr lang="en-US" sz="3200" b="1" dirty="0" smtClean="0">
                <a:ln>
                  <a:solidFill>
                    <a:schemeClr val="bg1"/>
                  </a:solidFill>
                </a:ln>
                <a:solidFill>
                  <a:srgbClr val="00B050"/>
                </a:solidFill>
                <a:effectLst>
                  <a:glow rad="127000">
                    <a:schemeClr val="accent2">
                      <a:lumMod val="75000"/>
                    </a:schemeClr>
                  </a:glow>
                </a:effectLst>
              </a:rPr>
              <a:t>  ABIB</a:t>
            </a:r>
            <a:endParaRPr lang="en-CA" sz="3200" b="1" dirty="0">
              <a:ln>
                <a:solidFill>
                  <a:schemeClr val="bg1"/>
                </a:solidFill>
              </a:ln>
              <a:solidFill>
                <a:srgbClr val="00B050"/>
              </a:solidFill>
              <a:effectLst>
                <a:glow rad="127000">
                  <a:schemeClr val="accent2">
                    <a:lumMod val="75000"/>
                  </a:schemeClr>
                </a:glo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449175181"/>
              </p:ext>
            </p:extLst>
          </p:nvPr>
        </p:nvGraphicFramePr>
        <p:xfrm>
          <a:off x="7442791" y="4471011"/>
          <a:ext cx="4019110" cy="640080"/>
        </p:xfrm>
        <a:graphic>
          <a:graphicData uri="http://schemas.openxmlformats.org/drawingml/2006/table">
            <a:tbl>
              <a:tblPr firstRow="1" bandRow="1">
                <a:tableStyleId>{5C22544A-7EE6-4342-B048-85BDC9FD1C3A}</a:tableStyleId>
              </a:tblPr>
              <a:tblGrid>
                <a:gridCol w="401911"/>
                <a:gridCol w="401911"/>
                <a:gridCol w="401911"/>
                <a:gridCol w="401911"/>
                <a:gridCol w="401911"/>
                <a:gridCol w="401911"/>
                <a:gridCol w="401911"/>
                <a:gridCol w="401911"/>
                <a:gridCol w="401911"/>
                <a:gridCol w="401911"/>
              </a:tblGrid>
              <a:tr h="613473">
                <a:tc>
                  <a:txBody>
                    <a:bodyPr/>
                    <a:lstStyle/>
                    <a:p>
                      <a:r>
                        <a:rPr lang="en-US" b="1" dirty="0" smtClean="0">
                          <a:solidFill>
                            <a:schemeClr val="bg1"/>
                          </a:solidFill>
                        </a:rPr>
                        <a:t>7</a:t>
                      </a:r>
                      <a:endParaRPr lang="en-CA" b="1" dirty="0">
                        <a:solidFill>
                          <a:schemeClr val="bg1"/>
                        </a:solidFill>
                      </a:endParaRPr>
                    </a:p>
                  </a:txBody>
                  <a:tcPr>
                    <a:cell3D prstMaterial="dkEdge">
                      <a:bevel prst="convex"/>
                      <a:lightRig rig="flood" dir="t"/>
                    </a:cell3D>
                    <a:solidFill>
                      <a:srgbClr val="00B0F0"/>
                    </a:solidFill>
                  </a:tcPr>
                </a:tc>
                <a:tc>
                  <a:txBody>
                    <a:bodyPr/>
                    <a:lstStyle/>
                    <a:p>
                      <a:r>
                        <a:rPr lang="en-US" b="1" dirty="0" smtClean="0">
                          <a:solidFill>
                            <a:schemeClr val="bg1"/>
                          </a:solidFill>
                        </a:rPr>
                        <a:t>8</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9</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tx1"/>
                          </a:solidFill>
                        </a:rPr>
                        <a:t>10</a:t>
                      </a:r>
                      <a:endParaRPr lang="en-CA" b="1" dirty="0">
                        <a:solidFill>
                          <a:schemeClr val="tx1"/>
                        </a:solidFill>
                      </a:endParaRPr>
                    </a:p>
                  </a:txBody>
                  <a:tcPr>
                    <a:cell3D prstMaterial="dkEdge">
                      <a:bevel prst="convex"/>
                      <a:lightRig rig="flood" dir="t"/>
                    </a:cell3D>
                    <a:solidFill>
                      <a:srgbClr val="0000CC"/>
                    </a:solidFill>
                  </a:tcPr>
                </a:tc>
                <a:tc>
                  <a:txBody>
                    <a:bodyPr/>
                    <a:lstStyle/>
                    <a:p>
                      <a:r>
                        <a:rPr lang="en-US" b="1" dirty="0" smtClean="0">
                          <a:solidFill>
                            <a:schemeClr val="bg1"/>
                          </a:solidFill>
                        </a:rPr>
                        <a:t>11</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12</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13</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14</a:t>
                      </a:r>
                      <a:endParaRPr lang="en-CA" b="1" dirty="0">
                        <a:solidFill>
                          <a:schemeClr val="bg1"/>
                        </a:solidFill>
                      </a:endParaRPr>
                    </a:p>
                  </a:txBody>
                  <a:tcPr>
                    <a:cell3D prstMaterial="dkEdge">
                      <a:bevel prst="convex"/>
                      <a:lightRig rig="flood" dir="t"/>
                    </a:cell3D>
                    <a:solidFill>
                      <a:srgbClr val="00B0F0"/>
                    </a:solidFill>
                  </a:tcPr>
                </a:tc>
                <a:tc>
                  <a:txBody>
                    <a:bodyPr/>
                    <a:lstStyle/>
                    <a:p>
                      <a:pPr algn="ctr"/>
                      <a:r>
                        <a:rPr lang="en-US" b="1" dirty="0" smtClean="0">
                          <a:solidFill>
                            <a:schemeClr val="bg1"/>
                          </a:solidFill>
                        </a:rPr>
                        <a:t>15</a:t>
                      </a:r>
                      <a:endParaRPr lang="en-CA" b="1" dirty="0">
                        <a:solidFill>
                          <a:schemeClr val="bg1"/>
                        </a:solidFill>
                      </a:endParaRPr>
                    </a:p>
                  </a:txBody>
                  <a:tcPr>
                    <a:cell3D prstMaterial="dkEdge">
                      <a:bevel prst="convex"/>
                      <a:lightRig rig="flood" dir="t"/>
                    </a:cell3D>
                    <a:solidFill>
                      <a:schemeClr val="tx1">
                        <a:lumMod val="75000"/>
                      </a:schemeClr>
                    </a:solidFill>
                  </a:tcPr>
                </a:tc>
                <a:tc>
                  <a:txBody>
                    <a:bodyPr/>
                    <a:lstStyle/>
                    <a:p>
                      <a:r>
                        <a:rPr lang="en-US" b="1" dirty="0" smtClean="0">
                          <a:solidFill>
                            <a:schemeClr val="bg1"/>
                          </a:solidFill>
                        </a:rPr>
                        <a:t>16</a:t>
                      </a:r>
                      <a:endParaRPr lang="en-CA" b="1" dirty="0">
                        <a:solidFill>
                          <a:schemeClr val="bg1"/>
                        </a:solidFill>
                      </a:endParaRPr>
                    </a:p>
                  </a:txBody>
                  <a:tcPr>
                    <a:cell3D prstMaterial="dkEdge">
                      <a:bevel prst="convex"/>
                      <a:lightRig rig="flood" dir="t"/>
                    </a:cell3D>
                  </a:tcPr>
                </a:tc>
              </a:tr>
            </a:tbl>
          </a:graphicData>
        </a:graphic>
      </p:graphicFrame>
      <p:cxnSp>
        <p:nvCxnSpPr>
          <p:cNvPr id="10" name="Straight Connector 9"/>
          <p:cNvCxnSpPr/>
          <p:nvPr/>
        </p:nvCxnSpPr>
        <p:spPr>
          <a:xfrm flipV="1">
            <a:off x="62709" y="3942030"/>
            <a:ext cx="0" cy="1363627"/>
          </a:xfrm>
          <a:prstGeom prst="line">
            <a:avLst/>
          </a:prstGeom>
          <a:ln w="76200">
            <a:solidFill>
              <a:schemeClr val="bg1">
                <a:lumMod val="75000"/>
                <a:lumOff val="25000"/>
              </a:schemeClr>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2663197331"/>
              </p:ext>
            </p:extLst>
          </p:nvPr>
        </p:nvGraphicFramePr>
        <p:xfrm>
          <a:off x="11458352" y="4471011"/>
          <a:ext cx="733648" cy="640080"/>
        </p:xfrm>
        <a:graphic>
          <a:graphicData uri="http://schemas.openxmlformats.org/drawingml/2006/table">
            <a:tbl>
              <a:tblPr firstRow="1" bandRow="1">
                <a:tableStyleId>{5C22544A-7EE6-4342-B048-85BDC9FD1C3A}</a:tableStyleId>
              </a:tblPr>
              <a:tblGrid>
                <a:gridCol w="402557"/>
                <a:gridCol w="331091"/>
              </a:tblGrid>
              <a:tr h="370840">
                <a:tc>
                  <a:txBody>
                    <a:bodyPr/>
                    <a:lstStyle/>
                    <a:p>
                      <a:r>
                        <a:rPr lang="en-US" b="1" dirty="0" smtClean="0">
                          <a:solidFill>
                            <a:schemeClr val="bg1"/>
                          </a:solidFill>
                        </a:rPr>
                        <a:t>17</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18</a:t>
                      </a:r>
                      <a:endParaRPr lang="en-CA" b="1" dirty="0">
                        <a:solidFill>
                          <a:schemeClr val="bg1"/>
                        </a:solidFill>
                      </a:endParaRPr>
                    </a:p>
                  </a:txBody>
                  <a:tcPr>
                    <a:cell3D prstMaterial="dkEdge">
                      <a:bevel prst="convex"/>
                      <a:lightRig rig="flood" dir="t"/>
                    </a:cell3D>
                  </a:tcPr>
                </a:tc>
              </a:tr>
            </a:tbl>
          </a:graphicData>
        </a:graphic>
      </p:graphicFrame>
      <p:sp>
        <p:nvSpPr>
          <p:cNvPr id="24" name="Rectangle 23"/>
          <p:cNvSpPr/>
          <p:nvPr/>
        </p:nvSpPr>
        <p:spPr>
          <a:xfrm>
            <a:off x="4725724" y="3491345"/>
            <a:ext cx="3402544" cy="420106"/>
          </a:xfrm>
          <a:prstGeom prst="rect">
            <a:avLst/>
          </a:prstGeom>
          <a:solidFill>
            <a:schemeClr val="accent4">
              <a:lumMod val="75000"/>
            </a:schemeClr>
          </a:solidFill>
          <a:ln w="76200">
            <a:solidFill>
              <a:srgbClr val="FF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Covenant Calendar Passover</a:t>
            </a:r>
            <a:endParaRPr lang="en-CA" sz="2000" dirty="0">
              <a:solidFill>
                <a:schemeClr val="bg1"/>
              </a:solidFill>
            </a:endParaRPr>
          </a:p>
        </p:txBody>
      </p:sp>
      <p:sp>
        <p:nvSpPr>
          <p:cNvPr id="42" name="Rectangle 41"/>
          <p:cNvSpPr/>
          <p:nvPr/>
        </p:nvSpPr>
        <p:spPr>
          <a:xfrm>
            <a:off x="10602788" y="808072"/>
            <a:ext cx="558209" cy="3350856"/>
          </a:xfrm>
          <a:prstGeom prst="rect">
            <a:avLst/>
          </a:prstGeom>
          <a:solidFill>
            <a:schemeClr val="tx1">
              <a:lumMod val="75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3200" dirty="0" smtClean="0">
                <a:solidFill>
                  <a:schemeClr val="bg1"/>
                </a:solidFill>
              </a:rPr>
              <a:t>New </a:t>
            </a:r>
            <a:r>
              <a:rPr lang="en-US" sz="3200" b="1" dirty="0" smtClean="0">
                <a:solidFill>
                  <a:schemeClr val="accent4">
                    <a:lumMod val="75000"/>
                  </a:schemeClr>
                </a:solidFill>
              </a:rPr>
              <a:t>Moon</a:t>
            </a:r>
            <a:endParaRPr lang="en-CA" sz="3200" b="1" dirty="0">
              <a:solidFill>
                <a:schemeClr val="accent4">
                  <a:lumMod val="75000"/>
                </a:schemeClr>
              </a:solidFill>
            </a:endParaRPr>
          </a:p>
        </p:txBody>
      </p:sp>
      <p:cxnSp>
        <p:nvCxnSpPr>
          <p:cNvPr id="15" name="Straight Arrow Connector 14"/>
          <p:cNvCxnSpPr/>
          <p:nvPr/>
        </p:nvCxnSpPr>
        <p:spPr>
          <a:xfrm>
            <a:off x="935656" y="3035707"/>
            <a:ext cx="0" cy="1483179"/>
          </a:xfrm>
          <a:prstGeom prst="straightConnector1">
            <a:avLst/>
          </a:prstGeom>
          <a:ln w="38100">
            <a:solidFill>
              <a:srgbClr val="00FF00"/>
            </a:solidFill>
            <a:tailEnd type="arrow"/>
          </a:ln>
          <a:effectLst>
            <a:glow rad="88900">
              <a:schemeClr val="accent3">
                <a:lumMod val="60000"/>
                <a:lumOff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022176" y="3942030"/>
            <a:ext cx="0" cy="555589"/>
          </a:xfrm>
          <a:prstGeom prst="line">
            <a:avLst/>
          </a:prstGeom>
          <a:ln w="76200">
            <a:solidFill>
              <a:srgbClr val="FF000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16418" y="3467595"/>
            <a:ext cx="0" cy="2071971"/>
          </a:xfrm>
          <a:prstGeom prst="line">
            <a:avLst/>
          </a:prstGeom>
          <a:ln w="76200">
            <a:solidFill>
              <a:srgbClr val="FF00FF"/>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047918" y="5183709"/>
            <a:ext cx="1721097" cy="1597101"/>
          </a:xfrm>
          <a:prstGeom prst="rect">
            <a:avLst/>
          </a:prstGeom>
          <a:solidFill>
            <a:schemeClr val="tx1"/>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err="1" smtClean="0">
                <a:solidFill>
                  <a:schemeClr val="bg1"/>
                </a:solidFill>
              </a:rPr>
              <a:t>Cov</a:t>
            </a:r>
            <a:r>
              <a:rPr lang="en-US" sz="2400" b="1" dirty="0" smtClean="0">
                <a:solidFill>
                  <a:schemeClr val="bg1"/>
                </a:solidFill>
              </a:rPr>
              <a:t> Cal </a:t>
            </a:r>
            <a:br>
              <a:rPr lang="en-US" sz="2400" b="1" dirty="0" smtClean="0">
                <a:solidFill>
                  <a:schemeClr val="bg1"/>
                </a:solidFill>
              </a:rPr>
            </a:br>
            <a:r>
              <a:rPr lang="en-US" sz="2400" b="1" dirty="0" smtClean="0">
                <a:solidFill>
                  <a:schemeClr val="bg1"/>
                </a:solidFill>
              </a:rPr>
              <a:t>Unleavened Bread </a:t>
            </a:r>
            <a:r>
              <a:rPr lang="en-US" sz="2400" b="1" dirty="0" err="1" smtClean="0">
                <a:solidFill>
                  <a:schemeClr val="bg1"/>
                </a:solidFill>
              </a:rPr>
              <a:t>Shabbaths</a:t>
            </a:r>
            <a:endParaRPr lang="en-CA" sz="2400" b="1" dirty="0">
              <a:solidFill>
                <a:schemeClr val="bg1"/>
              </a:solidFill>
            </a:endParaRPr>
          </a:p>
        </p:txBody>
      </p:sp>
      <p:cxnSp>
        <p:nvCxnSpPr>
          <p:cNvPr id="16" name="Straight Arrow Connector 15"/>
          <p:cNvCxnSpPr/>
          <p:nvPr/>
        </p:nvCxnSpPr>
        <p:spPr>
          <a:xfrm flipV="1">
            <a:off x="6507677" y="5100584"/>
            <a:ext cx="0" cy="504571"/>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949015" y="1575042"/>
            <a:ext cx="8478997" cy="1460665"/>
          </a:xfrm>
          <a:prstGeom prst="rect">
            <a:avLst/>
          </a:prstGeom>
          <a:noFill/>
          <a:ln w="57150">
            <a:solidFill>
              <a:srgbClr val="008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0000CC"/>
                </a:solidFill>
              </a:rPr>
              <a:t>Yahuah</a:t>
            </a:r>
            <a:r>
              <a:rPr lang="en-US" sz="2800" dirty="0" smtClean="0">
                <a:solidFill>
                  <a:schemeClr val="bg1"/>
                </a:solidFill>
              </a:rPr>
              <a:t> says the </a:t>
            </a:r>
            <a:r>
              <a:rPr lang="en-US" sz="2800" dirty="0" smtClean="0">
                <a:solidFill>
                  <a:schemeClr val="bg1"/>
                </a:solidFill>
                <a:effectLst>
                  <a:glow rad="127000">
                    <a:srgbClr val="00FF00"/>
                  </a:glow>
                </a:effectLst>
              </a:rPr>
              <a:t>Tequfah</a:t>
            </a:r>
            <a:r>
              <a:rPr lang="en-US" sz="2800" dirty="0" smtClean="0">
                <a:solidFill>
                  <a:schemeClr val="bg1"/>
                </a:solidFill>
              </a:rPr>
              <a:t> ends the year.  Man declares the </a:t>
            </a:r>
            <a:r>
              <a:rPr lang="en-US" sz="2800" dirty="0" smtClean="0">
                <a:solidFill>
                  <a:schemeClr val="bg1"/>
                </a:solidFill>
                <a:effectLst>
                  <a:glow rad="127000">
                    <a:schemeClr val="accent2">
                      <a:lumMod val="60000"/>
                      <a:lumOff val="40000"/>
                    </a:schemeClr>
                  </a:glow>
                </a:effectLst>
              </a:rPr>
              <a:t>(sliver*) moon </a:t>
            </a:r>
            <a:r>
              <a:rPr lang="en-US" sz="2800" dirty="0" smtClean="0">
                <a:solidFill>
                  <a:schemeClr val="bg1"/>
                </a:solidFill>
              </a:rPr>
              <a:t>ends the year.  There are </a:t>
            </a:r>
            <a:r>
              <a:rPr lang="en-US" sz="2800" b="1" dirty="0" smtClean="0">
                <a:solidFill>
                  <a:srgbClr val="FF3300"/>
                </a:solidFill>
              </a:rPr>
              <a:t>25 cycles </a:t>
            </a:r>
            <a:r>
              <a:rPr lang="en-US" sz="2800" dirty="0" smtClean="0">
                <a:solidFill>
                  <a:schemeClr val="bg1"/>
                </a:solidFill>
              </a:rPr>
              <a:t>(days) in between them.  </a:t>
            </a:r>
            <a:r>
              <a:rPr lang="en-US" sz="2800" b="1" dirty="0" smtClean="0">
                <a:ln>
                  <a:solidFill>
                    <a:sysClr val="windowText" lastClr="000000"/>
                  </a:solidFill>
                </a:ln>
                <a:solidFill>
                  <a:schemeClr val="accent4">
                    <a:lumMod val="75000"/>
                  </a:schemeClr>
                </a:solidFill>
                <a:effectLst>
                  <a:glow rad="127000">
                    <a:schemeClr val="accent3">
                      <a:lumMod val="60000"/>
                      <a:lumOff val="40000"/>
                    </a:schemeClr>
                  </a:glow>
                </a:effectLst>
              </a:rPr>
              <a:t>To which year do they belong? </a:t>
            </a:r>
            <a:endParaRPr lang="en-CA" sz="2800" b="1" dirty="0">
              <a:ln>
                <a:solidFill>
                  <a:sysClr val="windowText" lastClr="000000"/>
                </a:solidFill>
              </a:ln>
              <a:solidFill>
                <a:schemeClr val="accent4">
                  <a:lumMod val="75000"/>
                </a:schemeClr>
              </a:solidFill>
              <a:effectLst>
                <a:glow rad="127000">
                  <a:schemeClr val="accent3">
                    <a:lumMod val="60000"/>
                    <a:lumOff val="40000"/>
                  </a:schemeClr>
                </a:glow>
              </a:effectLst>
            </a:endParaRPr>
          </a:p>
        </p:txBody>
      </p:sp>
      <p:cxnSp>
        <p:nvCxnSpPr>
          <p:cNvPr id="39" name="Straight Arrow Connector 38"/>
          <p:cNvCxnSpPr/>
          <p:nvPr/>
        </p:nvCxnSpPr>
        <p:spPr>
          <a:xfrm>
            <a:off x="773304" y="1258784"/>
            <a:ext cx="9760034" cy="0"/>
          </a:xfrm>
          <a:prstGeom prst="straightConnector1">
            <a:avLst/>
          </a:prstGeom>
          <a:ln w="76200">
            <a:solidFill>
              <a:schemeClr val="tx1">
                <a:lumMod val="5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885752" y="5329118"/>
            <a:ext cx="5221183" cy="1451691"/>
          </a:xfrm>
          <a:prstGeom prst="rect">
            <a:avLst/>
          </a:prstGeom>
          <a:solidFill>
            <a:schemeClr val="accent1">
              <a:lumMod val="40000"/>
              <a:lumOff val="6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smtClean="0">
                <a:solidFill>
                  <a:schemeClr val="accent4">
                    <a:lumMod val="75000"/>
                  </a:schemeClr>
                </a:solidFill>
              </a:rPr>
              <a:t>These </a:t>
            </a:r>
            <a:r>
              <a:rPr lang="en-US" sz="2800" b="1" u="sng" dirty="0" smtClean="0">
                <a:solidFill>
                  <a:schemeClr val="bg1"/>
                </a:solidFill>
              </a:rPr>
              <a:t>25 cycles</a:t>
            </a:r>
            <a:r>
              <a:rPr lang="en-US" sz="2800" b="1" dirty="0" smtClean="0">
                <a:solidFill>
                  <a:schemeClr val="bg1"/>
                </a:solidFill>
              </a:rPr>
              <a:t> </a:t>
            </a:r>
            <a:r>
              <a:rPr lang="en-US" sz="2800" b="1" dirty="0" smtClean="0">
                <a:solidFill>
                  <a:schemeClr val="accent4">
                    <a:lumMod val="75000"/>
                  </a:schemeClr>
                </a:solidFill>
              </a:rPr>
              <a:t>after the Tequfah, are they actually </a:t>
            </a:r>
            <a:r>
              <a:rPr lang="en-US" sz="2800" b="1" u="sng" dirty="0" smtClean="0">
                <a:solidFill>
                  <a:srgbClr val="FF0000"/>
                </a:solidFill>
              </a:rPr>
              <a:t>non accountable </a:t>
            </a:r>
            <a:r>
              <a:rPr lang="en-US" sz="2800" b="1" dirty="0" smtClean="0">
                <a:ln>
                  <a:solidFill>
                    <a:srgbClr val="FF3300"/>
                  </a:solidFill>
                </a:ln>
                <a:solidFill>
                  <a:schemeClr val="bg1"/>
                </a:solidFill>
                <a:effectLst>
                  <a:glow rad="190500">
                    <a:schemeClr val="accent3">
                      <a:lumMod val="60000"/>
                      <a:lumOff val="40000"/>
                    </a:schemeClr>
                  </a:glow>
                </a:effectLst>
              </a:rPr>
              <a:t>phantom</a:t>
            </a:r>
            <a:r>
              <a:rPr lang="en-US" sz="2800" b="1" dirty="0" smtClean="0">
                <a:solidFill>
                  <a:schemeClr val="accent4">
                    <a:lumMod val="75000"/>
                  </a:schemeClr>
                </a:solidFill>
              </a:rPr>
              <a:t> cycles as declared</a:t>
            </a:r>
            <a:r>
              <a:rPr lang="en-US" sz="2800" b="1" dirty="0" smtClean="0">
                <a:solidFill>
                  <a:srgbClr val="FF0000"/>
                </a:solidFill>
              </a:rPr>
              <a:t>?</a:t>
            </a:r>
            <a:endParaRPr lang="en-CA" sz="2800" b="1" dirty="0">
              <a:solidFill>
                <a:srgbClr val="FF0000"/>
              </a:solidFill>
            </a:endParaRPr>
          </a:p>
        </p:txBody>
      </p:sp>
      <p:sp>
        <p:nvSpPr>
          <p:cNvPr id="14" name="Curved Down Arrow 13"/>
          <p:cNvSpPr/>
          <p:nvPr/>
        </p:nvSpPr>
        <p:spPr>
          <a:xfrm>
            <a:off x="6507677" y="4011104"/>
            <a:ext cx="2553196" cy="459908"/>
          </a:xfrm>
          <a:prstGeom prst="curvedDownArrow">
            <a:avLst>
              <a:gd name="adj1" fmla="val 25000"/>
              <a:gd name="adj2" fmla="val 111511"/>
              <a:gd name="adj3" fmla="val 40493"/>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Rectangle 17"/>
          <p:cNvSpPr/>
          <p:nvPr/>
        </p:nvSpPr>
        <p:spPr>
          <a:xfrm>
            <a:off x="1043729" y="985659"/>
            <a:ext cx="2580195" cy="439388"/>
          </a:xfrm>
          <a:prstGeom prst="rect">
            <a:avLst/>
          </a:prstGeom>
          <a:solidFill>
            <a:schemeClr val="bg2">
              <a:lumMod val="60000"/>
              <a:lumOff val="40000"/>
            </a:schemeClr>
          </a:solidFill>
          <a:ln w="57150">
            <a:solidFill>
              <a:schemeClr val="accent4">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800000"/>
                </a:solidFill>
              </a:rPr>
              <a:t>Tequfah to the - </a:t>
            </a:r>
            <a:endParaRPr lang="en-CA" sz="2800" b="1" dirty="0">
              <a:solidFill>
                <a:srgbClr val="800000"/>
              </a:solidFill>
            </a:endParaRPr>
          </a:p>
        </p:txBody>
      </p:sp>
      <p:sp>
        <p:nvSpPr>
          <p:cNvPr id="19" name="Rectangle 18"/>
          <p:cNvSpPr/>
          <p:nvPr/>
        </p:nvSpPr>
        <p:spPr>
          <a:xfrm>
            <a:off x="2229650" y="5468316"/>
            <a:ext cx="2734235" cy="1307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400" b="1" dirty="0" smtClean="0">
                <a:solidFill>
                  <a:schemeClr val="bg1"/>
                </a:solidFill>
              </a:rPr>
              <a:t>*</a:t>
            </a:r>
            <a:r>
              <a:rPr lang="en-US" sz="2400" b="1" u="sng" dirty="0" smtClean="0">
                <a:solidFill>
                  <a:srgbClr val="7030A0"/>
                </a:solidFill>
              </a:rPr>
              <a:t>Note</a:t>
            </a:r>
            <a:r>
              <a:rPr lang="en-US" sz="2400" b="1" dirty="0" smtClean="0">
                <a:solidFill>
                  <a:srgbClr val="7030A0"/>
                </a:solidFill>
              </a:rPr>
              <a:t>:  </a:t>
            </a:r>
            <a:r>
              <a:rPr lang="en-US" sz="2400" dirty="0" smtClean="0">
                <a:solidFill>
                  <a:schemeClr val="bg1"/>
                </a:solidFill>
              </a:rPr>
              <a:t>Different phases of the moon are also used!</a:t>
            </a:r>
            <a:endParaRPr lang="en-CA" sz="2400" dirty="0">
              <a:solidFill>
                <a:schemeClr val="bg1"/>
              </a:solidFill>
            </a:endParaRPr>
          </a:p>
        </p:txBody>
      </p:sp>
      <p:cxnSp>
        <p:nvCxnSpPr>
          <p:cNvPr id="37" name="Straight Connector 36"/>
          <p:cNvCxnSpPr/>
          <p:nvPr/>
        </p:nvCxnSpPr>
        <p:spPr>
          <a:xfrm flipH="1">
            <a:off x="10681818" y="4149770"/>
            <a:ext cx="5978" cy="1034498"/>
          </a:xfrm>
          <a:prstGeom prst="line">
            <a:avLst/>
          </a:prstGeom>
          <a:ln w="76200">
            <a:solidFill>
              <a:schemeClr val="bg1">
                <a:lumMod val="75000"/>
                <a:lumOff val="25000"/>
              </a:schemeClr>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73304" y="1009403"/>
            <a:ext cx="0" cy="4285613"/>
          </a:xfrm>
          <a:prstGeom prst="line">
            <a:avLst/>
          </a:prstGeom>
          <a:ln w="76200">
            <a:solidFill>
              <a:srgbClr val="CC6600"/>
            </a:solidFill>
            <a:headEnd type="diamond" w="med" len="med"/>
            <a:tailEnd type="diamond"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11362" y="2009553"/>
            <a:ext cx="1217427" cy="1212146"/>
          </a:xfrm>
          <a:prstGeom prst="rect">
            <a:avLst/>
          </a:prstGeom>
          <a:ln>
            <a:solidFill>
              <a:srgbClr val="008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effectLst>
                  <a:glow rad="127000">
                    <a:srgbClr val="00CC00"/>
                  </a:glow>
                </a:effectLst>
              </a:rPr>
              <a:t>Tequfah</a:t>
            </a:r>
            <a:r>
              <a:rPr lang="en-US" sz="2400" dirty="0" err="1">
                <a:solidFill>
                  <a:schemeClr val="bg1"/>
                </a:solidFill>
                <a:effectLst>
                  <a:glow rad="127000">
                    <a:srgbClr val="51F9C5"/>
                  </a:glow>
                </a:effectLst>
              </a:rPr>
              <a:t>L</a:t>
            </a:r>
            <a:r>
              <a:rPr lang="en-US" sz="2400" dirty="0" err="1" smtClean="0">
                <a:solidFill>
                  <a:schemeClr val="bg1"/>
                </a:solidFill>
                <a:effectLst>
                  <a:glow rad="127000">
                    <a:srgbClr val="51F9C5"/>
                  </a:glow>
                </a:effectLst>
              </a:rPr>
              <a:t>ight</a:t>
            </a:r>
            <a:r>
              <a:rPr lang="en-US" sz="2400" dirty="0" smtClean="0">
                <a:solidFill>
                  <a:schemeClr val="bg1"/>
                </a:solidFill>
                <a:effectLst>
                  <a:glow rad="127000">
                    <a:srgbClr val="51F9C5"/>
                  </a:glow>
                </a:effectLst>
              </a:rPr>
              <a:t> </a:t>
            </a:r>
            <a:r>
              <a:rPr lang="en-US" sz="2400" dirty="0">
                <a:solidFill>
                  <a:schemeClr val="bg1"/>
                </a:solidFill>
                <a:effectLst>
                  <a:glow rad="127000">
                    <a:srgbClr val="51F9C5"/>
                  </a:glow>
                </a:effectLst>
              </a:rPr>
              <a:t>S</a:t>
            </a:r>
            <a:r>
              <a:rPr lang="en-US" sz="2400" dirty="0" smtClean="0">
                <a:solidFill>
                  <a:schemeClr val="bg1"/>
                </a:solidFill>
                <a:effectLst>
                  <a:glow rad="127000">
                    <a:srgbClr val="51F9C5"/>
                  </a:glow>
                </a:effectLst>
              </a:rPr>
              <a:t>eason</a:t>
            </a:r>
            <a:r>
              <a:rPr lang="en-US" sz="1000" dirty="0" smtClean="0">
                <a:solidFill>
                  <a:schemeClr val="bg1"/>
                </a:solidFill>
              </a:rPr>
              <a:t>             </a:t>
            </a:r>
            <a:endParaRPr lang="en-CA" dirty="0">
              <a:solidFill>
                <a:schemeClr val="bg1"/>
              </a:solidFill>
            </a:endParaRPr>
          </a:p>
        </p:txBody>
      </p:sp>
      <p:cxnSp>
        <p:nvCxnSpPr>
          <p:cNvPr id="22" name="Straight Arrow Connector 21"/>
          <p:cNvCxnSpPr/>
          <p:nvPr/>
        </p:nvCxnSpPr>
        <p:spPr>
          <a:xfrm>
            <a:off x="3623923" y="1045443"/>
            <a:ext cx="6346275" cy="0"/>
          </a:xfrm>
          <a:prstGeom prst="straightConnector1">
            <a:avLst/>
          </a:prstGeom>
          <a:ln w="76200">
            <a:solidFill>
              <a:srgbClr val="CC00CC"/>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555768" y="6402985"/>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8180402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750"/>
                                        <p:tgtEl>
                                          <p:spTgt spid="10"/>
                                        </p:tgtEl>
                                      </p:cBhvr>
                                    </p:animEffect>
                                    <p:anim calcmode="lin" valueType="num">
                                      <p:cBhvr>
                                        <p:cTn id="13" dur="1750" fill="hold"/>
                                        <p:tgtEl>
                                          <p:spTgt spid="10"/>
                                        </p:tgtEl>
                                        <p:attrNameLst>
                                          <p:attrName>ppt_x</p:attrName>
                                        </p:attrNameLst>
                                      </p:cBhvr>
                                      <p:tavLst>
                                        <p:tav tm="0">
                                          <p:val>
                                            <p:strVal val="#ppt_x"/>
                                          </p:val>
                                        </p:tav>
                                        <p:tav tm="100000">
                                          <p:val>
                                            <p:strVal val="#ppt_x"/>
                                          </p:val>
                                        </p:tav>
                                      </p:tavLst>
                                    </p:anim>
                                    <p:anim calcmode="lin" valueType="num">
                                      <p:cBhvr>
                                        <p:cTn id="14" dur="1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1750" fill="hold"/>
                                        <p:tgtEl>
                                          <p:spTgt spid="42"/>
                                        </p:tgtEl>
                                        <p:attrNameLst>
                                          <p:attrName>ppt_w</p:attrName>
                                        </p:attrNameLst>
                                      </p:cBhvr>
                                      <p:tavLst>
                                        <p:tav tm="0">
                                          <p:val>
                                            <p:fltVal val="0"/>
                                          </p:val>
                                        </p:tav>
                                        <p:tav tm="100000">
                                          <p:val>
                                            <p:strVal val="#ppt_w"/>
                                          </p:val>
                                        </p:tav>
                                      </p:tavLst>
                                    </p:anim>
                                    <p:anim calcmode="lin" valueType="num">
                                      <p:cBhvr>
                                        <p:cTn id="20" dur="1750" fill="hold"/>
                                        <p:tgtEl>
                                          <p:spTgt spid="42"/>
                                        </p:tgtEl>
                                        <p:attrNameLst>
                                          <p:attrName>ppt_h</p:attrName>
                                        </p:attrNameLst>
                                      </p:cBhvr>
                                      <p:tavLst>
                                        <p:tav tm="0">
                                          <p:val>
                                            <p:fltVal val="0"/>
                                          </p:val>
                                        </p:tav>
                                        <p:tav tm="100000">
                                          <p:val>
                                            <p:strVal val="#ppt_h"/>
                                          </p:val>
                                        </p:tav>
                                      </p:tavLst>
                                    </p:anim>
                                    <p:anim calcmode="lin" valueType="num">
                                      <p:cBhvr>
                                        <p:cTn id="21" dur="1750" fill="hold"/>
                                        <p:tgtEl>
                                          <p:spTgt spid="42"/>
                                        </p:tgtEl>
                                        <p:attrNameLst>
                                          <p:attrName>style.rotation</p:attrName>
                                        </p:attrNameLst>
                                      </p:cBhvr>
                                      <p:tavLst>
                                        <p:tav tm="0">
                                          <p:val>
                                            <p:fltVal val="90"/>
                                          </p:val>
                                        </p:tav>
                                        <p:tav tm="100000">
                                          <p:val>
                                            <p:fltVal val="0"/>
                                          </p:val>
                                        </p:tav>
                                      </p:tavLst>
                                    </p:anim>
                                    <p:animEffect transition="in" filter="fade">
                                      <p:cBhvr>
                                        <p:cTn id="22" dur="1750"/>
                                        <p:tgtEl>
                                          <p:spTgt spid="42"/>
                                        </p:tgtEl>
                                      </p:cBhvr>
                                    </p:animEffect>
                                  </p:childTnLst>
                                </p:cTn>
                              </p:par>
                              <p:par>
                                <p:cTn id="23" presetID="31" presetClass="entr" presetSubtype="0" fill="hold" nodeType="withEffect">
                                  <p:stCondLst>
                                    <p:cond delay="750"/>
                                  </p:stCondLst>
                                  <p:childTnLst>
                                    <p:set>
                                      <p:cBhvr>
                                        <p:cTn id="24" dur="1" fill="hold">
                                          <p:stCondLst>
                                            <p:cond delay="0"/>
                                          </p:stCondLst>
                                        </p:cTn>
                                        <p:tgtEl>
                                          <p:spTgt spid="37"/>
                                        </p:tgtEl>
                                        <p:attrNameLst>
                                          <p:attrName>style.visibility</p:attrName>
                                        </p:attrNameLst>
                                      </p:cBhvr>
                                      <p:to>
                                        <p:strVal val="visible"/>
                                      </p:to>
                                    </p:set>
                                    <p:anim calcmode="lin" valueType="num">
                                      <p:cBhvr>
                                        <p:cTn id="25" dur="1750" fill="hold"/>
                                        <p:tgtEl>
                                          <p:spTgt spid="37"/>
                                        </p:tgtEl>
                                        <p:attrNameLst>
                                          <p:attrName>ppt_w</p:attrName>
                                        </p:attrNameLst>
                                      </p:cBhvr>
                                      <p:tavLst>
                                        <p:tav tm="0">
                                          <p:val>
                                            <p:fltVal val="0"/>
                                          </p:val>
                                        </p:tav>
                                        <p:tav tm="100000">
                                          <p:val>
                                            <p:strVal val="#ppt_w"/>
                                          </p:val>
                                        </p:tav>
                                      </p:tavLst>
                                    </p:anim>
                                    <p:anim calcmode="lin" valueType="num">
                                      <p:cBhvr>
                                        <p:cTn id="26" dur="1750" fill="hold"/>
                                        <p:tgtEl>
                                          <p:spTgt spid="37"/>
                                        </p:tgtEl>
                                        <p:attrNameLst>
                                          <p:attrName>ppt_h</p:attrName>
                                        </p:attrNameLst>
                                      </p:cBhvr>
                                      <p:tavLst>
                                        <p:tav tm="0">
                                          <p:val>
                                            <p:fltVal val="0"/>
                                          </p:val>
                                        </p:tav>
                                        <p:tav tm="100000">
                                          <p:val>
                                            <p:strVal val="#ppt_h"/>
                                          </p:val>
                                        </p:tav>
                                      </p:tavLst>
                                    </p:anim>
                                    <p:anim calcmode="lin" valueType="num">
                                      <p:cBhvr>
                                        <p:cTn id="27" dur="1750" fill="hold"/>
                                        <p:tgtEl>
                                          <p:spTgt spid="37"/>
                                        </p:tgtEl>
                                        <p:attrNameLst>
                                          <p:attrName>style.rotation</p:attrName>
                                        </p:attrNameLst>
                                      </p:cBhvr>
                                      <p:tavLst>
                                        <p:tav tm="0">
                                          <p:val>
                                            <p:fltVal val="90"/>
                                          </p:val>
                                        </p:tav>
                                        <p:tav tm="100000">
                                          <p:val>
                                            <p:fltVal val="0"/>
                                          </p:val>
                                        </p:tav>
                                      </p:tavLst>
                                    </p:anim>
                                    <p:animEffect transition="in" filter="fade">
                                      <p:cBhvr>
                                        <p:cTn id="28" dur="175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15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1500"/>
                                        <p:tgtEl>
                                          <p:spTgt spid="18"/>
                                        </p:tgtEl>
                                      </p:cBhvr>
                                    </p:animEffect>
                                  </p:childTnLst>
                                </p:cTn>
                              </p:par>
                              <p:par>
                                <p:cTn id="39" presetID="22" presetClass="entr" presetSubtype="8" repeatCount="3000" fill="hold" nodeType="withEffect">
                                  <p:stCondLst>
                                    <p:cond delay="150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1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2000"/>
                                        <p:tgtEl>
                                          <p:spTgt spid="25"/>
                                        </p:tgtEl>
                                      </p:cBhvr>
                                    </p:animEffect>
                                  </p:childTnLst>
                                </p:cTn>
                              </p:par>
                              <p:par>
                                <p:cTn id="47" presetID="31" presetClass="entr" presetSubtype="0" fill="hold" nodeType="withEffect">
                                  <p:stCondLst>
                                    <p:cond delay="8000"/>
                                  </p:stCondLst>
                                  <p:childTnLst>
                                    <p:set>
                                      <p:cBhvr>
                                        <p:cTn id="48" dur="1" fill="hold">
                                          <p:stCondLst>
                                            <p:cond delay="0"/>
                                          </p:stCondLst>
                                        </p:cTn>
                                        <p:tgtEl>
                                          <p:spTgt spid="19">
                                            <p:txEl>
                                              <p:pRg st="0" end="0"/>
                                            </p:txEl>
                                          </p:spTgt>
                                        </p:tgtEl>
                                        <p:attrNameLst>
                                          <p:attrName>style.visibility</p:attrName>
                                        </p:attrNameLst>
                                      </p:cBhvr>
                                      <p:to>
                                        <p:strVal val="visible"/>
                                      </p:to>
                                    </p:set>
                                    <p:anim calcmode="lin" valueType="num">
                                      <p:cBhvr>
                                        <p:cTn id="49" dur="1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0" dur="15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51" dur="15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52" dur="1500"/>
                                        <p:tgtEl>
                                          <p:spTgt spid="1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1750"/>
                                        <p:tgtEl>
                                          <p:spTgt spid="12"/>
                                        </p:tgtEl>
                                      </p:cBhvr>
                                    </p:animEffect>
                                  </p:childTnLst>
                                </p:cTn>
                              </p:par>
                              <p:par>
                                <p:cTn id="58" presetID="22" presetClass="entr" presetSubtype="1" fill="hold" nodeType="withEffect">
                                  <p:stCondLst>
                                    <p:cond delay="75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1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1000" fill="hold"/>
                                        <p:tgtEl>
                                          <p:spTgt spid="9"/>
                                        </p:tgtEl>
                                        <p:attrNameLst>
                                          <p:attrName>ppt_x</p:attrName>
                                        </p:attrNameLst>
                                      </p:cBhvr>
                                      <p:tavLst>
                                        <p:tav tm="0">
                                          <p:val>
                                            <p:strVal val="#ppt_x"/>
                                          </p:val>
                                        </p:tav>
                                        <p:tav tm="100000">
                                          <p:val>
                                            <p:strVal val="#ppt_x"/>
                                          </p:val>
                                        </p:tav>
                                      </p:tavLst>
                                    </p:anim>
                                    <p:anim calcmode="lin" valueType="num">
                                      <p:cBhvr additive="base">
                                        <p:cTn id="66" dur="1000" fill="hold"/>
                                        <p:tgtEl>
                                          <p:spTgt spid="9"/>
                                        </p:tgtEl>
                                        <p:attrNameLst>
                                          <p:attrName>ppt_y</p:attrName>
                                        </p:attrNameLst>
                                      </p:cBhvr>
                                      <p:tavLst>
                                        <p:tav tm="0">
                                          <p:val>
                                            <p:strVal val="0-#ppt_h/2"/>
                                          </p:val>
                                        </p:tav>
                                        <p:tav tm="100000">
                                          <p:val>
                                            <p:strVal val="#ppt_y"/>
                                          </p:val>
                                        </p:tav>
                                      </p:tavLst>
                                    </p:anim>
                                  </p:childTnLst>
                                </p:cTn>
                              </p:par>
                              <p:par>
                                <p:cTn id="67" presetID="2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1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1750"/>
                                        <p:tgtEl>
                                          <p:spTgt spid="32"/>
                                        </p:tgtEl>
                                      </p:cBhvr>
                                    </p:animEffect>
                                  </p:childTnLst>
                                </p:cTn>
                              </p:par>
                              <p:par>
                                <p:cTn id="75" presetID="47" presetClass="entr" presetSubtype="0" fill="hold" grpId="0" nodeType="withEffect">
                                  <p:stCondLst>
                                    <p:cond delay="150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250"/>
                                        <p:tgtEl>
                                          <p:spTgt spid="34"/>
                                        </p:tgtEl>
                                      </p:cBhvr>
                                    </p:animEffect>
                                    <p:anim calcmode="lin" valueType="num">
                                      <p:cBhvr>
                                        <p:cTn id="78" dur="1250" fill="hold"/>
                                        <p:tgtEl>
                                          <p:spTgt spid="34"/>
                                        </p:tgtEl>
                                        <p:attrNameLst>
                                          <p:attrName>ppt_x</p:attrName>
                                        </p:attrNameLst>
                                      </p:cBhvr>
                                      <p:tavLst>
                                        <p:tav tm="0">
                                          <p:val>
                                            <p:strVal val="#ppt_x"/>
                                          </p:val>
                                        </p:tav>
                                        <p:tav tm="100000">
                                          <p:val>
                                            <p:strVal val="#ppt_x"/>
                                          </p:val>
                                        </p:tav>
                                      </p:tavLst>
                                    </p:anim>
                                    <p:anim calcmode="lin" valueType="num">
                                      <p:cBhvr>
                                        <p:cTn id="79" dur="1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repeatCount="3000" fill="hold"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1500"/>
                                        <p:tgtEl>
                                          <p:spTgt spid="36"/>
                                        </p:tgtEl>
                                      </p:cBhvr>
                                    </p:animEffect>
                                  </p:childTnLst>
                                </p:cTn>
                              </p:par>
                              <p:par>
                                <p:cTn id="85" presetID="22" presetClass="entr" presetSubtype="4" fill="hold" grpId="0" nodeType="withEffect">
                                  <p:stCondLst>
                                    <p:cond delay="1000"/>
                                  </p:stCondLst>
                                  <p:childTnLst>
                                    <p:set>
                                      <p:cBhvr>
                                        <p:cTn id="86" dur="1" fill="hold">
                                          <p:stCondLst>
                                            <p:cond delay="0"/>
                                          </p:stCondLst>
                                        </p:cTn>
                                        <p:tgtEl>
                                          <p:spTgt spid="24"/>
                                        </p:tgtEl>
                                        <p:attrNameLst>
                                          <p:attrName>style.visibility</p:attrName>
                                        </p:attrNameLst>
                                      </p:cBhvr>
                                      <p:to>
                                        <p:strVal val="visible"/>
                                      </p:to>
                                    </p:set>
                                    <p:animEffect transition="in" filter="wipe(down)">
                                      <p:cBhvr>
                                        <p:cTn id="87" dur="1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1000" fill="hold"/>
                                        <p:tgtEl>
                                          <p:spTgt spid="11"/>
                                        </p:tgtEl>
                                        <p:attrNameLst>
                                          <p:attrName>ppt_w</p:attrName>
                                        </p:attrNameLst>
                                      </p:cBhvr>
                                      <p:tavLst>
                                        <p:tav tm="0">
                                          <p:val>
                                            <p:fltVal val="0"/>
                                          </p:val>
                                        </p:tav>
                                        <p:tav tm="100000">
                                          <p:val>
                                            <p:strVal val="#ppt_w"/>
                                          </p:val>
                                        </p:tav>
                                      </p:tavLst>
                                    </p:anim>
                                    <p:anim calcmode="lin" valueType="num">
                                      <p:cBhvr>
                                        <p:cTn id="93" dur="1000" fill="hold"/>
                                        <p:tgtEl>
                                          <p:spTgt spid="11"/>
                                        </p:tgtEl>
                                        <p:attrNameLst>
                                          <p:attrName>ppt_h</p:attrName>
                                        </p:attrNameLst>
                                      </p:cBhvr>
                                      <p:tavLst>
                                        <p:tav tm="0">
                                          <p:val>
                                            <p:fltVal val="0"/>
                                          </p:val>
                                        </p:tav>
                                        <p:tav tm="100000">
                                          <p:val>
                                            <p:strVal val="#ppt_h"/>
                                          </p:val>
                                        </p:tav>
                                      </p:tavLst>
                                    </p:anim>
                                    <p:anim calcmode="lin" valueType="num">
                                      <p:cBhvr>
                                        <p:cTn id="94" dur="1000" fill="hold"/>
                                        <p:tgtEl>
                                          <p:spTgt spid="11"/>
                                        </p:tgtEl>
                                        <p:attrNameLst>
                                          <p:attrName>style.rotation</p:attrName>
                                        </p:attrNameLst>
                                      </p:cBhvr>
                                      <p:tavLst>
                                        <p:tav tm="0">
                                          <p:val>
                                            <p:fltVal val="90"/>
                                          </p:val>
                                        </p:tav>
                                        <p:tav tm="100000">
                                          <p:val>
                                            <p:fltVal val="0"/>
                                          </p:val>
                                        </p:tav>
                                      </p:tavLst>
                                    </p:anim>
                                    <p:animEffect transition="in" filter="fade">
                                      <p:cBhvr>
                                        <p:cTn id="95" dur="1000"/>
                                        <p:tgtEl>
                                          <p:spTgt spid="11"/>
                                        </p:tgtEl>
                                      </p:cBhvr>
                                    </p:animEffect>
                                  </p:childTnLst>
                                </p:cTn>
                              </p:par>
                              <p:par>
                                <p:cTn id="96" presetID="31" presetClass="entr" presetSubtype="0"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1000" fill="hold"/>
                                        <p:tgtEl>
                                          <p:spTgt spid="16"/>
                                        </p:tgtEl>
                                        <p:attrNameLst>
                                          <p:attrName>ppt_w</p:attrName>
                                        </p:attrNameLst>
                                      </p:cBhvr>
                                      <p:tavLst>
                                        <p:tav tm="0">
                                          <p:val>
                                            <p:fltVal val="0"/>
                                          </p:val>
                                        </p:tav>
                                        <p:tav tm="100000">
                                          <p:val>
                                            <p:strVal val="#ppt_w"/>
                                          </p:val>
                                        </p:tav>
                                      </p:tavLst>
                                    </p:anim>
                                    <p:anim calcmode="lin" valueType="num">
                                      <p:cBhvr>
                                        <p:cTn id="99" dur="1000" fill="hold"/>
                                        <p:tgtEl>
                                          <p:spTgt spid="16"/>
                                        </p:tgtEl>
                                        <p:attrNameLst>
                                          <p:attrName>ppt_h</p:attrName>
                                        </p:attrNameLst>
                                      </p:cBhvr>
                                      <p:tavLst>
                                        <p:tav tm="0">
                                          <p:val>
                                            <p:fltVal val="0"/>
                                          </p:val>
                                        </p:tav>
                                        <p:tav tm="100000">
                                          <p:val>
                                            <p:strVal val="#ppt_h"/>
                                          </p:val>
                                        </p:tav>
                                      </p:tavLst>
                                    </p:anim>
                                    <p:anim calcmode="lin" valueType="num">
                                      <p:cBhvr>
                                        <p:cTn id="100" dur="1000" fill="hold"/>
                                        <p:tgtEl>
                                          <p:spTgt spid="16"/>
                                        </p:tgtEl>
                                        <p:attrNameLst>
                                          <p:attrName>style.rotation</p:attrName>
                                        </p:attrNameLst>
                                      </p:cBhvr>
                                      <p:tavLst>
                                        <p:tav tm="0">
                                          <p:val>
                                            <p:fltVal val="90"/>
                                          </p:val>
                                        </p:tav>
                                        <p:tav tm="100000">
                                          <p:val>
                                            <p:fltVal val="0"/>
                                          </p:val>
                                        </p:tav>
                                      </p:tavLst>
                                    </p:anim>
                                    <p:animEffect transition="in" filter="fade">
                                      <p:cBhvr>
                                        <p:cTn id="101" dur="1000"/>
                                        <p:tgtEl>
                                          <p:spTgt spid="16"/>
                                        </p:tgtEl>
                                      </p:cBhvr>
                                    </p:animEffect>
                                  </p:childTnLst>
                                </p:cTn>
                              </p:par>
                              <p:par>
                                <p:cTn id="102" presetID="22" presetClass="entr" presetSubtype="8" fill="hold" grpId="0" nodeType="withEffect">
                                  <p:stCondLst>
                                    <p:cond delay="2000"/>
                                  </p:stCondLst>
                                  <p:childTnLst>
                                    <p:set>
                                      <p:cBhvr>
                                        <p:cTn id="103" dur="1" fill="hold">
                                          <p:stCondLst>
                                            <p:cond delay="0"/>
                                          </p:stCondLst>
                                        </p:cTn>
                                        <p:tgtEl>
                                          <p:spTgt spid="14"/>
                                        </p:tgtEl>
                                        <p:attrNameLst>
                                          <p:attrName>style.visibility</p:attrName>
                                        </p:attrNameLst>
                                      </p:cBhvr>
                                      <p:to>
                                        <p:strVal val="visible"/>
                                      </p:to>
                                    </p:set>
                                    <p:animEffect transition="in" filter="wipe(left)">
                                      <p:cBhvr>
                                        <p:cTn id="104" dur="1250"/>
                                        <p:tgtEl>
                                          <p:spTgt spid="14"/>
                                        </p:tgtEl>
                                      </p:cBhvr>
                                    </p:animEffec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wipe(down)">
                                      <p:cBhvr>
                                        <p:cTn id="109" dur="580">
                                          <p:stCondLst>
                                            <p:cond delay="0"/>
                                          </p:stCondLst>
                                        </p:cTn>
                                        <p:tgtEl>
                                          <p:spTgt spid="3"/>
                                        </p:tgtEl>
                                      </p:cBhvr>
                                    </p:animEffect>
                                    <p:anim calcmode="lin" valueType="num">
                                      <p:cBhvr>
                                        <p:cTn id="1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gtEl>
                                      </p:cBhvr>
                                      <p:to x="100000" y="60000"/>
                                    </p:animScale>
                                    <p:animScale>
                                      <p:cBhvr>
                                        <p:cTn id="116" dur="166" decel="50000">
                                          <p:stCondLst>
                                            <p:cond delay="676"/>
                                          </p:stCondLst>
                                        </p:cTn>
                                        <p:tgtEl>
                                          <p:spTgt spid="3"/>
                                        </p:tgtEl>
                                      </p:cBhvr>
                                      <p:to x="100000" y="100000"/>
                                    </p:animScale>
                                    <p:animScale>
                                      <p:cBhvr>
                                        <p:cTn id="117" dur="26">
                                          <p:stCondLst>
                                            <p:cond delay="1312"/>
                                          </p:stCondLst>
                                        </p:cTn>
                                        <p:tgtEl>
                                          <p:spTgt spid="3"/>
                                        </p:tgtEl>
                                      </p:cBhvr>
                                      <p:to x="100000" y="80000"/>
                                    </p:animScale>
                                    <p:animScale>
                                      <p:cBhvr>
                                        <p:cTn id="118" dur="166" decel="50000">
                                          <p:stCondLst>
                                            <p:cond delay="1338"/>
                                          </p:stCondLst>
                                        </p:cTn>
                                        <p:tgtEl>
                                          <p:spTgt spid="3"/>
                                        </p:tgtEl>
                                      </p:cBhvr>
                                      <p:to x="100000" y="100000"/>
                                    </p:animScale>
                                    <p:animScale>
                                      <p:cBhvr>
                                        <p:cTn id="119" dur="26">
                                          <p:stCondLst>
                                            <p:cond delay="1642"/>
                                          </p:stCondLst>
                                        </p:cTn>
                                        <p:tgtEl>
                                          <p:spTgt spid="3"/>
                                        </p:tgtEl>
                                      </p:cBhvr>
                                      <p:to x="100000" y="90000"/>
                                    </p:animScale>
                                    <p:animScale>
                                      <p:cBhvr>
                                        <p:cTn id="120" dur="166" decel="50000">
                                          <p:stCondLst>
                                            <p:cond delay="1668"/>
                                          </p:stCondLst>
                                        </p:cTn>
                                        <p:tgtEl>
                                          <p:spTgt spid="3"/>
                                        </p:tgtEl>
                                      </p:cBhvr>
                                      <p:to x="100000" y="100000"/>
                                    </p:animScale>
                                    <p:animScale>
                                      <p:cBhvr>
                                        <p:cTn id="121" dur="26">
                                          <p:stCondLst>
                                            <p:cond delay="1808"/>
                                          </p:stCondLst>
                                        </p:cTn>
                                        <p:tgtEl>
                                          <p:spTgt spid="3"/>
                                        </p:tgtEl>
                                      </p:cBhvr>
                                      <p:to x="100000" y="95000"/>
                                    </p:animScale>
                                    <p:animScale>
                                      <p:cBhvr>
                                        <p:cTn id="122" dur="166" decel="50000">
                                          <p:stCondLst>
                                            <p:cond delay="1834"/>
                                          </p:stCondLst>
                                        </p:cTn>
                                        <p:tgtEl>
                                          <p:spTgt spid="3"/>
                                        </p:tgtEl>
                                      </p:cBhvr>
                                      <p:to x="100000" y="100000"/>
                                    </p:animScale>
                                  </p:childTnLst>
                                </p:cTn>
                              </p:par>
                              <p:par>
                                <p:cTn id="123" presetID="53" presetClass="entr" presetSubtype="16" repeatCount="10000" fill="hold" nodeType="with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p:cTn id="125" dur="1000" fill="hold"/>
                                        <p:tgtEl>
                                          <p:spTgt spid="22"/>
                                        </p:tgtEl>
                                        <p:attrNameLst>
                                          <p:attrName>ppt_w</p:attrName>
                                        </p:attrNameLst>
                                      </p:cBhvr>
                                      <p:tavLst>
                                        <p:tav tm="0">
                                          <p:val>
                                            <p:fltVal val="0"/>
                                          </p:val>
                                        </p:tav>
                                        <p:tav tm="100000">
                                          <p:val>
                                            <p:strVal val="#ppt_w"/>
                                          </p:val>
                                        </p:tav>
                                      </p:tavLst>
                                    </p:anim>
                                    <p:anim calcmode="lin" valueType="num">
                                      <p:cBhvr>
                                        <p:cTn id="126" dur="1000" fill="hold"/>
                                        <p:tgtEl>
                                          <p:spTgt spid="22"/>
                                        </p:tgtEl>
                                        <p:attrNameLst>
                                          <p:attrName>ppt_h</p:attrName>
                                        </p:attrNameLst>
                                      </p:cBhvr>
                                      <p:tavLst>
                                        <p:tav tm="0">
                                          <p:val>
                                            <p:fltVal val="0"/>
                                          </p:val>
                                        </p:tav>
                                        <p:tav tm="100000">
                                          <p:val>
                                            <p:strVal val="#ppt_h"/>
                                          </p:val>
                                        </p:tav>
                                      </p:tavLst>
                                    </p:anim>
                                    <p:animEffect transition="in" filter="fade">
                                      <p:cBhvr>
                                        <p:cTn id="1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animBg="1"/>
      <p:bldP spid="17" grpId="0" animBg="1"/>
      <p:bldP spid="34" grpId="0" animBg="1"/>
      <p:bldP spid="24" grpId="0" animBg="1"/>
      <p:bldP spid="42" grpId="0" animBg="1"/>
      <p:bldP spid="11" grpId="0" animBg="1"/>
      <p:bldP spid="25" grpId="0" animBg="1"/>
      <p:bldP spid="3" grpId="0" animBg="1"/>
      <p:bldP spid="14" grpId="0" animBg="1"/>
      <p:bldP spid="18"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35000">
              <a:srgbClr val="FFFF00">
                <a:alpha val="49000"/>
              </a:srgbClr>
            </a:gs>
            <a:gs pos="93000">
              <a:schemeClr val="accent4">
                <a:lumMod val="86000"/>
                <a:lumOff val="14000"/>
                <a:alpha val="42000"/>
              </a:schemeClr>
            </a:gs>
            <a:gs pos="11000">
              <a:srgbClr val="008000">
                <a:lumMod val="50000"/>
                <a:lumOff val="50000"/>
                <a:alpha val="37000"/>
              </a:srgbClr>
            </a:gs>
          </a:gsLst>
          <a:lin ang="5400000" scaled="0"/>
        </a:gradFill>
        <a:effectLst/>
      </p:bgPr>
    </p:bg>
    <p:spTree>
      <p:nvGrpSpPr>
        <p:cNvPr id="1" name=""/>
        <p:cNvGrpSpPr/>
        <p:nvPr/>
      </p:nvGrpSpPr>
      <p:grpSpPr>
        <a:xfrm>
          <a:off x="0" y="0"/>
          <a:ext cx="0" cy="0"/>
          <a:chOff x="0" y="0"/>
          <a:chExt cx="0" cy="0"/>
        </a:xfrm>
      </p:grpSpPr>
      <p:sp>
        <p:nvSpPr>
          <p:cNvPr id="32" name="Right Bracket 31"/>
          <p:cNvSpPr/>
          <p:nvPr/>
        </p:nvSpPr>
        <p:spPr>
          <a:xfrm rot="16200000">
            <a:off x="6688867" y="-1855479"/>
            <a:ext cx="765916" cy="11910814"/>
          </a:xfrm>
          <a:prstGeom prst="rightBracket">
            <a:avLst>
              <a:gd name="adj" fmla="val 96948"/>
            </a:avLst>
          </a:prstGeom>
          <a:solidFill>
            <a:srgbClr val="92D050"/>
          </a:solidFill>
          <a:ln w="76200">
            <a:solidFill>
              <a:srgbClr val="00B05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Rectangle 16"/>
          <p:cNvSpPr/>
          <p:nvPr/>
        </p:nvSpPr>
        <p:spPr>
          <a:xfrm>
            <a:off x="401866" y="5468316"/>
            <a:ext cx="1676318" cy="1307763"/>
          </a:xfrm>
          <a:prstGeom prst="rect">
            <a:avLst/>
          </a:prstGeom>
          <a:solidFill>
            <a:schemeClr val="accent6">
              <a:lumMod val="60000"/>
              <a:lumOff val="4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FF00FF"/>
                </a:solidFill>
              </a:rPr>
              <a:t>C </a:t>
            </a:r>
            <a:r>
              <a:rPr lang="en-US" sz="2800" b="1" dirty="0" err="1" smtClean="0">
                <a:solidFill>
                  <a:srgbClr val="FF00FF"/>
                </a:solidFill>
              </a:rPr>
              <a:t>C</a:t>
            </a:r>
            <a:r>
              <a:rPr lang="en-US" sz="2800" b="1" dirty="0" smtClean="0">
                <a:solidFill>
                  <a:srgbClr val="FF00FF"/>
                </a:solidFill>
              </a:rPr>
              <a:t>    New Year’s </a:t>
            </a:r>
            <a:br>
              <a:rPr lang="en-US" sz="2800" b="1" dirty="0" smtClean="0">
                <a:solidFill>
                  <a:srgbClr val="FF00FF"/>
                </a:solidFill>
              </a:rPr>
            </a:br>
            <a:r>
              <a:rPr lang="en-US" sz="2800" b="1" dirty="0" smtClean="0">
                <a:solidFill>
                  <a:srgbClr val="FF00FF"/>
                </a:solidFill>
              </a:rPr>
              <a:t>Cycle</a:t>
            </a:r>
            <a:endParaRPr lang="en-CA" sz="2800" b="1" dirty="0">
              <a:solidFill>
                <a:srgbClr val="FF00FF"/>
              </a:solidFill>
            </a:endParaRPr>
          </a:p>
        </p:txBody>
      </p:sp>
      <p:sp>
        <p:nvSpPr>
          <p:cNvPr id="26" name="Right Bracket 25"/>
          <p:cNvSpPr/>
          <p:nvPr/>
        </p:nvSpPr>
        <p:spPr>
          <a:xfrm rot="16200000">
            <a:off x="2458225" y="1793710"/>
            <a:ext cx="334949" cy="5125982"/>
          </a:xfrm>
          <a:prstGeom prst="rightBracket">
            <a:avLst>
              <a:gd name="adj" fmla="val 74991"/>
            </a:avLst>
          </a:prstGeom>
          <a:solidFill>
            <a:schemeClr val="tx1"/>
          </a:solidFill>
          <a:ln w="38100">
            <a:solidFill>
              <a:srgbClr val="00808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Slide Number Placeholder 5"/>
          <p:cNvSpPr>
            <a:spLocks noGrp="1"/>
          </p:cNvSpPr>
          <p:nvPr>
            <p:ph type="sldNum" sz="quarter" idx="12"/>
          </p:nvPr>
        </p:nvSpPr>
        <p:spPr>
          <a:xfrm>
            <a:off x="11718180" y="6567055"/>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48</a:t>
            </a:fld>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53622994"/>
              </p:ext>
            </p:extLst>
          </p:nvPr>
        </p:nvGraphicFramePr>
        <p:xfrm>
          <a:off x="0" y="4471011"/>
          <a:ext cx="3710760" cy="640080"/>
        </p:xfrm>
        <a:graphic>
          <a:graphicData uri="http://schemas.openxmlformats.org/drawingml/2006/table">
            <a:tbl>
              <a:tblPr firstRow="1" bandRow="1">
                <a:tableStyleId>{5C22544A-7EE6-4342-B048-85BDC9FD1C3A}</a:tableStyleId>
              </a:tblPr>
              <a:tblGrid>
                <a:gridCol w="371076"/>
                <a:gridCol w="371076"/>
                <a:gridCol w="371076"/>
                <a:gridCol w="371076"/>
                <a:gridCol w="371076"/>
                <a:gridCol w="371076"/>
                <a:gridCol w="371076"/>
                <a:gridCol w="371076"/>
                <a:gridCol w="371076"/>
                <a:gridCol w="371076"/>
              </a:tblGrid>
              <a:tr h="396753">
                <a:tc>
                  <a:txBody>
                    <a:bodyPr/>
                    <a:lstStyle/>
                    <a:p>
                      <a:pPr algn="r"/>
                      <a:r>
                        <a:rPr lang="en-US" dirty="0" smtClean="0">
                          <a:solidFill>
                            <a:schemeClr val="bg1"/>
                          </a:solidFill>
                        </a:rPr>
                        <a:t>18</a:t>
                      </a:r>
                      <a:endParaRPr lang="en-CA" dirty="0">
                        <a:solidFill>
                          <a:schemeClr val="bg1"/>
                        </a:solidFill>
                      </a:endParaRPr>
                    </a:p>
                  </a:txBody>
                  <a:tcPr>
                    <a:cell3D prstMaterial="dkEdge">
                      <a:bevel prst="convex"/>
                      <a:lightRig rig="flood" dir="t"/>
                    </a:cell3D>
                    <a:solidFill>
                      <a:schemeClr val="tx1">
                        <a:lumMod val="65000"/>
                      </a:schemeClr>
                    </a:solidFill>
                  </a:tcPr>
                </a:tc>
                <a:tc>
                  <a:txBody>
                    <a:bodyPr/>
                    <a:lstStyle/>
                    <a:p>
                      <a:pPr algn="ctr"/>
                      <a:r>
                        <a:rPr lang="en-US" dirty="0" smtClean="0">
                          <a:solidFill>
                            <a:schemeClr val="bg1"/>
                          </a:solidFill>
                        </a:rPr>
                        <a:t>19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20</a:t>
                      </a:r>
                      <a:endParaRPr lang="en-CA" dirty="0">
                        <a:solidFill>
                          <a:schemeClr val="bg1"/>
                        </a:solidFill>
                      </a:endParaRPr>
                    </a:p>
                  </a:txBody>
                  <a:tcPr>
                    <a:cell3D prstMaterial="dkEdge">
                      <a:bevel prst="convex"/>
                      <a:lightRig rig="flood" dir="t"/>
                    </a:cell3D>
                    <a:solidFill>
                      <a:srgbClr val="00FF00"/>
                    </a:solidFill>
                  </a:tcPr>
                </a:tc>
                <a:tc>
                  <a:txBody>
                    <a:bodyPr/>
                    <a:lstStyle/>
                    <a:p>
                      <a:pPr algn="ctr"/>
                      <a:r>
                        <a:rPr lang="en-US" dirty="0" smtClean="0">
                          <a:solidFill>
                            <a:schemeClr val="bg1"/>
                          </a:solidFill>
                        </a:rPr>
                        <a:t>21</a:t>
                      </a:r>
                      <a:endParaRPr lang="en-CA" dirty="0">
                        <a:solidFill>
                          <a:schemeClr val="bg1"/>
                        </a:solidFill>
                      </a:endParaRPr>
                    </a:p>
                  </a:txBody>
                  <a:tcPr>
                    <a:cell3D prstMaterial="dkEdge">
                      <a:bevel prst="convex"/>
                      <a:lightRig rig="flood" dir="t"/>
                    </a:cell3D>
                    <a:solidFill>
                      <a:srgbClr val="FF00FF"/>
                    </a:solidFill>
                  </a:tcPr>
                </a:tc>
                <a:tc>
                  <a:txBody>
                    <a:bodyPr/>
                    <a:lstStyle/>
                    <a:p>
                      <a:pPr algn="ctr"/>
                      <a:r>
                        <a:rPr lang="en-US" dirty="0" smtClean="0">
                          <a:solidFill>
                            <a:schemeClr val="bg1"/>
                          </a:solidFill>
                        </a:rPr>
                        <a:t>22</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23</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24</a:t>
                      </a:r>
                      <a:endParaRPr lang="en-CA" dirty="0">
                        <a:solidFill>
                          <a:schemeClr val="bg1"/>
                        </a:solidFill>
                      </a:endParaRPr>
                    </a:p>
                  </a:txBody>
                  <a:tcPr>
                    <a:cell3D prstMaterial="dkEdge">
                      <a:bevel prst="convex"/>
                      <a:lightRig rig="flood" dir="t"/>
                    </a:cell3D>
                    <a:solidFill>
                      <a:srgbClr val="00B0F0"/>
                    </a:solidFill>
                  </a:tcPr>
                </a:tc>
                <a:tc>
                  <a:txBody>
                    <a:bodyPr/>
                    <a:lstStyle/>
                    <a:p>
                      <a:pPr algn="ctr"/>
                      <a:r>
                        <a:rPr lang="en-US" dirty="0" smtClean="0">
                          <a:solidFill>
                            <a:schemeClr val="bg1"/>
                          </a:solidFill>
                        </a:rPr>
                        <a:t>25</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26</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27</a:t>
                      </a:r>
                      <a:endParaRPr lang="en-CA" dirty="0">
                        <a:solidFill>
                          <a:schemeClr val="bg1"/>
                        </a:solidFill>
                      </a:endParaRPr>
                    </a:p>
                  </a:txBody>
                  <a:tcPr>
                    <a:cell3D prstMaterial="dkEdge">
                      <a:bevel prst="convex"/>
                      <a:lightRig rig="flood" dir="t"/>
                    </a:cell3D>
                    <a:solidFill>
                      <a:schemeClr val="accent3">
                        <a:lumMod val="75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54100399"/>
              </p:ext>
            </p:extLst>
          </p:nvPr>
        </p:nvGraphicFramePr>
        <p:xfrm>
          <a:off x="3710762" y="4476354"/>
          <a:ext cx="3742659" cy="640080"/>
        </p:xfrm>
        <a:graphic>
          <a:graphicData uri="http://schemas.openxmlformats.org/drawingml/2006/table">
            <a:tbl>
              <a:tblPr firstRow="1" bandRow="1">
                <a:tableStyleId>{5C22544A-7EE6-4342-B048-85BDC9FD1C3A}</a:tableStyleId>
              </a:tblPr>
              <a:tblGrid>
                <a:gridCol w="373073"/>
                <a:gridCol w="373073"/>
                <a:gridCol w="373073"/>
                <a:gridCol w="373073"/>
                <a:gridCol w="373073"/>
                <a:gridCol w="373073"/>
                <a:gridCol w="373073"/>
                <a:gridCol w="373073"/>
                <a:gridCol w="373073"/>
                <a:gridCol w="385002"/>
              </a:tblGrid>
              <a:tr h="393406">
                <a:tc>
                  <a:txBody>
                    <a:bodyPr/>
                    <a:lstStyle/>
                    <a:p>
                      <a:r>
                        <a:rPr lang="en-US" dirty="0" smtClean="0">
                          <a:solidFill>
                            <a:schemeClr val="bg1"/>
                          </a:solidFill>
                        </a:rPr>
                        <a:t>28</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30</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31</a:t>
                      </a:r>
                      <a:endParaRPr lang="en-CA" dirty="0">
                        <a:solidFill>
                          <a:schemeClr val="bg1"/>
                        </a:solidFill>
                      </a:endParaRPr>
                    </a:p>
                  </a:txBody>
                  <a:tcPr>
                    <a:cell3D prstMaterial="dkEdge">
                      <a:bevel prst="convex"/>
                      <a:lightRig rig="flood" dir="t"/>
                    </a:cell3D>
                    <a:solidFill>
                      <a:srgbClr val="00B0F0"/>
                    </a:solidFill>
                  </a:tcPr>
                </a:tc>
                <a:tc>
                  <a:txBody>
                    <a:bodyPr/>
                    <a:lstStyle/>
                    <a:p>
                      <a:pPr algn="ctr"/>
                      <a:r>
                        <a:rPr lang="en-US" dirty="0" smtClean="0">
                          <a:solidFill>
                            <a:schemeClr val="bg1"/>
                          </a:solidFill>
                        </a:rPr>
                        <a:t>1</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2</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3</a:t>
                      </a:r>
                      <a:endParaRPr lang="en-CA" dirty="0">
                        <a:solidFill>
                          <a:schemeClr val="bg1"/>
                        </a:solidFill>
                      </a:endParaRPr>
                    </a:p>
                  </a:txBody>
                  <a:tcPr>
                    <a:cell3D prstMaterial="dkEdge">
                      <a:bevel prst="convex"/>
                      <a:lightRig rig="flood" dir="t"/>
                    </a:cell3D>
                    <a:solidFill>
                      <a:srgbClr val="FF0000"/>
                    </a:solidFill>
                  </a:tcPr>
                </a:tc>
                <a:tc>
                  <a:txBody>
                    <a:bodyPr/>
                    <a:lstStyle/>
                    <a:p>
                      <a:pPr algn="ctr"/>
                      <a:r>
                        <a:rPr lang="en-US" dirty="0" smtClean="0">
                          <a:solidFill>
                            <a:schemeClr val="tx1"/>
                          </a:solidFill>
                        </a:rPr>
                        <a:t>4</a:t>
                      </a:r>
                      <a:endParaRPr lang="en-CA" dirty="0">
                        <a:solidFill>
                          <a:schemeClr val="tx1"/>
                        </a:solidFill>
                      </a:endParaRPr>
                    </a:p>
                  </a:txBody>
                  <a:tcPr>
                    <a:cell3D prstMaterial="dkEdge">
                      <a:bevel prst="convex"/>
                      <a:lightRig rig="flood" dir="t"/>
                    </a:cell3D>
                    <a:solidFill>
                      <a:srgbClr val="0000CC"/>
                    </a:solidFill>
                  </a:tcPr>
                </a:tc>
                <a:tc>
                  <a:txBody>
                    <a:bodyPr/>
                    <a:lstStyle/>
                    <a:p>
                      <a:pPr algn="ctr"/>
                      <a:r>
                        <a:rPr lang="en-US" dirty="0" smtClean="0">
                          <a:solidFill>
                            <a:schemeClr val="bg1"/>
                          </a:solidFill>
                        </a:rPr>
                        <a:t>5</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6</a:t>
                      </a:r>
                      <a:endParaRPr lang="en-CA" dirty="0">
                        <a:solidFill>
                          <a:schemeClr val="bg1"/>
                        </a:solidFill>
                      </a:endParaRPr>
                    </a:p>
                  </a:txBody>
                  <a:tcPr>
                    <a:cell3D prstMaterial="dkEdge">
                      <a:bevel prst="convex"/>
                      <a:lightRig rig="flood" dir="t"/>
                    </a:cell3D>
                    <a:solidFill>
                      <a:schemeClr val="accent1"/>
                    </a:solidFill>
                  </a:tcPr>
                </a:tc>
              </a:tr>
            </a:tbl>
          </a:graphicData>
        </a:graphic>
      </p:graphicFrame>
      <p:sp>
        <p:nvSpPr>
          <p:cNvPr id="5" name="Rectangle 4"/>
          <p:cNvSpPr/>
          <p:nvPr/>
        </p:nvSpPr>
        <p:spPr>
          <a:xfrm>
            <a:off x="935656" y="78845"/>
            <a:ext cx="10751151" cy="669852"/>
          </a:xfrm>
          <a:prstGeom prst="rect">
            <a:avLst/>
          </a:prstGeom>
          <a:solidFill>
            <a:schemeClr val="accent3">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400" dirty="0" smtClean="0">
                <a:solidFill>
                  <a:srgbClr val="FFFF00"/>
                </a:solidFill>
              </a:rPr>
              <a:t> 2018 Covenant Cal – </a:t>
            </a:r>
            <a:r>
              <a:rPr lang="en-US" sz="4400" b="1" dirty="0" err="1" smtClean="0">
                <a:ln>
                  <a:solidFill>
                    <a:schemeClr val="bg2"/>
                  </a:solidFill>
                </a:ln>
                <a:solidFill>
                  <a:schemeClr val="tx1">
                    <a:lumMod val="65000"/>
                  </a:schemeClr>
                </a:solidFill>
                <a:effectLst>
                  <a:glow rad="127000">
                    <a:srgbClr val="00FF00"/>
                  </a:glow>
                </a:effectLst>
              </a:rPr>
              <a:t>Luni</a:t>
            </a:r>
            <a:r>
              <a:rPr lang="en-US" sz="4400" b="1" dirty="0" smtClean="0">
                <a:ln>
                  <a:solidFill>
                    <a:schemeClr val="bg2"/>
                  </a:solidFill>
                </a:ln>
                <a:solidFill>
                  <a:schemeClr val="tx1">
                    <a:lumMod val="65000"/>
                  </a:schemeClr>
                </a:solidFill>
                <a:effectLst>
                  <a:glow rad="127000">
                    <a:srgbClr val="00FF00"/>
                  </a:glow>
                </a:effectLst>
              </a:rPr>
              <a:t>-Solar</a:t>
            </a:r>
            <a:r>
              <a:rPr lang="en-US" sz="4400" dirty="0" smtClean="0">
                <a:ln>
                  <a:solidFill>
                    <a:schemeClr val="bg2"/>
                  </a:solidFill>
                </a:ln>
                <a:solidFill>
                  <a:srgbClr val="FFFF00"/>
                </a:solidFill>
              </a:rPr>
              <a:t> </a:t>
            </a:r>
            <a:r>
              <a:rPr lang="en-US" sz="4400" dirty="0" smtClean="0">
                <a:solidFill>
                  <a:srgbClr val="FFFF00"/>
                </a:solidFill>
              </a:rPr>
              <a:t>Comparison</a:t>
            </a:r>
            <a:r>
              <a:rPr lang="en-US" sz="4400" dirty="0" smtClean="0">
                <a:ln>
                  <a:solidFill>
                    <a:schemeClr val="bg2"/>
                  </a:solidFill>
                </a:ln>
                <a:solidFill>
                  <a:srgbClr val="FFFF00"/>
                </a:solidFill>
              </a:rPr>
              <a:t> </a:t>
            </a:r>
            <a:endParaRPr lang="en-CA" sz="4400" dirty="0">
              <a:ln>
                <a:solidFill>
                  <a:schemeClr val="bg2"/>
                </a:solidFill>
              </a:ln>
              <a:solidFill>
                <a:srgbClr val="FFFF00"/>
              </a:solidFill>
            </a:endParaRPr>
          </a:p>
        </p:txBody>
      </p:sp>
      <p:sp>
        <p:nvSpPr>
          <p:cNvPr id="27" name="Rectangle 26"/>
          <p:cNvSpPr/>
          <p:nvPr/>
        </p:nvSpPr>
        <p:spPr>
          <a:xfrm>
            <a:off x="2372126" y="4173303"/>
            <a:ext cx="1052623"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March</a:t>
            </a:r>
            <a:endParaRPr lang="en-CA" dirty="0">
              <a:solidFill>
                <a:schemeClr val="bg1"/>
              </a:solidFill>
            </a:endParaRPr>
          </a:p>
        </p:txBody>
      </p:sp>
      <p:sp>
        <p:nvSpPr>
          <p:cNvPr id="28" name="Right Bracket 27"/>
          <p:cNvSpPr/>
          <p:nvPr/>
        </p:nvSpPr>
        <p:spPr>
          <a:xfrm rot="16200000">
            <a:off x="8652375" y="725543"/>
            <a:ext cx="281786" cy="7209149"/>
          </a:xfrm>
          <a:prstGeom prst="rightBracket">
            <a:avLst>
              <a:gd name="adj" fmla="val 76386"/>
            </a:avLst>
          </a:prstGeom>
          <a:solidFill>
            <a:schemeClr val="tx2"/>
          </a:solidFill>
          <a:ln w="381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Rectangle 28"/>
          <p:cNvSpPr/>
          <p:nvPr/>
        </p:nvSpPr>
        <p:spPr>
          <a:xfrm>
            <a:off x="9183389" y="4178597"/>
            <a:ext cx="786810" cy="31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April</a:t>
            </a:r>
            <a:endParaRPr lang="en-CA" dirty="0">
              <a:solidFill>
                <a:schemeClr val="bg1"/>
              </a:solidFill>
            </a:endParaRPr>
          </a:p>
        </p:txBody>
      </p:sp>
      <p:sp>
        <p:nvSpPr>
          <p:cNvPr id="34" name="Rectangle 33"/>
          <p:cNvSpPr/>
          <p:nvPr/>
        </p:nvSpPr>
        <p:spPr>
          <a:xfrm>
            <a:off x="1696959" y="3847142"/>
            <a:ext cx="1822790" cy="27947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ln>
                  <a:solidFill>
                    <a:schemeClr val="bg1"/>
                  </a:solidFill>
                </a:ln>
                <a:solidFill>
                  <a:sysClr val="windowText" lastClr="000000"/>
                </a:solidFill>
                <a:effectLst/>
              </a:rPr>
              <a:t>IT IS</a:t>
            </a:r>
            <a:r>
              <a:rPr lang="en-US" sz="2400" b="1" dirty="0" smtClean="0">
                <a:ln>
                  <a:solidFill>
                    <a:schemeClr val="bg1"/>
                  </a:solidFill>
                </a:ln>
                <a:solidFill>
                  <a:sysClr val="windowText" lastClr="000000"/>
                </a:solidFill>
                <a:effectLst/>
              </a:rPr>
              <a:t>  -</a:t>
            </a:r>
            <a:r>
              <a:rPr lang="en-US" sz="2400" b="1" dirty="0" smtClean="0">
                <a:ln>
                  <a:solidFill>
                    <a:schemeClr val="bg1"/>
                  </a:solidFill>
                </a:ln>
                <a:solidFill>
                  <a:srgbClr val="00B050"/>
                </a:solidFill>
                <a:effectLst>
                  <a:glow rad="127000">
                    <a:schemeClr val="accent2">
                      <a:lumMod val="75000"/>
                    </a:schemeClr>
                  </a:glow>
                </a:effectLst>
              </a:rPr>
              <a:t>  ABIB</a:t>
            </a:r>
            <a:endParaRPr lang="en-CA" sz="2400" b="1" dirty="0">
              <a:ln>
                <a:solidFill>
                  <a:schemeClr val="bg1"/>
                </a:solidFill>
              </a:ln>
              <a:solidFill>
                <a:srgbClr val="00B050"/>
              </a:solidFill>
              <a:effectLst>
                <a:glow rad="127000">
                  <a:schemeClr val="accent2">
                    <a:lumMod val="75000"/>
                  </a:schemeClr>
                </a:glo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4268314399"/>
              </p:ext>
            </p:extLst>
          </p:nvPr>
        </p:nvGraphicFramePr>
        <p:xfrm>
          <a:off x="7442791" y="4471011"/>
          <a:ext cx="4019110" cy="640080"/>
        </p:xfrm>
        <a:graphic>
          <a:graphicData uri="http://schemas.openxmlformats.org/drawingml/2006/table">
            <a:tbl>
              <a:tblPr firstRow="1" bandRow="1">
                <a:tableStyleId>{5C22544A-7EE6-4342-B048-85BDC9FD1C3A}</a:tableStyleId>
              </a:tblPr>
              <a:tblGrid>
                <a:gridCol w="401911"/>
                <a:gridCol w="401911"/>
                <a:gridCol w="401911"/>
                <a:gridCol w="401911"/>
                <a:gridCol w="401911"/>
                <a:gridCol w="401911"/>
                <a:gridCol w="401911"/>
                <a:gridCol w="401911"/>
                <a:gridCol w="401911"/>
                <a:gridCol w="401911"/>
              </a:tblGrid>
              <a:tr h="613473">
                <a:tc>
                  <a:txBody>
                    <a:bodyPr/>
                    <a:lstStyle/>
                    <a:p>
                      <a:r>
                        <a:rPr lang="en-US" b="1" dirty="0" smtClean="0">
                          <a:solidFill>
                            <a:schemeClr val="bg1"/>
                          </a:solidFill>
                        </a:rPr>
                        <a:t>7</a:t>
                      </a:r>
                      <a:endParaRPr lang="en-CA" b="1" dirty="0">
                        <a:solidFill>
                          <a:schemeClr val="bg1"/>
                        </a:solidFill>
                      </a:endParaRPr>
                    </a:p>
                  </a:txBody>
                  <a:tcPr>
                    <a:cell3D prstMaterial="dkEdge">
                      <a:bevel prst="convex"/>
                      <a:lightRig rig="flood" dir="t"/>
                    </a:cell3D>
                    <a:solidFill>
                      <a:srgbClr val="00B0F0"/>
                    </a:solidFill>
                  </a:tcPr>
                </a:tc>
                <a:tc>
                  <a:txBody>
                    <a:bodyPr/>
                    <a:lstStyle/>
                    <a:p>
                      <a:r>
                        <a:rPr lang="en-US" b="1" dirty="0" smtClean="0">
                          <a:solidFill>
                            <a:schemeClr val="bg1"/>
                          </a:solidFill>
                        </a:rPr>
                        <a:t>8</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9</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tx1"/>
                          </a:solidFill>
                        </a:rPr>
                        <a:t>10</a:t>
                      </a:r>
                      <a:endParaRPr lang="en-CA" b="1" dirty="0">
                        <a:solidFill>
                          <a:schemeClr val="tx1"/>
                        </a:solidFill>
                      </a:endParaRPr>
                    </a:p>
                  </a:txBody>
                  <a:tcPr>
                    <a:cell3D prstMaterial="dkEdge">
                      <a:bevel prst="convex"/>
                      <a:lightRig rig="flood" dir="t"/>
                    </a:cell3D>
                    <a:solidFill>
                      <a:srgbClr val="0000CC"/>
                    </a:solidFill>
                  </a:tcPr>
                </a:tc>
                <a:tc>
                  <a:txBody>
                    <a:bodyPr/>
                    <a:lstStyle/>
                    <a:p>
                      <a:r>
                        <a:rPr lang="en-US" b="1" dirty="0" smtClean="0">
                          <a:solidFill>
                            <a:schemeClr val="bg1"/>
                          </a:solidFill>
                        </a:rPr>
                        <a:t>11</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12</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13</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14</a:t>
                      </a:r>
                      <a:endParaRPr lang="en-CA" b="1" dirty="0">
                        <a:solidFill>
                          <a:schemeClr val="bg1"/>
                        </a:solidFill>
                      </a:endParaRPr>
                    </a:p>
                  </a:txBody>
                  <a:tcPr>
                    <a:cell3D prstMaterial="dkEdge">
                      <a:bevel prst="convex"/>
                      <a:lightRig rig="flood" dir="t"/>
                    </a:cell3D>
                  </a:tcPr>
                </a:tc>
                <a:tc>
                  <a:txBody>
                    <a:bodyPr/>
                    <a:lstStyle/>
                    <a:p>
                      <a:pPr algn="ctr"/>
                      <a:r>
                        <a:rPr lang="en-US" b="1" dirty="0" smtClean="0">
                          <a:solidFill>
                            <a:schemeClr val="bg1"/>
                          </a:solidFill>
                        </a:rPr>
                        <a:t>15</a:t>
                      </a:r>
                      <a:endParaRPr lang="en-CA" b="1" dirty="0">
                        <a:solidFill>
                          <a:schemeClr val="bg1"/>
                        </a:solidFill>
                      </a:endParaRPr>
                    </a:p>
                  </a:txBody>
                  <a:tcPr>
                    <a:cell3D prstMaterial="dkEdge">
                      <a:bevel prst="convex"/>
                      <a:lightRig rig="flood" dir="t"/>
                    </a:cell3D>
                    <a:solidFill>
                      <a:schemeClr val="tx1">
                        <a:lumMod val="75000"/>
                      </a:schemeClr>
                    </a:solidFill>
                  </a:tcPr>
                </a:tc>
                <a:tc>
                  <a:txBody>
                    <a:bodyPr/>
                    <a:lstStyle/>
                    <a:p>
                      <a:r>
                        <a:rPr lang="en-US" b="1" dirty="0" smtClean="0">
                          <a:solidFill>
                            <a:schemeClr val="bg1"/>
                          </a:solidFill>
                        </a:rPr>
                        <a:t>16</a:t>
                      </a:r>
                      <a:endParaRPr lang="en-CA" b="1" dirty="0">
                        <a:solidFill>
                          <a:schemeClr val="bg1"/>
                        </a:solidFill>
                      </a:endParaRPr>
                    </a:p>
                  </a:txBody>
                  <a:tcPr>
                    <a:cell3D prstMaterial="dkEdge">
                      <a:bevel prst="convex"/>
                      <a:lightRig rig="flood" dir="t"/>
                    </a:cell3D>
                  </a:tcPr>
                </a:tc>
              </a:tr>
            </a:tbl>
          </a:graphicData>
        </a:graphic>
      </p:graphicFrame>
      <p:sp>
        <p:nvSpPr>
          <p:cNvPr id="13" name="Rectangle 12"/>
          <p:cNvSpPr/>
          <p:nvPr/>
        </p:nvSpPr>
        <p:spPr>
          <a:xfrm>
            <a:off x="-32462" y="605643"/>
            <a:ext cx="558209" cy="3405460"/>
          </a:xfrm>
          <a:prstGeom prst="rect">
            <a:avLst/>
          </a:prstGeom>
          <a:solidFill>
            <a:schemeClr val="tx1">
              <a:lumMod val="75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smtClean="0">
                <a:solidFill>
                  <a:schemeClr val="bg1"/>
                </a:solidFill>
              </a:rPr>
              <a:t>New </a:t>
            </a:r>
            <a:r>
              <a:rPr lang="en-US" sz="3200" b="1" dirty="0" smtClean="0">
                <a:solidFill>
                  <a:srgbClr val="7030A0"/>
                </a:solidFill>
              </a:rPr>
              <a:t>Moon</a:t>
            </a:r>
            <a:endParaRPr lang="en-CA" sz="3200" b="1" dirty="0">
              <a:solidFill>
                <a:srgbClr val="7030A0"/>
              </a:solidFill>
            </a:endParaRPr>
          </a:p>
        </p:txBody>
      </p:sp>
      <p:cxnSp>
        <p:nvCxnSpPr>
          <p:cNvPr id="10" name="Straight Connector 9"/>
          <p:cNvCxnSpPr/>
          <p:nvPr/>
        </p:nvCxnSpPr>
        <p:spPr>
          <a:xfrm flipV="1">
            <a:off x="62709" y="4052561"/>
            <a:ext cx="0" cy="1206795"/>
          </a:xfrm>
          <a:prstGeom prst="line">
            <a:avLst/>
          </a:prstGeom>
          <a:ln w="76200">
            <a:solidFill>
              <a:schemeClr val="bg1">
                <a:lumMod val="75000"/>
                <a:lumOff val="25000"/>
              </a:schemeClr>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2433302881"/>
              </p:ext>
            </p:extLst>
          </p:nvPr>
        </p:nvGraphicFramePr>
        <p:xfrm>
          <a:off x="11458352" y="4471011"/>
          <a:ext cx="733648" cy="640080"/>
        </p:xfrm>
        <a:graphic>
          <a:graphicData uri="http://schemas.openxmlformats.org/drawingml/2006/table">
            <a:tbl>
              <a:tblPr firstRow="1" bandRow="1">
                <a:tableStyleId>{5C22544A-7EE6-4342-B048-85BDC9FD1C3A}</a:tableStyleId>
              </a:tblPr>
              <a:tblGrid>
                <a:gridCol w="402557"/>
                <a:gridCol w="331091"/>
              </a:tblGrid>
              <a:tr h="370840">
                <a:tc>
                  <a:txBody>
                    <a:bodyPr/>
                    <a:lstStyle/>
                    <a:p>
                      <a:r>
                        <a:rPr lang="en-US" b="1" dirty="0" smtClean="0">
                          <a:solidFill>
                            <a:schemeClr val="bg1"/>
                          </a:solidFill>
                        </a:rPr>
                        <a:t>17</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18</a:t>
                      </a:r>
                      <a:endParaRPr lang="en-CA" b="1" dirty="0">
                        <a:solidFill>
                          <a:schemeClr val="bg1"/>
                        </a:solidFill>
                      </a:endParaRPr>
                    </a:p>
                  </a:txBody>
                  <a:tcPr>
                    <a:cell3D prstMaterial="dkEdge">
                      <a:bevel prst="convex"/>
                      <a:lightRig rig="flood" dir="t"/>
                    </a:cell3D>
                  </a:tcPr>
                </a:tc>
              </a:tr>
            </a:tbl>
          </a:graphicData>
        </a:graphic>
      </p:graphicFrame>
      <p:sp>
        <p:nvSpPr>
          <p:cNvPr id="24" name="Rectangle 23"/>
          <p:cNvSpPr/>
          <p:nvPr/>
        </p:nvSpPr>
        <p:spPr>
          <a:xfrm>
            <a:off x="3692599" y="3716970"/>
            <a:ext cx="3402544" cy="420106"/>
          </a:xfrm>
          <a:prstGeom prst="rect">
            <a:avLst/>
          </a:prstGeom>
          <a:solidFill>
            <a:schemeClr val="accent4">
              <a:lumMod val="75000"/>
            </a:schemeClr>
          </a:solidFill>
          <a:ln w="76200">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000" b="1" dirty="0" smtClean="0">
                <a:solidFill>
                  <a:schemeClr val="tx1"/>
                </a:solidFill>
              </a:rPr>
              <a:t>Covenant  Calendar Passover</a:t>
            </a:r>
            <a:endParaRPr lang="en-CA" sz="2000" b="1" dirty="0">
              <a:solidFill>
                <a:schemeClr val="tx1"/>
              </a:solidFill>
            </a:endParaRPr>
          </a:p>
        </p:txBody>
      </p:sp>
      <p:sp>
        <p:nvSpPr>
          <p:cNvPr id="42" name="Rectangle 41"/>
          <p:cNvSpPr/>
          <p:nvPr/>
        </p:nvSpPr>
        <p:spPr>
          <a:xfrm>
            <a:off x="10533338" y="808072"/>
            <a:ext cx="558209" cy="3350856"/>
          </a:xfrm>
          <a:prstGeom prst="rect">
            <a:avLst/>
          </a:prstGeom>
          <a:solidFill>
            <a:schemeClr val="tx1">
              <a:lumMod val="75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smtClean="0">
                <a:solidFill>
                  <a:schemeClr val="bg1"/>
                </a:solidFill>
              </a:rPr>
              <a:t>New </a:t>
            </a:r>
            <a:r>
              <a:rPr lang="en-US" sz="3200" b="1" dirty="0" smtClean="0">
                <a:solidFill>
                  <a:srgbClr val="7030A0"/>
                </a:solidFill>
              </a:rPr>
              <a:t>Moon</a:t>
            </a:r>
            <a:endParaRPr lang="en-CA" sz="3200" b="1" dirty="0">
              <a:solidFill>
                <a:srgbClr val="7030A0"/>
              </a:solidFill>
            </a:endParaRPr>
          </a:p>
        </p:txBody>
      </p:sp>
      <p:cxnSp>
        <p:nvCxnSpPr>
          <p:cNvPr id="37" name="Straight Connector 36"/>
          <p:cNvCxnSpPr/>
          <p:nvPr/>
        </p:nvCxnSpPr>
        <p:spPr>
          <a:xfrm flipH="1">
            <a:off x="10681818" y="4202303"/>
            <a:ext cx="5978" cy="935665"/>
          </a:xfrm>
          <a:prstGeom prst="line">
            <a:avLst/>
          </a:prstGeom>
          <a:ln w="76200">
            <a:solidFill>
              <a:schemeClr val="bg1">
                <a:lumMod val="75000"/>
                <a:lumOff val="25000"/>
              </a:schemeClr>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35656" y="3221699"/>
            <a:ext cx="0" cy="1297187"/>
          </a:xfrm>
          <a:prstGeom prst="straightConnector1">
            <a:avLst/>
          </a:prstGeom>
          <a:ln w="38100">
            <a:solidFill>
              <a:srgbClr val="00FF00"/>
            </a:solidFill>
            <a:tailEnd type="arrow"/>
          </a:ln>
          <a:effectLst>
            <a:glow rad="88900">
              <a:schemeClr val="accent3">
                <a:lumMod val="60000"/>
                <a:lumOff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022176" y="4132030"/>
            <a:ext cx="0" cy="555589"/>
          </a:xfrm>
          <a:prstGeom prst="line">
            <a:avLst/>
          </a:prstGeom>
          <a:ln w="76200">
            <a:solidFill>
              <a:srgbClr val="7030A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73304" y="1258784"/>
            <a:ext cx="9760034" cy="0"/>
          </a:xfrm>
          <a:prstGeom prst="straightConnector1">
            <a:avLst/>
          </a:prstGeom>
          <a:ln w="76200">
            <a:solidFill>
              <a:schemeClr val="tx1">
                <a:lumMod val="50000"/>
              </a:schemeClr>
            </a:solidFill>
            <a:tailEnd type="arrow"/>
          </a:ln>
          <a:effectLst>
            <a:glow rad="292100">
              <a:srgbClr val="00CC00"/>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16418" y="3467595"/>
            <a:ext cx="0" cy="2071971"/>
          </a:xfrm>
          <a:prstGeom prst="line">
            <a:avLst/>
          </a:prstGeom>
          <a:ln w="76200">
            <a:solidFill>
              <a:srgbClr val="FF00FF"/>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229652" y="1736203"/>
            <a:ext cx="8048668" cy="1299504"/>
          </a:xfrm>
          <a:prstGeom prst="rect">
            <a:avLst/>
          </a:prstGeom>
          <a:noFill/>
          <a:ln w="57150">
            <a:solidFill>
              <a:srgbClr val="008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ln>
                  <a:solidFill>
                    <a:sysClr val="windowText" lastClr="000000"/>
                  </a:solidFill>
                </a:ln>
                <a:solidFill>
                  <a:schemeClr val="accent4">
                    <a:lumMod val="75000"/>
                  </a:schemeClr>
                </a:solidFill>
                <a:effectLst/>
              </a:rPr>
              <a:t>These  25 </a:t>
            </a:r>
            <a:r>
              <a:rPr lang="en-US" sz="2800" b="1" dirty="0" smtClean="0">
                <a:ln>
                  <a:solidFill>
                    <a:sysClr val="windowText" lastClr="000000"/>
                  </a:solidFill>
                </a:ln>
                <a:solidFill>
                  <a:srgbClr val="FF3300"/>
                </a:solidFill>
                <a:effectLst>
                  <a:glow rad="127000">
                    <a:schemeClr val="accent3">
                      <a:lumMod val="60000"/>
                      <a:lumOff val="40000"/>
                    </a:schemeClr>
                  </a:glow>
                </a:effectLst>
              </a:rPr>
              <a:t>“phantom” </a:t>
            </a:r>
            <a:r>
              <a:rPr lang="en-US" sz="2800" b="1" dirty="0" smtClean="0">
                <a:ln>
                  <a:solidFill>
                    <a:sysClr val="windowText" lastClr="000000"/>
                  </a:solidFill>
                </a:ln>
                <a:solidFill>
                  <a:schemeClr val="accent4">
                    <a:lumMod val="75000"/>
                  </a:schemeClr>
                </a:solidFill>
                <a:effectLst/>
              </a:rPr>
              <a:t>cycles, do we add them to the new lunar year making </a:t>
            </a:r>
            <a:r>
              <a:rPr lang="en-US" sz="2800" b="1" u="sng" dirty="0" smtClean="0">
                <a:ln>
                  <a:solidFill>
                    <a:sysClr val="windowText" lastClr="000000"/>
                  </a:solidFill>
                </a:ln>
                <a:solidFill>
                  <a:schemeClr val="accent4">
                    <a:lumMod val="75000"/>
                  </a:schemeClr>
                </a:solidFill>
                <a:effectLst/>
              </a:rPr>
              <a:t>the new moon a</a:t>
            </a:r>
            <a:r>
              <a:rPr lang="en-US" sz="2800" b="1" dirty="0" smtClean="0">
                <a:ln>
                  <a:solidFill>
                    <a:sysClr val="windowText" lastClr="000000"/>
                  </a:solidFill>
                </a:ln>
                <a:solidFill>
                  <a:schemeClr val="accent4">
                    <a:lumMod val="75000"/>
                  </a:schemeClr>
                </a:solidFill>
                <a:effectLst/>
              </a:rPr>
              <a:t> </a:t>
            </a:r>
            <a:r>
              <a:rPr lang="en-US" sz="2800" b="1" dirty="0" smtClean="0">
                <a:ln>
                  <a:solidFill>
                    <a:sysClr val="windowText" lastClr="000000"/>
                  </a:solidFill>
                </a:ln>
                <a:solidFill>
                  <a:schemeClr val="accent4">
                    <a:lumMod val="75000"/>
                  </a:schemeClr>
                </a:solidFill>
                <a:effectLst>
                  <a:glow rad="152400">
                    <a:srgbClr val="00CC00"/>
                  </a:glow>
                </a:effectLst>
              </a:rPr>
              <a:t>FALSE</a:t>
            </a:r>
            <a:r>
              <a:rPr lang="en-US" sz="2800" b="1" dirty="0" smtClean="0">
                <a:ln>
                  <a:solidFill>
                    <a:sysClr val="windowText" lastClr="000000"/>
                  </a:solidFill>
                </a:ln>
                <a:solidFill>
                  <a:schemeClr val="accent4">
                    <a:lumMod val="75000"/>
                  </a:schemeClr>
                </a:solidFill>
                <a:effectLst/>
              </a:rPr>
              <a:t> </a:t>
            </a:r>
            <a:r>
              <a:rPr lang="en-US" sz="2800" b="1" u="sng" dirty="0" smtClean="0">
                <a:ln>
                  <a:solidFill>
                    <a:sysClr val="windowText" lastClr="000000"/>
                  </a:solidFill>
                </a:ln>
                <a:solidFill>
                  <a:schemeClr val="accent4">
                    <a:lumMod val="75000"/>
                  </a:schemeClr>
                </a:solidFill>
                <a:effectLst/>
              </a:rPr>
              <a:t>start</a:t>
            </a:r>
            <a:r>
              <a:rPr lang="en-US" sz="2800" b="1" dirty="0" smtClean="0">
                <a:ln>
                  <a:solidFill>
                    <a:sysClr val="windowText" lastClr="000000"/>
                  </a:solidFill>
                </a:ln>
                <a:solidFill>
                  <a:schemeClr val="accent4">
                    <a:lumMod val="75000"/>
                  </a:schemeClr>
                </a:solidFill>
                <a:effectLst/>
              </a:rPr>
              <a:t>? </a:t>
            </a:r>
            <a:endParaRPr lang="en-CA" sz="2800" b="1" dirty="0">
              <a:ln>
                <a:solidFill>
                  <a:sysClr val="windowText" lastClr="000000"/>
                </a:solidFill>
              </a:ln>
              <a:solidFill>
                <a:schemeClr val="accent4">
                  <a:lumMod val="75000"/>
                </a:schemeClr>
              </a:solidFill>
              <a:effectLst/>
            </a:endParaRPr>
          </a:p>
        </p:txBody>
      </p:sp>
      <p:sp>
        <p:nvSpPr>
          <p:cNvPr id="3" name="Rectangle 2"/>
          <p:cNvSpPr/>
          <p:nvPr/>
        </p:nvSpPr>
        <p:spPr>
          <a:xfrm>
            <a:off x="2229651" y="5329119"/>
            <a:ext cx="9788175" cy="1273562"/>
          </a:xfrm>
          <a:prstGeom prst="rect">
            <a:avLst/>
          </a:prstGeom>
          <a:solidFill>
            <a:schemeClr val="accent1">
              <a:lumMod val="40000"/>
              <a:lumOff val="60000"/>
            </a:schemeClr>
          </a:solidFill>
          <a:ln w="57150">
            <a:solidFill>
              <a:schemeClr val="accent3">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accent4">
                    <a:lumMod val="75000"/>
                  </a:schemeClr>
                </a:solidFill>
              </a:rPr>
              <a:t>Or – </a:t>
            </a:r>
            <a:r>
              <a:rPr lang="en-US" sz="3200" b="1" dirty="0" smtClean="0">
                <a:solidFill>
                  <a:schemeClr val="bg1"/>
                </a:solidFill>
              </a:rPr>
              <a:t>do we add account for them on </a:t>
            </a:r>
            <a:r>
              <a:rPr lang="en-US" sz="3200" b="1" dirty="0" smtClean="0">
                <a:solidFill>
                  <a:srgbClr val="0000CC"/>
                </a:solidFill>
              </a:rPr>
              <a:t>Yahuah’s</a:t>
            </a:r>
            <a:r>
              <a:rPr lang="en-US" sz="3200" b="1" dirty="0" smtClean="0">
                <a:solidFill>
                  <a:schemeClr val="bg1"/>
                </a:solidFill>
              </a:rPr>
              <a:t> previous year making the </a:t>
            </a:r>
            <a:r>
              <a:rPr lang="en-US" sz="3200" b="1" dirty="0" smtClean="0">
                <a:solidFill>
                  <a:srgbClr val="0000CC"/>
                </a:solidFill>
              </a:rPr>
              <a:t>tequfah</a:t>
            </a:r>
            <a:r>
              <a:rPr lang="en-US" sz="3200" b="1" dirty="0" smtClean="0">
                <a:solidFill>
                  <a:schemeClr val="bg1"/>
                </a:solidFill>
              </a:rPr>
              <a:t> </a:t>
            </a:r>
            <a:r>
              <a:rPr lang="en-US" sz="3200" b="1" u="sng" dirty="0" smtClean="0">
                <a:solidFill>
                  <a:srgbClr val="FF0000"/>
                </a:solidFill>
              </a:rPr>
              <a:t>null and void</a:t>
            </a:r>
            <a:r>
              <a:rPr lang="en-US" sz="3200" b="1" dirty="0" smtClean="0">
                <a:solidFill>
                  <a:srgbClr val="FF0000"/>
                </a:solidFill>
              </a:rPr>
              <a:t>?  </a:t>
            </a:r>
            <a:r>
              <a:rPr lang="en-US" sz="3200" b="1" dirty="0" smtClean="0">
                <a:ln>
                  <a:solidFill>
                    <a:sysClr val="windowText" lastClr="000000"/>
                  </a:solidFill>
                </a:ln>
                <a:solidFill>
                  <a:srgbClr val="FF0000"/>
                </a:solidFill>
                <a:effectLst>
                  <a:glow rad="355600">
                    <a:srgbClr val="FFFF00"/>
                  </a:glow>
                </a:effectLst>
              </a:rPr>
              <a:t>???</a:t>
            </a:r>
            <a:endParaRPr lang="en-CA" sz="3200" b="1" dirty="0">
              <a:ln>
                <a:solidFill>
                  <a:sysClr val="windowText" lastClr="000000"/>
                </a:solidFill>
              </a:ln>
              <a:solidFill>
                <a:srgbClr val="FF0000"/>
              </a:solidFill>
              <a:effectLst>
                <a:glow rad="355600">
                  <a:srgbClr val="FFFF00"/>
                </a:glow>
              </a:effectLst>
            </a:endParaRPr>
          </a:p>
        </p:txBody>
      </p:sp>
      <p:sp>
        <p:nvSpPr>
          <p:cNvPr id="14" name="Curved Down Arrow 13"/>
          <p:cNvSpPr/>
          <p:nvPr/>
        </p:nvSpPr>
        <p:spPr>
          <a:xfrm>
            <a:off x="6507677" y="4011104"/>
            <a:ext cx="2553196" cy="459908"/>
          </a:xfrm>
          <a:prstGeom prst="curvedDownArrow">
            <a:avLst>
              <a:gd name="adj1" fmla="val 25000"/>
              <a:gd name="adj2" fmla="val 111511"/>
              <a:gd name="adj3" fmla="val 40493"/>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Rectangle 17"/>
          <p:cNvSpPr/>
          <p:nvPr/>
        </p:nvSpPr>
        <p:spPr>
          <a:xfrm>
            <a:off x="1032154" y="1008809"/>
            <a:ext cx="2580195" cy="439388"/>
          </a:xfrm>
          <a:prstGeom prst="rect">
            <a:avLst/>
          </a:prstGeom>
          <a:solidFill>
            <a:schemeClr val="bg2">
              <a:lumMod val="60000"/>
              <a:lumOff val="40000"/>
            </a:schemeClr>
          </a:solidFill>
          <a:ln w="57150">
            <a:solidFill>
              <a:schemeClr val="accent4">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FF0000"/>
                </a:solidFill>
              </a:rPr>
              <a:t>Tequfah to the - </a:t>
            </a:r>
            <a:endParaRPr lang="en-CA" sz="2800" b="1" dirty="0">
              <a:solidFill>
                <a:srgbClr val="FF0000"/>
              </a:solidFill>
            </a:endParaRPr>
          </a:p>
        </p:txBody>
      </p:sp>
      <p:cxnSp>
        <p:nvCxnSpPr>
          <p:cNvPr id="8" name="Straight Connector 7"/>
          <p:cNvCxnSpPr/>
          <p:nvPr/>
        </p:nvCxnSpPr>
        <p:spPr>
          <a:xfrm flipV="1">
            <a:off x="773304" y="1009403"/>
            <a:ext cx="0" cy="4285613"/>
          </a:xfrm>
          <a:prstGeom prst="line">
            <a:avLst/>
          </a:prstGeom>
          <a:ln w="76200">
            <a:solidFill>
              <a:srgbClr val="CC6600"/>
            </a:solidFill>
            <a:headEnd type="diamond" w="med" len="med"/>
            <a:tailEnd type="diamond"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11362" y="2009553"/>
            <a:ext cx="1217427" cy="1212146"/>
          </a:xfrm>
          <a:prstGeom prst="rect">
            <a:avLst/>
          </a:prstGeom>
          <a:ln>
            <a:solidFill>
              <a:srgbClr val="008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dirty="0" smtClean="0">
                <a:solidFill>
                  <a:schemeClr val="bg1"/>
                </a:solidFill>
                <a:effectLst>
                  <a:glow rad="127000">
                    <a:srgbClr val="00CC00"/>
                  </a:glow>
                </a:effectLst>
              </a:rPr>
              <a:t>Tequfah</a:t>
            </a:r>
            <a:r>
              <a:rPr lang="en-US" sz="2400" b="1" dirty="0" smtClean="0">
                <a:solidFill>
                  <a:schemeClr val="bg1"/>
                </a:solidFill>
                <a:effectLst>
                  <a:glow rad="127000">
                    <a:srgbClr val="00CC00"/>
                  </a:glow>
                </a:effectLst>
              </a:rPr>
              <a:t/>
            </a:r>
            <a:br>
              <a:rPr lang="en-US" sz="2400" b="1" dirty="0" smtClean="0">
                <a:solidFill>
                  <a:schemeClr val="bg1"/>
                </a:solidFill>
                <a:effectLst>
                  <a:glow rad="127000">
                    <a:srgbClr val="00CC00"/>
                  </a:glow>
                </a:effectLst>
              </a:rPr>
            </a:br>
            <a:r>
              <a:rPr lang="en-US" sz="2400" b="1" dirty="0" smtClean="0">
                <a:solidFill>
                  <a:schemeClr val="bg1"/>
                </a:solidFill>
                <a:effectLst>
                  <a:glow rad="127000">
                    <a:srgbClr val="00CC00"/>
                  </a:glow>
                </a:effectLst>
              </a:rPr>
              <a:t> </a:t>
            </a:r>
            <a:r>
              <a:rPr lang="en-US" sz="2400" dirty="0" smtClean="0">
                <a:solidFill>
                  <a:schemeClr val="bg1"/>
                </a:solidFill>
                <a:effectLst>
                  <a:glow rad="127000">
                    <a:srgbClr val="51F9C5"/>
                  </a:glow>
                </a:effectLst>
              </a:rPr>
              <a:t>Light </a:t>
            </a:r>
            <a:r>
              <a:rPr lang="en-US" sz="2400" dirty="0">
                <a:solidFill>
                  <a:schemeClr val="bg1"/>
                </a:solidFill>
                <a:effectLst>
                  <a:glow rad="127000">
                    <a:srgbClr val="51F9C5"/>
                  </a:glow>
                </a:effectLst>
              </a:rPr>
              <a:t>S</a:t>
            </a:r>
            <a:r>
              <a:rPr lang="en-US" sz="2400" dirty="0" smtClean="0">
                <a:solidFill>
                  <a:schemeClr val="bg1"/>
                </a:solidFill>
                <a:effectLst>
                  <a:glow rad="127000">
                    <a:srgbClr val="51F9C5"/>
                  </a:glow>
                </a:effectLst>
              </a:rPr>
              <a:t>eason</a:t>
            </a:r>
            <a:r>
              <a:rPr lang="en-US" sz="1000" dirty="0" smtClean="0">
                <a:solidFill>
                  <a:schemeClr val="bg1"/>
                </a:solidFill>
              </a:rPr>
              <a:t>             </a:t>
            </a:r>
            <a:endParaRPr lang="en-CA" dirty="0">
              <a:solidFill>
                <a:schemeClr val="bg1"/>
              </a:solidFill>
            </a:endParaRPr>
          </a:p>
        </p:txBody>
      </p:sp>
    </p:spTree>
    <p:extLst>
      <p:ext uri="{BB962C8B-B14F-4D97-AF65-F5344CB8AC3E}">
        <p14:creationId xmlns:p14="http://schemas.microsoft.com/office/powerpoint/2010/main" val="23255896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1750" fill="hold"/>
                                        <p:tgtEl>
                                          <p:spTgt spid="42"/>
                                        </p:tgtEl>
                                        <p:attrNameLst>
                                          <p:attrName>ppt_w</p:attrName>
                                        </p:attrNameLst>
                                      </p:cBhvr>
                                      <p:tavLst>
                                        <p:tav tm="0">
                                          <p:val>
                                            <p:fltVal val="0"/>
                                          </p:val>
                                        </p:tav>
                                        <p:tav tm="100000">
                                          <p:val>
                                            <p:strVal val="#ppt_w"/>
                                          </p:val>
                                        </p:tav>
                                      </p:tavLst>
                                    </p:anim>
                                    <p:anim calcmode="lin" valueType="num">
                                      <p:cBhvr>
                                        <p:cTn id="8" dur="1750" fill="hold"/>
                                        <p:tgtEl>
                                          <p:spTgt spid="42"/>
                                        </p:tgtEl>
                                        <p:attrNameLst>
                                          <p:attrName>ppt_h</p:attrName>
                                        </p:attrNameLst>
                                      </p:cBhvr>
                                      <p:tavLst>
                                        <p:tav tm="0">
                                          <p:val>
                                            <p:fltVal val="0"/>
                                          </p:val>
                                        </p:tav>
                                        <p:tav tm="100000">
                                          <p:val>
                                            <p:strVal val="#ppt_h"/>
                                          </p:val>
                                        </p:tav>
                                      </p:tavLst>
                                    </p:anim>
                                    <p:anim calcmode="lin" valueType="num">
                                      <p:cBhvr>
                                        <p:cTn id="9" dur="1750" fill="hold"/>
                                        <p:tgtEl>
                                          <p:spTgt spid="42"/>
                                        </p:tgtEl>
                                        <p:attrNameLst>
                                          <p:attrName>style.rotation</p:attrName>
                                        </p:attrNameLst>
                                      </p:cBhvr>
                                      <p:tavLst>
                                        <p:tav tm="0">
                                          <p:val>
                                            <p:fltVal val="90"/>
                                          </p:val>
                                        </p:tav>
                                        <p:tav tm="100000">
                                          <p:val>
                                            <p:fltVal val="0"/>
                                          </p:val>
                                        </p:tav>
                                      </p:tavLst>
                                    </p:anim>
                                    <p:animEffect transition="in" filter="fade">
                                      <p:cBhvr>
                                        <p:cTn id="10" dur="1750"/>
                                        <p:tgtEl>
                                          <p:spTgt spid="42"/>
                                        </p:tgtEl>
                                      </p:cBhvr>
                                    </p:animEffect>
                                  </p:childTnLst>
                                </p:cTn>
                              </p:par>
                              <p:par>
                                <p:cTn id="11" presetID="31" presetClass="entr" presetSubtype="0" fill="hold" nodeType="withEffect">
                                  <p:stCondLst>
                                    <p:cond delay="75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750" fill="hold"/>
                                        <p:tgtEl>
                                          <p:spTgt spid="37"/>
                                        </p:tgtEl>
                                        <p:attrNameLst>
                                          <p:attrName>ppt_w</p:attrName>
                                        </p:attrNameLst>
                                      </p:cBhvr>
                                      <p:tavLst>
                                        <p:tav tm="0">
                                          <p:val>
                                            <p:fltVal val="0"/>
                                          </p:val>
                                        </p:tav>
                                        <p:tav tm="100000">
                                          <p:val>
                                            <p:strVal val="#ppt_w"/>
                                          </p:val>
                                        </p:tav>
                                      </p:tavLst>
                                    </p:anim>
                                    <p:anim calcmode="lin" valueType="num">
                                      <p:cBhvr>
                                        <p:cTn id="14" dur="1750" fill="hold"/>
                                        <p:tgtEl>
                                          <p:spTgt spid="37"/>
                                        </p:tgtEl>
                                        <p:attrNameLst>
                                          <p:attrName>ppt_h</p:attrName>
                                        </p:attrNameLst>
                                      </p:cBhvr>
                                      <p:tavLst>
                                        <p:tav tm="0">
                                          <p:val>
                                            <p:fltVal val="0"/>
                                          </p:val>
                                        </p:tav>
                                        <p:tav tm="100000">
                                          <p:val>
                                            <p:strVal val="#ppt_h"/>
                                          </p:val>
                                        </p:tav>
                                      </p:tavLst>
                                    </p:anim>
                                    <p:anim calcmode="lin" valueType="num">
                                      <p:cBhvr>
                                        <p:cTn id="15" dur="1750" fill="hold"/>
                                        <p:tgtEl>
                                          <p:spTgt spid="37"/>
                                        </p:tgtEl>
                                        <p:attrNameLst>
                                          <p:attrName>style.rotation</p:attrName>
                                        </p:attrNameLst>
                                      </p:cBhvr>
                                      <p:tavLst>
                                        <p:tav tm="0">
                                          <p:val>
                                            <p:fltVal val="90"/>
                                          </p:val>
                                        </p:tav>
                                        <p:tav tm="100000">
                                          <p:val>
                                            <p:fltVal val="0"/>
                                          </p:val>
                                        </p:tav>
                                      </p:tavLst>
                                    </p:anim>
                                    <p:animEffect transition="in" filter="fade">
                                      <p:cBhvr>
                                        <p:cTn id="16" dur="1750"/>
                                        <p:tgtEl>
                                          <p:spTgt spid="37"/>
                                        </p:tgtEl>
                                      </p:cBhvr>
                                    </p:animEffect>
                                  </p:childTnLst>
                                </p:cTn>
                              </p:par>
                              <p:par>
                                <p:cTn id="17" presetID="22" presetClass="entr" presetSubtype="8" fill="hold" grpId="0" nodeType="withEffect">
                                  <p:stCondLst>
                                    <p:cond delay="175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500"/>
                                        <p:tgtEl>
                                          <p:spTgt spid="18"/>
                                        </p:tgtEl>
                                      </p:cBhvr>
                                    </p:animEffect>
                                  </p:childTnLst>
                                </p:cTn>
                              </p:par>
                              <p:par>
                                <p:cTn id="20" presetID="22" presetClass="entr" presetSubtype="8" repeatCount="3000" fill="hold" nodeType="withEffect">
                                  <p:stCondLst>
                                    <p:cond delay="175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1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80">
                                          <p:stCondLst>
                                            <p:cond delay="0"/>
                                          </p:stCondLst>
                                        </p:cTn>
                                        <p:tgtEl>
                                          <p:spTgt spid="3"/>
                                        </p:tgtEl>
                                      </p:cBhvr>
                                    </p:animEffect>
                                    <p:anim calcmode="lin" valueType="num">
                                      <p:cBhvr>
                                        <p:cTn id="3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gtEl>
                                      </p:cBhvr>
                                      <p:to x="100000" y="60000"/>
                                    </p:animScale>
                                    <p:animScale>
                                      <p:cBhvr>
                                        <p:cTn id="39" dur="166" decel="50000">
                                          <p:stCondLst>
                                            <p:cond delay="676"/>
                                          </p:stCondLst>
                                        </p:cTn>
                                        <p:tgtEl>
                                          <p:spTgt spid="3"/>
                                        </p:tgtEl>
                                      </p:cBhvr>
                                      <p:to x="100000" y="100000"/>
                                    </p:animScale>
                                    <p:animScale>
                                      <p:cBhvr>
                                        <p:cTn id="40" dur="26">
                                          <p:stCondLst>
                                            <p:cond delay="1312"/>
                                          </p:stCondLst>
                                        </p:cTn>
                                        <p:tgtEl>
                                          <p:spTgt spid="3"/>
                                        </p:tgtEl>
                                      </p:cBhvr>
                                      <p:to x="100000" y="80000"/>
                                    </p:animScale>
                                    <p:animScale>
                                      <p:cBhvr>
                                        <p:cTn id="41" dur="166" decel="50000">
                                          <p:stCondLst>
                                            <p:cond delay="1338"/>
                                          </p:stCondLst>
                                        </p:cTn>
                                        <p:tgtEl>
                                          <p:spTgt spid="3"/>
                                        </p:tgtEl>
                                      </p:cBhvr>
                                      <p:to x="100000" y="100000"/>
                                    </p:animScale>
                                    <p:animScale>
                                      <p:cBhvr>
                                        <p:cTn id="42" dur="26">
                                          <p:stCondLst>
                                            <p:cond delay="1642"/>
                                          </p:stCondLst>
                                        </p:cTn>
                                        <p:tgtEl>
                                          <p:spTgt spid="3"/>
                                        </p:tgtEl>
                                      </p:cBhvr>
                                      <p:to x="100000" y="90000"/>
                                    </p:animScale>
                                    <p:animScale>
                                      <p:cBhvr>
                                        <p:cTn id="43" dur="166" decel="50000">
                                          <p:stCondLst>
                                            <p:cond delay="1668"/>
                                          </p:stCondLst>
                                        </p:cTn>
                                        <p:tgtEl>
                                          <p:spTgt spid="3"/>
                                        </p:tgtEl>
                                      </p:cBhvr>
                                      <p:to x="100000" y="100000"/>
                                    </p:animScale>
                                    <p:animScale>
                                      <p:cBhvr>
                                        <p:cTn id="44" dur="26">
                                          <p:stCondLst>
                                            <p:cond delay="1808"/>
                                          </p:stCondLst>
                                        </p:cTn>
                                        <p:tgtEl>
                                          <p:spTgt spid="3"/>
                                        </p:tgtEl>
                                      </p:cBhvr>
                                      <p:to x="100000" y="95000"/>
                                    </p:animScale>
                                    <p:animScale>
                                      <p:cBhvr>
                                        <p:cTn id="45" dur="166" decel="50000">
                                          <p:stCondLst>
                                            <p:cond delay="1834"/>
                                          </p:stCondLst>
                                        </p:cTn>
                                        <p:tgtEl>
                                          <p:spTgt spid="3"/>
                                        </p:tgtEl>
                                      </p:cBhvr>
                                      <p:to x="100000" y="100000"/>
                                    </p:animScale>
                                  </p:childTnLst>
                                </p:cTn>
                              </p:par>
                              <p:par>
                                <p:cTn id="46" presetID="1"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animBg="1"/>
      <p:bldP spid="3"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FFFF00"/>
            </a:gs>
            <a:gs pos="71000">
              <a:srgbClr val="51F9C5"/>
            </a:gs>
            <a:gs pos="100000">
              <a:schemeClr val="accent4">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89110" y="6442075"/>
            <a:ext cx="405887" cy="365125"/>
          </a:xfrm>
        </p:spPr>
        <p:txBody>
          <a:bodyPr/>
          <a:lstStyle/>
          <a:p>
            <a:fld id="{81FEFA0A-2F20-4B60-98C6-5FFDA469AA1C}" type="slidenum">
              <a:rPr lang="en-US" sz="1200" b="1" smtClean="0">
                <a:solidFill>
                  <a:schemeClr val="tx2"/>
                </a:solidFill>
              </a:rPr>
              <a:pPr/>
              <a:t>49</a:t>
            </a:fld>
            <a:endParaRPr lang="en-US" b="1" dirty="0">
              <a:solidFill>
                <a:schemeClr val="tx2"/>
              </a:solidFill>
            </a:endParaRPr>
          </a:p>
        </p:txBody>
      </p:sp>
      <p:sp>
        <p:nvSpPr>
          <p:cNvPr id="2" name="Cloud 1"/>
          <p:cNvSpPr/>
          <p:nvPr/>
        </p:nvSpPr>
        <p:spPr>
          <a:xfrm>
            <a:off x="1021278" y="190009"/>
            <a:ext cx="10224654" cy="6513616"/>
          </a:xfrm>
          <a:prstGeom prst="cloud">
            <a:avLst/>
          </a:prstGeom>
          <a:solidFill>
            <a:srgbClr val="002060"/>
          </a:solidFill>
          <a:ln w="76200">
            <a:solidFill>
              <a:schemeClr val="tx2"/>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b="1" dirty="0" smtClean="0">
                <a:ln>
                  <a:solidFill>
                    <a:schemeClr val="bg1"/>
                  </a:solidFill>
                </a:ln>
                <a:solidFill>
                  <a:srgbClr val="51F9C5"/>
                </a:solidFill>
              </a:rPr>
              <a:t>The </a:t>
            </a:r>
            <a:r>
              <a:rPr lang="en-CA" sz="4800" b="1" dirty="0" err="1" smtClean="0">
                <a:ln>
                  <a:solidFill>
                    <a:schemeClr val="bg1"/>
                  </a:solidFill>
                </a:ln>
                <a:solidFill>
                  <a:srgbClr val="51F9C5"/>
                </a:solidFill>
              </a:rPr>
              <a:t>Luni</a:t>
            </a:r>
            <a:r>
              <a:rPr lang="en-CA" sz="4800" b="1" dirty="0" smtClean="0">
                <a:ln>
                  <a:solidFill>
                    <a:schemeClr val="bg1"/>
                  </a:solidFill>
                </a:ln>
                <a:solidFill>
                  <a:srgbClr val="51F9C5"/>
                </a:solidFill>
              </a:rPr>
              <a:t>/Solar calendar declares these days between the </a:t>
            </a:r>
            <a:r>
              <a:rPr lang="en-CA" sz="4800" b="1" dirty="0" err="1" smtClean="0">
                <a:ln>
                  <a:solidFill>
                    <a:schemeClr val="bg1"/>
                  </a:solidFill>
                </a:ln>
                <a:solidFill>
                  <a:srgbClr val="51F9C5"/>
                </a:solidFill>
              </a:rPr>
              <a:t>tequfah</a:t>
            </a:r>
            <a:r>
              <a:rPr lang="en-CA" sz="4800" b="1" dirty="0" smtClean="0">
                <a:ln>
                  <a:solidFill>
                    <a:schemeClr val="bg1"/>
                  </a:solidFill>
                </a:ln>
                <a:solidFill>
                  <a:srgbClr val="51F9C5"/>
                </a:solidFill>
              </a:rPr>
              <a:t> and the new moon as being </a:t>
            </a:r>
            <a:r>
              <a:rPr lang="en-CA" sz="4800" b="1" u="sng" dirty="0" smtClean="0">
                <a:ln>
                  <a:solidFill>
                    <a:schemeClr val="bg1"/>
                  </a:solidFill>
                </a:ln>
                <a:solidFill>
                  <a:srgbClr val="FFFF00"/>
                </a:solidFill>
                <a:latin typeface="Arial Black" pitchFamily="34" charset="0"/>
              </a:rPr>
              <a:t>non counted</a:t>
            </a:r>
            <a:r>
              <a:rPr lang="en-CA" sz="4800" b="1" dirty="0" smtClean="0">
                <a:ln>
                  <a:solidFill>
                    <a:schemeClr val="bg1"/>
                  </a:solidFill>
                </a:ln>
                <a:solidFill>
                  <a:srgbClr val="FFFF00"/>
                </a:solidFill>
                <a:latin typeface="Arial Black" pitchFamily="34" charset="0"/>
              </a:rPr>
              <a:t> </a:t>
            </a:r>
            <a:r>
              <a:rPr lang="en-CA" sz="4800" b="1" dirty="0" smtClean="0">
                <a:ln>
                  <a:solidFill>
                    <a:schemeClr val="bg1"/>
                  </a:solidFill>
                </a:ln>
                <a:solidFill>
                  <a:srgbClr val="51F9C5"/>
                </a:solidFill>
              </a:rPr>
              <a:t>days.</a:t>
            </a:r>
            <a:endParaRPr lang="en-CA" sz="4800" dirty="0">
              <a:ln>
                <a:solidFill>
                  <a:schemeClr val="bg1"/>
                </a:solidFill>
              </a:ln>
              <a:solidFill>
                <a:srgbClr val="51F9C5"/>
              </a:solidFill>
            </a:endParaRPr>
          </a:p>
        </p:txBody>
      </p:sp>
      <p:sp>
        <p:nvSpPr>
          <p:cNvPr id="3" name="Rectangle 2"/>
          <p:cNvSpPr/>
          <p:nvPr/>
        </p:nvSpPr>
        <p:spPr>
          <a:xfrm>
            <a:off x="259110" y="5310738"/>
            <a:ext cx="11430000" cy="1451141"/>
          </a:xfrm>
          <a:prstGeom prst="rect">
            <a:avLst/>
          </a:prstGeom>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solidFill>
                  <a:srgbClr val="800000"/>
                </a:solidFill>
              </a:rPr>
              <a:t>Yet </a:t>
            </a:r>
            <a:r>
              <a:rPr lang="en-CA" sz="3200" b="1" dirty="0" err="1" smtClean="0">
                <a:solidFill>
                  <a:srgbClr val="0070C0"/>
                </a:solidFill>
              </a:rPr>
              <a:t>Yahuah</a:t>
            </a:r>
            <a:r>
              <a:rPr lang="en-CA" sz="3200" b="1" dirty="0" smtClean="0">
                <a:solidFill>
                  <a:srgbClr val="800000"/>
                </a:solidFill>
              </a:rPr>
              <a:t> held me accountable for my sins on these same days!  How can there be a </a:t>
            </a:r>
            <a:r>
              <a:rPr lang="en-CA" sz="3200" b="1" u="sng" dirty="0" smtClean="0">
                <a:solidFill>
                  <a:srgbClr val="800000"/>
                </a:solidFill>
              </a:rPr>
              <a:t>double standard</a:t>
            </a:r>
            <a:r>
              <a:rPr lang="en-CA" sz="3200" b="1" dirty="0" smtClean="0">
                <a:solidFill>
                  <a:srgbClr val="800000"/>
                </a:solidFill>
              </a:rPr>
              <a:t> which conflicts with </a:t>
            </a:r>
            <a:r>
              <a:rPr lang="en-CA" sz="3200" b="1" dirty="0" err="1" smtClean="0">
                <a:solidFill>
                  <a:srgbClr val="0070C0"/>
                </a:solidFill>
              </a:rPr>
              <a:t>Yahuah’s</a:t>
            </a:r>
            <a:r>
              <a:rPr lang="en-CA" sz="3200" b="1" dirty="0" smtClean="0">
                <a:solidFill>
                  <a:srgbClr val="800000"/>
                </a:solidFill>
              </a:rPr>
              <a:t> Word, and yet carries the consequence of death?</a:t>
            </a:r>
            <a:endParaRPr lang="en-CA" sz="3200" b="1" dirty="0">
              <a:solidFill>
                <a:srgbClr val="800000"/>
              </a:solidFill>
            </a:endParaRPr>
          </a:p>
        </p:txBody>
      </p:sp>
    </p:spTree>
    <p:extLst>
      <p:ext uri="{BB962C8B-B14F-4D97-AF65-F5344CB8AC3E}">
        <p14:creationId xmlns:p14="http://schemas.microsoft.com/office/powerpoint/2010/main" val="9226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4" y="115910"/>
            <a:ext cx="11874321" cy="6606862"/>
          </a:xfrm>
          <a:solidFill>
            <a:schemeClr val="tx1"/>
          </a:solidFill>
          <a:ln w="76200">
            <a:solidFill>
              <a:schemeClr val="accent4">
                <a:lumMod val="75000"/>
              </a:schemeClr>
            </a:solidFill>
          </a:ln>
          <a:scene3d>
            <a:camera prst="orthographicFront"/>
            <a:lightRig rig="threePt" dir="t"/>
          </a:scene3d>
          <a:sp3d>
            <a:bevelT w="165100" prst="coolSlant"/>
          </a:sp3d>
        </p:spPr>
        <p:txBody>
          <a:bodyPr>
            <a:normAutofit/>
            <a:sp3d extrusionH="57150">
              <a:bevelT w="38100" h="38100"/>
            </a:sp3d>
          </a:bodyPr>
          <a:lstStyle/>
          <a:p>
            <a:r>
              <a:rPr lang="en-US" sz="2800" dirty="0" smtClean="0">
                <a:solidFill>
                  <a:schemeClr val="bg1">
                    <a:lumMod val="95000"/>
                    <a:lumOff val="5000"/>
                  </a:schemeClr>
                </a:solidFill>
              </a:rPr>
              <a:t>Let’s get to the </a:t>
            </a:r>
            <a:r>
              <a:rPr lang="en-US" sz="2800" dirty="0" err="1" smtClean="0">
                <a:solidFill>
                  <a:schemeClr val="bg1">
                    <a:lumMod val="95000"/>
                    <a:lumOff val="5000"/>
                  </a:schemeClr>
                </a:solidFill>
              </a:rPr>
              <a:t>Equilux</a:t>
            </a:r>
            <a:r>
              <a:rPr lang="en-US" sz="2800" dirty="0" smtClean="0">
                <a:solidFill>
                  <a:schemeClr val="bg1">
                    <a:lumMod val="95000"/>
                    <a:lumOff val="5000"/>
                  </a:schemeClr>
                </a:solidFill>
              </a:rPr>
              <a:t> and get it out of our way. </a:t>
            </a:r>
          </a:p>
          <a:p>
            <a:r>
              <a:rPr lang="en-US" sz="2800" dirty="0" smtClean="0">
                <a:solidFill>
                  <a:schemeClr val="bg1">
                    <a:lumMod val="95000"/>
                    <a:lumOff val="5000"/>
                  </a:schemeClr>
                </a:solidFill>
              </a:rPr>
              <a:t>The </a:t>
            </a:r>
            <a:r>
              <a:rPr lang="en-US" sz="2800" dirty="0" err="1" smtClean="0">
                <a:solidFill>
                  <a:schemeClr val="bg1">
                    <a:lumMod val="95000"/>
                    <a:lumOff val="5000"/>
                  </a:schemeClr>
                </a:solidFill>
              </a:rPr>
              <a:t>Equilux</a:t>
            </a:r>
            <a:r>
              <a:rPr lang="en-US" sz="2800" dirty="0" smtClean="0">
                <a:solidFill>
                  <a:schemeClr val="bg1">
                    <a:lumMod val="95000"/>
                    <a:lumOff val="5000"/>
                  </a:schemeClr>
                </a:solidFill>
              </a:rPr>
              <a:t> is </a:t>
            </a:r>
            <a:r>
              <a:rPr lang="en-US" sz="2800" b="1" u="sng" dirty="0" smtClean="0">
                <a:solidFill>
                  <a:srgbClr val="C00000"/>
                </a:solidFill>
              </a:rPr>
              <a:t>incorrectly</a:t>
            </a:r>
            <a:r>
              <a:rPr lang="en-US" sz="2800" dirty="0" smtClean="0">
                <a:solidFill>
                  <a:schemeClr val="bg1">
                    <a:lumMod val="95000"/>
                    <a:lumOff val="5000"/>
                  </a:schemeClr>
                </a:solidFill>
              </a:rPr>
              <a:t> defined as the “cycle” when Light and Night Seasons are </a:t>
            </a:r>
            <a:r>
              <a:rPr lang="en-US" sz="2800" u="sng" dirty="0" smtClean="0">
                <a:solidFill>
                  <a:schemeClr val="bg1">
                    <a:lumMod val="95000"/>
                    <a:lumOff val="5000"/>
                  </a:schemeClr>
                </a:solidFill>
              </a:rPr>
              <a:t>evenly distributed</a:t>
            </a:r>
            <a:r>
              <a:rPr lang="en-US" sz="2800" dirty="0" smtClean="0">
                <a:solidFill>
                  <a:schemeClr val="bg1">
                    <a:lumMod val="95000"/>
                    <a:lumOff val="5000"/>
                  </a:schemeClr>
                </a:solidFill>
              </a:rPr>
              <a:t> within one 24 hour period - 12 </a:t>
            </a:r>
            <a:r>
              <a:rPr lang="en-US" sz="2800" dirty="0">
                <a:solidFill>
                  <a:schemeClr val="bg1">
                    <a:lumMod val="95000"/>
                    <a:lumOff val="5000"/>
                  </a:schemeClr>
                </a:solidFill>
              </a:rPr>
              <a:t>h</a:t>
            </a:r>
            <a:r>
              <a:rPr lang="en-US" sz="2800" dirty="0" smtClean="0">
                <a:solidFill>
                  <a:schemeClr val="bg1">
                    <a:lumMod val="95000"/>
                    <a:lumOff val="5000"/>
                  </a:schemeClr>
                </a:solidFill>
              </a:rPr>
              <a:t>ours of light and 12 hours of darkness.</a:t>
            </a:r>
          </a:p>
          <a:p>
            <a:r>
              <a:rPr lang="en-US" sz="2800" dirty="0" smtClean="0">
                <a:solidFill>
                  <a:srgbClr val="FF0000"/>
                </a:solidFill>
              </a:rPr>
              <a:t>One big problem is man does not consider the 2 twilights which contain Light and are integral with the Light </a:t>
            </a:r>
            <a:r>
              <a:rPr lang="en-US" sz="2800" dirty="0">
                <a:solidFill>
                  <a:srgbClr val="FF0000"/>
                </a:solidFill>
              </a:rPr>
              <a:t>S</a:t>
            </a:r>
            <a:r>
              <a:rPr lang="en-US" sz="2800" dirty="0" smtClean="0">
                <a:solidFill>
                  <a:srgbClr val="FF0000"/>
                </a:solidFill>
              </a:rPr>
              <a:t>eason according to our Creator. </a:t>
            </a:r>
          </a:p>
          <a:p>
            <a:r>
              <a:rPr lang="en-US" sz="2800" dirty="0" smtClean="0">
                <a:solidFill>
                  <a:schemeClr val="bg1">
                    <a:lumMod val="95000"/>
                    <a:lumOff val="5000"/>
                  </a:schemeClr>
                </a:solidFill>
              </a:rPr>
              <a:t>A very serious problem with this event utilized for determining time is that it has very </a:t>
            </a:r>
            <a:r>
              <a:rPr lang="en-US" sz="2800" u="sng" dirty="0" smtClean="0">
                <a:solidFill>
                  <a:schemeClr val="bg1">
                    <a:lumMod val="95000"/>
                    <a:lumOff val="5000"/>
                  </a:schemeClr>
                </a:solidFill>
              </a:rPr>
              <a:t>inconsistent characteristics</a:t>
            </a:r>
            <a:r>
              <a:rPr lang="en-US" sz="2800" dirty="0" smtClean="0">
                <a:solidFill>
                  <a:schemeClr val="bg1">
                    <a:lumMod val="95000"/>
                    <a:lumOff val="5000"/>
                  </a:schemeClr>
                </a:solidFill>
              </a:rPr>
              <a:t>, causing it to be </a:t>
            </a:r>
            <a:r>
              <a:rPr lang="en-US" sz="2800" u="sng" dirty="0" smtClean="0">
                <a:solidFill>
                  <a:srgbClr val="FF3300"/>
                </a:solidFill>
              </a:rPr>
              <a:t>exceedingly inaccurate</a:t>
            </a:r>
            <a:r>
              <a:rPr lang="en-US" sz="2800" dirty="0" smtClean="0">
                <a:solidFill>
                  <a:srgbClr val="FF3300"/>
                </a:solidFill>
              </a:rPr>
              <a:t>.  </a:t>
            </a:r>
            <a:r>
              <a:rPr lang="en-US" sz="2800" dirty="0" smtClean="0">
                <a:solidFill>
                  <a:srgbClr val="FF0066"/>
                </a:solidFill>
              </a:rPr>
              <a:t/>
            </a:r>
            <a:br>
              <a:rPr lang="en-US" sz="2800" dirty="0" smtClean="0">
                <a:solidFill>
                  <a:srgbClr val="FF0066"/>
                </a:solidFill>
              </a:rPr>
            </a:br>
            <a:r>
              <a:rPr lang="en-US" sz="2800" dirty="0" smtClean="0">
                <a:solidFill>
                  <a:schemeClr val="accent2">
                    <a:lumMod val="50000"/>
                  </a:schemeClr>
                </a:solidFill>
              </a:rPr>
              <a:t>(See the study on the </a:t>
            </a:r>
            <a:r>
              <a:rPr lang="en-US" sz="2800" b="1" dirty="0" err="1" smtClean="0">
                <a:solidFill>
                  <a:schemeClr val="accent2">
                    <a:lumMod val="50000"/>
                  </a:schemeClr>
                </a:solidFill>
                <a:effectLst>
                  <a:glow rad="127000">
                    <a:srgbClr val="FFFF00"/>
                  </a:glow>
                </a:effectLst>
              </a:rPr>
              <a:t>Equi</a:t>
            </a:r>
            <a:r>
              <a:rPr lang="en-US" sz="2800" b="1" dirty="0" smtClean="0">
                <a:solidFill>
                  <a:schemeClr val="accent2">
                    <a:lumMod val="50000"/>
                  </a:schemeClr>
                </a:solidFill>
                <a:effectLst>
                  <a:glow rad="127000">
                    <a:srgbClr val="FFFF00"/>
                  </a:glow>
                </a:effectLst>
              </a:rPr>
              <a:t>-</a:t>
            </a:r>
            <a:r>
              <a:rPr lang="en-US" sz="2800" b="1" u="sng" dirty="0" smtClean="0">
                <a:solidFill>
                  <a:schemeClr val="accent2">
                    <a:lumMod val="50000"/>
                  </a:schemeClr>
                </a:solidFill>
                <a:effectLst>
                  <a:glow rad="127000">
                    <a:srgbClr val="FFFF00"/>
                  </a:glow>
                </a:effectLst>
              </a:rPr>
              <a:t>LUX</a:t>
            </a:r>
            <a:r>
              <a:rPr lang="en-US" sz="2800" b="1" dirty="0" smtClean="0">
                <a:solidFill>
                  <a:schemeClr val="accent2">
                    <a:lumMod val="50000"/>
                  </a:schemeClr>
                </a:solidFill>
                <a:effectLst>
                  <a:glow rad="127000">
                    <a:srgbClr val="FFFF00"/>
                  </a:glow>
                </a:effectLst>
              </a:rPr>
              <a:t> Deception.)</a:t>
            </a:r>
            <a:endParaRPr lang="en-US" sz="2800" b="1" dirty="0" smtClean="0">
              <a:solidFill>
                <a:srgbClr val="FF0066"/>
              </a:solidFill>
              <a:effectLst>
                <a:glow rad="127000">
                  <a:srgbClr val="FFFF00"/>
                </a:glow>
              </a:effectLst>
            </a:endParaRPr>
          </a:p>
          <a:p>
            <a:r>
              <a:rPr lang="en-US" sz="2800" dirty="0" smtClean="0">
                <a:solidFill>
                  <a:schemeClr val="bg1">
                    <a:lumMod val="95000"/>
                    <a:lumOff val="5000"/>
                  </a:schemeClr>
                </a:solidFill>
              </a:rPr>
              <a:t>When light travels through the atmosphere the refraction is very similar to when light travels through a prism. </a:t>
            </a:r>
            <a:br>
              <a:rPr lang="en-US" sz="2800" dirty="0" smtClean="0">
                <a:solidFill>
                  <a:schemeClr val="bg1">
                    <a:lumMod val="95000"/>
                    <a:lumOff val="5000"/>
                  </a:schemeClr>
                </a:solidFill>
              </a:rPr>
            </a:br>
            <a:r>
              <a:rPr lang="en-US" sz="2800" dirty="0" smtClean="0">
                <a:solidFill>
                  <a:schemeClr val="bg1">
                    <a:lumMod val="95000"/>
                    <a:lumOff val="5000"/>
                  </a:schemeClr>
                </a:solidFill>
              </a:rPr>
              <a:t>The atmospheric humidity can cause the light traveling through it to be inconsistent and bend into unexpected directions.</a:t>
            </a:r>
          </a:p>
        </p:txBody>
      </p:sp>
      <p:sp>
        <p:nvSpPr>
          <p:cNvPr id="5"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28298858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25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rgbClr val="FFFF00"/>
            </a:gs>
            <a:gs pos="71000">
              <a:srgbClr val="51F9C5"/>
            </a:gs>
            <a:gs pos="89000">
              <a:schemeClr val="accent4">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45872" y="6407409"/>
            <a:ext cx="405887" cy="365125"/>
          </a:xfrm>
        </p:spPr>
        <p:txBody>
          <a:bodyPr/>
          <a:lstStyle/>
          <a:p>
            <a:fld id="{81FEFA0A-2F20-4B60-98C6-5FFDA469AA1C}" type="slidenum">
              <a:rPr lang="en-US" sz="1400" b="1" smtClean="0">
                <a:solidFill>
                  <a:schemeClr val="bg1"/>
                </a:solidFill>
              </a:rPr>
              <a:pPr/>
              <a:t>50</a:t>
            </a:fld>
            <a:endParaRPr lang="en-US" b="1" dirty="0">
              <a:solidFill>
                <a:schemeClr val="bg1"/>
              </a:solidFill>
            </a:endParaRPr>
          </a:p>
        </p:txBody>
      </p:sp>
      <p:sp>
        <p:nvSpPr>
          <p:cNvPr id="2" name="Cloud 1"/>
          <p:cNvSpPr/>
          <p:nvPr/>
        </p:nvSpPr>
        <p:spPr>
          <a:xfrm>
            <a:off x="1021278" y="190009"/>
            <a:ext cx="10224654" cy="6513616"/>
          </a:xfrm>
          <a:prstGeom prst="cloud">
            <a:avLst/>
          </a:prstGeom>
          <a:solidFill>
            <a:srgbClr val="002060"/>
          </a:solidFill>
          <a:ln w="76200">
            <a:solidFill>
              <a:schemeClr val="tx2"/>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a:solidFill>
                  <a:srgbClr val="00B0F0"/>
                </a:solidFill>
              </a:rPr>
              <a:t>Isa 55:11</a:t>
            </a:r>
            <a:r>
              <a:rPr lang="en-CA" sz="4000" dirty="0"/>
              <a:t>  </a:t>
            </a:r>
            <a:r>
              <a:rPr lang="en-CA" sz="4000" dirty="0" smtClean="0"/>
              <a:t>So </a:t>
            </a:r>
            <a:r>
              <a:rPr lang="en-CA" sz="4000" dirty="0"/>
              <a:t>is My Word that goes forth from My mouth – </a:t>
            </a:r>
            <a:r>
              <a:rPr lang="en-CA" sz="4000" b="1" dirty="0" smtClean="0">
                <a:ln>
                  <a:solidFill>
                    <a:sysClr val="windowText" lastClr="000000"/>
                  </a:solidFill>
                </a:ln>
                <a:solidFill>
                  <a:srgbClr val="FF0066"/>
                </a:solidFill>
                <a:effectLst>
                  <a:glow rad="127000">
                    <a:srgbClr val="FFFF00"/>
                  </a:glow>
                </a:effectLst>
              </a:rPr>
              <a:t>IT DOES NOT RETURN TO ME EMPTY,</a:t>
            </a:r>
            <a:r>
              <a:rPr lang="en-CA" sz="4000" dirty="0" smtClean="0">
                <a:ln>
                  <a:solidFill>
                    <a:sysClr val="windowText" lastClr="000000"/>
                  </a:solidFill>
                </a:ln>
                <a:solidFill>
                  <a:srgbClr val="FF0066"/>
                </a:solidFill>
                <a:effectLst>
                  <a:glow rad="127000">
                    <a:srgbClr val="FFFF00"/>
                  </a:glow>
                </a:effectLst>
              </a:rPr>
              <a:t> </a:t>
            </a:r>
            <a:r>
              <a:rPr lang="en-CA" sz="4000" dirty="0"/>
              <a:t>but shall do what I please, and shall certainly accomplish what I sent it for.</a:t>
            </a:r>
          </a:p>
        </p:txBody>
      </p:sp>
    </p:spTree>
    <p:extLst>
      <p:ext uri="{BB962C8B-B14F-4D97-AF65-F5344CB8AC3E}">
        <p14:creationId xmlns:p14="http://schemas.microsoft.com/office/powerpoint/2010/main" val="136164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823" y="144884"/>
            <a:ext cx="11629622" cy="6475957"/>
          </a:xfrm>
          <a:solidFill>
            <a:schemeClr val="tx1">
              <a:lumMod val="95000"/>
            </a:schemeClr>
          </a:solidFill>
          <a:ln w="76200">
            <a:solidFill>
              <a:srgbClr val="70FB4F"/>
            </a:solidFill>
          </a:ln>
          <a:scene3d>
            <a:camera prst="orthographicFront"/>
            <a:lightRig rig="threePt" dir="t"/>
          </a:scene3d>
          <a:sp3d>
            <a:bevelT w="165100" prst="coolSlant"/>
          </a:sp3d>
        </p:spPr>
        <p:txBody>
          <a:bodyPr lIns="182880">
            <a:noAutofit/>
            <a:sp3d extrusionH="57150">
              <a:bevelT w="38100" h="38100"/>
            </a:sp3d>
          </a:bodyPr>
          <a:lstStyle/>
          <a:p>
            <a:pPr marL="0" lvl="0" indent="0">
              <a:lnSpc>
                <a:spcPct val="115000"/>
              </a:lnSpc>
              <a:buClr>
                <a:prstClr val="white"/>
              </a:buClr>
              <a:buNone/>
            </a:pPr>
            <a:r>
              <a:rPr lang="en-US" sz="3600" dirty="0">
                <a:solidFill>
                  <a:srgbClr val="9900FF"/>
                </a:solidFill>
                <a:latin typeface="Bauhaus 93" panose="04030905020B02020C02" pitchFamily="82" charset="0"/>
                <a:ea typeface="Calibri" panose="020F0502020204030204" pitchFamily="34" charset="0"/>
                <a:cs typeface="Arial" panose="020B0604020202020204" pitchFamily="34" charset="0"/>
              </a:rPr>
              <a:t>	</a:t>
            </a:r>
            <a:r>
              <a:rPr lang="en-US" sz="3600" dirty="0" smtClean="0">
                <a:solidFill>
                  <a:srgbClr val="9900FF"/>
                </a:solidFill>
                <a:latin typeface="Bauhaus 93" panose="04030905020B02020C02" pitchFamily="82" charset="0"/>
                <a:ea typeface="Calibri" panose="020F0502020204030204" pitchFamily="34" charset="0"/>
                <a:cs typeface="Arial" panose="020B0604020202020204" pitchFamily="34" charset="0"/>
              </a:rPr>
              <a:t>Question:</a:t>
            </a:r>
          </a:p>
          <a:p>
            <a:pPr marL="0" lvl="0" indent="0">
              <a:lnSpc>
                <a:spcPct val="115000"/>
              </a:lnSpc>
              <a:buClr>
                <a:prstClr val="white"/>
              </a:buClr>
              <a:buNone/>
            </a:pPr>
            <a:r>
              <a:rPr lang="en-US" sz="2400" dirty="0" smtClean="0">
                <a:solidFill>
                  <a:schemeClr val="bg1">
                    <a:lumMod val="95000"/>
                    <a:lumOff val="5000"/>
                  </a:schemeClr>
                </a:solidFill>
                <a:ea typeface="Calibri" panose="020F0502020204030204" pitchFamily="34" charset="0"/>
                <a:cs typeface="Arial" panose="020B0604020202020204" pitchFamily="34" charset="0"/>
              </a:rPr>
              <a:t>		Has anyone told you that those interim cycles between the tequfah and the “new 		moon” </a:t>
            </a:r>
            <a:r>
              <a:rPr lang="en-US" sz="2400" u="sng" dirty="0" smtClean="0">
                <a:solidFill>
                  <a:schemeClr val="bg1">
                    <a:lumMod val="95000"/>
                    <a:lumOff val="5000"/>
                  </a:schemeClr>
                </a:solidFill>
                <a:ea typeface="Calibri" panose="020F0502020204030204" pitchFamily="34" charset="0"/>
                <a:cs typeface="Arial" panose="020B0604020202020204" pitchFamily="34" charset="0"/>
              </a:rPr>
              <a:t>are not to be accounted for</a:t>
            </a:r>
            <a:r>
              <a:rPr lang="en-US" sz="2400" dirty="0" smtClean="0">
                <a:solidFill>
                  <a:schemeClr val="bg1">
                    <a:lumMod val="95000"/>
                    <a:lumOff val="5000"/>
                  </a:schemeClr>
                </a:solidFill>
                <a:ea typeface="Calibri" panose="020F0502020204030204" pitchFamily="34" charset="0"/>
                <a:cs typeface="Arial" panose="020B0604020202020204" pitchFamily="34" charset="0"/>
              </a:rPr>
              <a:t>?? </a:t>
            </a:r>
            <a:br>
              <a:rPr lang="en-US" sz="2400" dirty="0" smtClean="0">
                <a:solidFill>
                  <a:schemeClr val="bg1">
                    <a:lumMod val="95000"/>
                    <a:lumOff val="5000"/>
                  </a:schemeClr>
                </a:solidFill>
                <a:ea typeface="Calibri" panose="020F0502020204030204" pitchFamily="34" charset="0"/>
                <a:cs typeface="Arial" panose="020B0604020202020204" pitchFamily="34" charset="0"/>
              </a:rPr>
            </a:br>
            <a:r>
              <a:rPr lang="en-US" sz="2400" dirty="0" smtClean="0">
                <a:solidFill>
                  <a:schemeClr val="bg1">
                    <a:lumMod val="95000"/>
                    <a:lumOff val="5000"/>
                  </a:schemeClr>
                </a:solidFill>
                <a:ea typeface="Calibri" panose="020F0502020204030204" pitchFamily="34" charset="0"/>
                <a:cs typeface="Arial" panose="020B0604020202020204" pitchFamily="34" charset="0"/>
              </a:rPr>
              <a:t>		Would this mean that </a:t>
            </a:r>
            <a:r>
              <a:rPr lang="en-US" sz="2400" b="1" dirty="0" err="1" smtClean="0">
                <a:solidFill>
                  <a:srgbClr val="0070C0"/>
                </a:solidFill>
                <a:ea typeface="Calibri" panose="020F0502020204030204" pitchFamily="34" charset="0"/>
                <a:cs typeface="Arial" panose="020B0604020202020204" pitchFamily="34" charset="0"/>
              </a:rPr>
              <a:t>Yahuah</a:t>
            </a:r>
            <a:r>
              <a:rPr lang="en-US" sz="2400" dirty="0" smtClean="0">
                <a:solidFill>
                  <a:schemeClr val="bg1">
                    <a:lumMod val="95000"/>
                    <a:lumOff val="5000"/>
                  </a:schemeClr>
                </a:solidFill>
                <a:ea typeface="Calibri" panose="020F0502020204030204" pitchFamily="34" charset="0"/>
                <a:cs typeface="Arial" panose="020B0604020202020204" pitchFamily="34" charset="0"/>
              </a:rPr>
              <a:t> created a VOID??  25 </a:t>
            </a:r>
            <a:r>
              <a:rPr lang="en-US" sz="2400" b="1" dirty="0" smtClean="0">
                <a:solidFill>
                  <a:srgbClr val="FF0000"/>
                </a:solidFill>
                <a:ea typeface="Calibri" panose="020F0502020204030204" pitchFamily="34" charset="0"/>
                <a:cs typeface="Arial" panose="020B0604020202020204" pitchFamily="34" charset="0"/>
              </a:rPr>
              <a:t>“</a:t>
            </a:r>
            <a:r>
              <a:rPr lang="en-US" sz="2400" b="1" u="sng" dirty="0" smtClean="0">
                <a:solidFill>
                  <a:srgbClr val="FF0000"/>
                </a:solidFill>
                <a:ea typeface="Calibri" panose="020F0502020204030204" pitchFamily="34" charset="0"/>
                <a:cs typeface="Arial" panose="020B0604020202020204" pitchFamily="34" charset="0"/>
              </a:rPr>
              <a:t>VOIDS</a:t>
            </a:r>
            <a:r>
              <a:rPr lang="en-US" sz="2400" b="1" dirty="0" smtClean="0">
                <a:solidFill>
                  <a:srgbClr val="FF0000"/>
                </a:solidFill>
                <a:ea typeface="Calibri" panose="020F0502020204030204" pitchFamily="34" charset="0"/>
                <a:cs typeface="Arial" panose="020B0604020202020204" pitchFamily="34" charset="0"/>
              </a:rPr>
              <a:t>” </a:t>
            </a:r>
            <a:r>
              <a:rPr lang="en-US" sz="2400" dirty="0" smtClean="0">
                <a:solidFill>
                  <a:schemeClr val="bg1">
                    <a:lumMod val="95000"/>
                    <a:lumOff val="5000"/>
                  </a:schemeClr>
                </a:solidFill>
                <a:ea typeface="Calibri" panose="020F0502020204030204" pitchFamily="34" charset="0"/>
                <a:cs typeface="Arial" panose="020B0604020202020204" pitchFamily="34" charset="0"/>
              </a:rPr>
              <a:t>THIS YEAR ALONE???</a:t>
            </a:r>
            <a:r>
              <a:rPr lang="en-US" sz="3600" dirty="0" smtClean="0">
                <a:solidFill>
                  <a:srgbClr val="9900FF"/>
                </a:solidFill>
                <a:latin typeface="Bauhaus 93" panose="04030905020B02020C02" pitchFamily="82" charset="0"/>
                <a:ea typeface="Calibri" panose="020F0502020204030204" pitchFamily="34" charset="0"/>
                <a:cs typeface="Arial" panose="020B0604020202020204" pitchFamily="34" charset="0"/>
              </a:rPr>
              <a:t>  </a:t>
            </a:r>
            <a:r>
              <a:rPr lang="en-US" sz="3600" dirty="0">
                <a:solidFill>
                  <a:srgbClr val="9900FF"/>
                </a:solidFill>
                <a:latin typeface="Bauhaus 93" panose="04030905020B02020C02" pitchFamily="82" charset="0"/>
                <a:ea typeface="Calibri" panose="020F0502020204030204" pitchFamily="34" charset="0"/>
                <a:cs typeface="Arial" panose="020B0604020202020204" pitchFamily="34" charset="0"/>
              </a:rPr>
              <a:t/>
            </a:r>
            <a:br>
              <a:rPr lang="en-US" sz="3600" dirty="0">
                <a:solidFill>
                  <a:srgbClr val="9900FF"/>
                </a:solidFill>
                <a:latin typeface="Bauhaus 93" panose="04030905020B02020C02" pitchFamily="82" charset="0"/>
                <a:ea typeface="Calibri" panose="020F0502020204030204" pitchFamily="34" charset="0"/>
                <a:cs typeface="Arial" panose="020B0604020202020204" pitchFamily="34" charset="0"/>
              </a:rPr>
            </a:br>
            <a:r>
              <a:rPr lang="en-US" sz="3600" dirty="0" smtClean="0">
                <a:solidFill>
                  <a:srgbClr val="9900FF"/>
                </a:solidFill>
                <a:latin typeface="Bauhaus 93" panose="04030905020B02020C02" pitchFamily="82" charset="0"/>
                <a:ea typeface="Calibri" panose="020F0502020204030204" pitchFamily="34" charset="0"/>
                <a:cs typeface="Arial" panose="020B0604020202020204" pitchFamily="34" charset="0"/>
              </a:rPr>
              <a:t>		</a:t>
            </a:r>
            <a:r>
              <a:rPr lang="en-US" sz="2400" dirty="0" smtClean="0">
                <a:solidFill>
                  <a:schemeClr val="bg1">
                    <a:lumMod val="95000"/>
                    <a:lumOff val="5000"/>
                  </a:schemeClr>
                </a:solidFill>
              </a:rPr>
              <a:t>Has </a:t>
            </a:r>
            <a:r>
              <a:rPr lang="en-US" sz="2400" dirty="0">
                <a:solidFill>
                  <a:schemeClr val="bg1">
                    <a:lumMod val="95000"/>
                    <a:lumOff val="5000"/>
                  </a:schemeClr>
                </a:solidFill>
              </a:rPr>
              <a:t>your Creator made anything that does not exist nor can be accounted for</a:t>
            </a:r>
            <a:r>
              <a:rPr lang="en-US" sz="2400" dirty="0" smtClean="0">
                <a:solidFill>
                  <a:schemeClr val="bg1">
                    <a:lumMod val="95000"/>
                    <a:lumOff val="5000"/>
                  </a:schemeClr>
                </a:solidFill>
              </a:rPr>
              <a:t>?</a:t>
            </a:r>
          </a:p>
          <a:p>
            <a:pPr marL="0" lvl="0" indent="0">
              <a:lnSpc>
                <a:spcPct val="115000"/>
              </a:lnSpc>
              <a:buClr>
                <a:prstClr val="white"/>
              </a:buClr>
              <a:buNone/>
            </a:pPr>
            <a:r>
              <a:rPr lang="en-US" sz="2400" dirty="0" smtClean="0">
                <a:solidFill>
                  <a:schemeClr val="accent2">
                    <a:lumMod val="75000"/>
                  </a:schemeClr>
                </a:solidFill>
              </a:rPr>
              <a:t>Friends the time has come to reassess our belief structure on the start of the year topic.</a:t>
            </a:r>
          </a:p>
          <a:p>
            <a:pPr marL="0" lvl="0" indent="0">
              <a:lnSpc>
                <a:spcPct val="115000"/>
              </a:lnSpc>
              <a:buClr>
                <a:prstClr val="white"/>
              </a:buClr>
              <a:buNone/>
            </a:pPr>
            <a:r>
              <a:rPr lang="en-US" sz="3600" b="1" dirty="0" smtClean="0">
                <a:solidFill>
                  <a:srgbClr val="CC6600"/>
                </a:solidFill>
              </a:rPr>
              <a:t>Next slide is another idea to put forth that might disturb you a little.  </a:t>
            </a:r>
            <a:r>
              <a:rPr lang="en-US" sz="3600" b="1" dirty="0" smtClean="0">
                <a:solidFill>
                  <a:schemeClr val="bg1">
                    <a:lumMod val="95000"/>
                    <a:lumOff val="5000"/>
                  </a:schemeClr>
                </a:solidFill>
              </a:rPr>
              <a:t>OK!  </a:t>
            </a:r>
            <a:r>
              <a:rPr lang="en-US" sz="3600" b="1" u="sng" dirty="0" smtClean="0">
                <a:solidFill>
                  <a:schemeClr val="bg1">
                    <a:lumMod val="95000"/>
                    <a:lumOff val="5000"/>
                  </a:schemeClr>
                </a:solidFill>
              </a:rPr>
              <a:t>A LOT</a:t>
            </a:r>
            <a:r>
              <a:rPr lang="en-US" sz="3600" b="1" dirty="0" smtClean="0">
                <a:solidFill>
                  <a:schemeClr val="bg1">
                    <a:lumMod val="95000"/>
                    <a:lumOff val="5000"/>
                  </a:schemeClr>
                </a:solidFill>
              </a:rPr>
              <a:t>! </a:t>
            </a:r>
          </a:p>
          <a:p>
            <a:pPr marL="0" lvl="0" indent="0">
              <a:lnSpc>
                <a:spcPct val="115000"/>
              </a:lnSpc>
              <a:buClr>
                <a:prstClr val="white"/>
              </a:buClr>
              <a:buNone/>
            </a:pPr>
            <a:endParaRPr lang="en-US" sz="3600" b="1" dirty="0" smtClean="0">
              <a:solidFill>
                <a:schemeClr val="bg1">
                  <a:lumMod val="95000"/>
                  <a:lumOff val="5000"/>
                </a:schemeClr>
              </a:solidFill>
            </a:endParaRPr>
          </a:p>
          <a:p>
            <a:pPr marL="0" lvl="0" indent="0">
              <a:lnSpc>
                <a:spcPct val="115000"/>
              </a:lnSpc>
              <a:buClr>
                <a:prstClr val="white"/>
              </a:buClr>
              <a:buNone/>
            </a:pPr>
            <a:r>
              <a:rPr lang="en-US" sz="3600" b="1" dirty="0" smtClean="0">
                <a:solidFill>
                  <a:schemeClr val="bg1">
                    <a:lumMod val="95000"/>
                    <a:lumOff val="5000"/>
                  </a:schemeClr>
                </a:solidFill>
              </a:rPr>
              <a:t> It identifies </a:t>
            </a:r>
            <a:r>
              <a:rPr lang="en-US" sz="3600" b="1" u="sng" dirty="0" smtClean="0">
                <a:solidFill>
                  <a:srgbClr val="FF0000"/>
                </a:solidFill>
              </a:rPr>
              <a:t>HA SATAN’S COUNTERFEIT</a:t>
            </a:r>
            <a:r>
              <a:rPr lang="en-US" sz="3600" b="1" dirty="0" smtClean="0">
                <a:solidFill>
                  <a:schemeClr val="bg1">
                    <a:lumMod val="95000"/>
                    <a:lumOff val="5000"/>
                  </a:schemeClr>
                </a:solidFill>
              </a:rPr>
              <a:t> FOR THE </a:t>
            </a:r>
            <a:r>
              <a:rPr lang="en-US" sz="3600" b="1" dirty="0" smtClean="0">
                <a:solidFill>
                  <a:srgbClr val="00B050"/>
                </a:solidFill>
              </a:rPr>
              <a:t>TEQUFAH!</a:t>
            </a:r>
          </a:p>
        </p:txBody>
      </p:sp>
      <p:sp>
        <p:nvSpPr>
          <p:cNvPr id="2" name="Curved Down Arrow 1"/>
          <p:cNvSpPr/>
          <p:nvPr/>
        </p:nvSpPr>
        <p:spPr>
          <a:xfrm>
            <a:off x="6086634" y="4521896"/>
            <a:ext cx="5774499" cy="1528175"/>
          </a:xfrm>
          <a:prstGeom prst="curvedDownArrow">
            <a:avLst>
              <a:gd name="adj1" fmla="val 25000"/>
              <a:gd name="adj2" fmla="val 185559"/>
              <a:gd name="adj3" fmla="val 43605"/>
            </a:avLst>
          </a:prstGeom>
          <a:solidFill>
            <a:srgbClr val="4EF4FC"/>
          </a:solidFill>
          <a:ln w="57150">
            <a:solidFill>
              <a:schemeClr val="accent4">
                <a:lumMod val="75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F4FC"/>
              </a:solidFill>
            </a:endParaRPr>
          </a:p>
        </p:txBody>
      </p:sp>
      <p:sp>
        <p:nvSpPr>
          <p:cNvPr id="4" name="Lightning Bolt 3"/>
          <p:cNvSpPr/>
          <p:nvPr/>
        </p:nvSpPr>
        <p:spPr>
          <a:xfrm>
            <a:off x="4971988" y="4609578"/>
            <a:ext cx="1002785" cy="1440493"/>
          </a:xfrm>
          <a:prstGeom prst="lightningBolt">
            <a:avLst/>
          </a:prstGeom>
          <a:solidFill>
            <a:srgbClr val="4EF4FC"/>
          </a:solidFill>
          <a:ln w="57150">
            <a:solidFill>
              <a:srgbClr val="FF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12"/>
          </p:nvPr>
        </p:nvSpPr>
        <p:spPr>
          <a:xfrm>
            <a:off x="11330931"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628538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left)">
                                      <p:cBhvr>
                                        <p:cTn id="14" dur="1750"/>
                                        <p:tgtEl>
                                          <p:spTgt spid="3">
                                            <p:txEl>
                                              <p:pRg st="5" end="5"/>
                                            </p:txEl>
                                          </p:spTgt>
                                        </p:tgtEl>
                                      </p:cBhvr>
                                    </p:animEffect>
                                  </p:childTnLst>
                                </p:cTn>
                              </p:par>
                              <p:par>
                                <p:cTn id="15" presetID="47"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10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35000">
              <a:srgbClr val="FFFF00">
                <a:alpha val="49000"/>
              </a:srgbClr>
            </a:gs>
            <a:gs pos="93000">
              <a:schemeClr val="accent4">
                <a:lumMod val="86000"/>
                <a:lumOff val="14000"/>
                <a:alpha val="42000"/>
              </a:schemeClr>
            </a:gs>
            <a:gs pos="11000">
              <a:srgbClr val="008000">
                <a:lumMod val="50000"/>
                <a:lumOff val="50000"/>
                <a:alpha val="37000"/>
              </a:srgbClr>
            </a:gs>
          </a:gsLst>
          <a:lin ang="5400000" scaled="0"/>
        </a:gradFill>
        <a:effectLst/>
      </p:bgPr>
    </p:bg>
    <p:spTree>
      <p:nvGrpSpPr>
        <p:cNvPr id="1" name=""/>
        <p:cNvGrpSpPr/>
        <p:nvPr/>
      </p:nvGrpSpPr>
      <p:grpSpPr>
        <a:xfrm>
          <a:off x="0" y="0"/>
          <a:ext cx="0" cy="0"/>
          <a:chOff x="0" y="0"/>
          <a:chExt cx="0" cy="0"/>
        </a:xfrm>
      </p:grpSpPr>
      <p:sp>
        <p:nvSpPr>
          <p:cNvPr id="32" name="Right Bracket 31"/>
          <p:cNvSpPr/>
          <p:nvPr/>
        </p:nvSpPr>
        <p:spPr>
          <a:xfrm rot="16200000">
            <a:off x="5906435" y="-2673536"/>
            <a:ext cx="618936" cy="13622657"/>
          </a:xfrm>
          <a:prstGeom prst="rightBracket">
            <a:avLst>
              <a:gd name="adj" fmla="val 96948"/>
            </a:avLst>
          </a:prstGeom>
          <a:solidFill>
            <a:srgbClr val="FFFF00"/>
          </a:solidFill>
          <a:ln w="76200">
            <a:solidFill>
              <a:srgbClr val="FFC0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Rectangle 16"/>
          <p:cNvSpPr/>
          <p:nvPr/>
        </p:nvSpPr>
        <p:spPr>
          <a:xfrm>
            <a:off x="-1" y="5468316"/>
            <a:ext cx="2190307" cy="1307763"/>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FF0000"/>
                </a:solidFill>
              </a:rPr>
              <a:t>13 days only</a:t>
            </a:r>
            <a:r>
              <a:rPr lang="en-US" sz="2800" b="1" dirty="0">
                <a:solidFill>
                  <a:srgbClr val="FF0000"/>
                </a:solidFill>
              </a:rPr>
              <a:t>;</a:t>
            </a:r>
            <a:r>
              <a:rPr lang="en-US" sz="2800" b="1" dirty="0" smtClean="0">
                <a:solidFill>
                  <a:srgbClr val="FF0000"/>
                </a:solidFill>
              </a:rPr>
              <a:t> </a:t>
            </a:r>
            <a:r>
              <a:rPr lang="en-US" sz="2800" b="1" u="sng" dirty="0" smtClean="0">
                <a:solidFill>
                  <a:srgbClr val="FF0000"/>
                </a:solidFill>
              </a:rPr>
              <a:t>18</a:t>
            </a:r>
            <a:r>
              <a:rPr lang="en-US" sz="2800" b="1" u="sng" baseline="30000" dirty="0" smtClean="0">
                <a:solidFill>
                  <a:srgbClr val="FF0000"/>
                </a:solidFill>
              </a:rPr>
              <a:t>th</a:t>
            </a:r>
            <a:r>
              <a:rPr lang="en-US" sz="2800" b="1" u="sng" dirty="0" smtClean="0">
                <a:solidFill>
                  <a:srgbClr val="FF0000"/>
                </a:solidFill>
              </a:rPr>
              <a:t> to 29</a:t>
            </a:r>
            <a:r>
              <a:rPr lang="en-US" sz="2800" b="1" u="sng" baseline="30000" dirty="0" smtClean="0">
                <a:solidFill>
                  <a:srgbClr val="FF0000"/>
                </a:solidFill>
              </a:rPr>
              <a:t>th</a:t>
            </a:r>
            <a:r>
              <a:rPr lang="en-US" sz="2800" b="1" dirty="0" smtClean="0">
                <a:solidFill>
                  <a:srgbClr val="FF0000"/>
                </a:solidFill>
              </a:rPr>
              <a:t>.  </a:t>
            </a:r>
            <a:endParaRPr lang="en-CA" sz="2800" b="1" dirty="0">
              <a:solidFill>
                <a:srgbClr val="FF0000"/>
              </a:solidFill>
            </a:endParaRPr>
          </a:p>
        </p:txBody>
      </p:sp>
      <p:sp>
        <p:nvSpPr>
          <p:cNvPr id="26" name="Right Bracket 25"/>
          <p:cNvSpPr/>
          <p:nvPr/>
        </p:nvSpPr>
        <p:spPr>
          <a:xfrm rot="16200000">
            <a:off x="2458225" y="1793710"/>
            <a:ext cx="334949" cy="5125982"/>
          </a:xfrm>
          <a:prstGeom prst="rightBracket">
            <a:avLst>
              <a:gd name="adj" fmla="val 74991"/>
            </a:avLst>
          </a:prstGeom>
          <a:solidFill>
            <a:schemeClr val="tx1"/>
          </a:solidFill>
          <a:ln w="38100">
            <a:solidFill>
              <a:srgbClr val="00808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6" name="Slide Number Placeholder 5"/>
          <p:cNvSpPr>
            <a:spLocks noGrp="1"/>
          </p:cNvSpPr>
          <p:nvPr>
            <p:ph type="sldNum" sz="quarter" idx="12"/>
          </p:nvPr>
        </p:nvSpPr>
        <p:spPr>
          <a:xfrm>
            <a:off x="11718180" y="6567055"/>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52</a:t>
            </a:fld>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0232541"/>
              </p:ext>
            </p:extLst>
          </p:nvPr>
        </p:nvGraphicFramePr>
        <p:xfrm>
          <a:off x="0" y="4471011"/>
          <a:ext cx="3710760" cy="640080"/>
        </p:xfrm>
        <a:graphic>
          <a:graphicData uri="http://schemas.openxmlformats.org/drawingml/2006/table">
            <a:tbl>
              <a:tblPr firstRow="1" bandRow="1">
                <a:tableStyleId>{5C22544A-7EE6-4342-B048-85BDC9FD1C3A}</a:tableStyleId>
              </a:tblPr>
              <a:tblGrid>
                <a:gridCol w="371076"/>
                <a:gridCol w="371076"/>
                <a:gridCol w="371076"/>
                <a:gridCol w="371076"/>
                <a:gridCol w="371076"/>
                <a:gridCol w="371076"/>
                <a:gridCol w="371076"/>
                <a:gridCol w="371076"/>
                <a:gridCol w="371076"/>
                <a:gridCol w="371076"/>
              </a:tblGrid>
              <a:tr h="396753">
                <a:tc>
                  <a:txBody>
                    <a:bodyPr/>
                    <a:lstStyle/>
                    <a:p>
                      <a:pPr algn="r"/>
                      <a:r>
                        <a:rPr lang="en-US" dirty="0" smtClean="0">
                          <a:solidFill>
                            <a:schemeClr val="bg1"/>
                          </a:solidFill>
                        </a:rPr>
                        <a:t>18</a:t>
                      </a:r>
                      <a:endParaRPr lang="en-CA" dirty="0">
                        <a:solidFill>
                          <a:schemeClr val="bg1"/>
                        </a:solidFill>
                      </a:endParaRPr>
                    </a:p>
                  </a:txBody>
                  <a:tcPr>
                    <a:cell3D prstMaterial="dkEdge">
                      <a:bevel prst="convex"/>
                      <a:lightRig rig="flood" dir="t"/>
                    </a:cell3D>
                    <a:solidFill>
                      <a:schemeClr val="tx1">
                        <a:lumMod val="65000"/>
                      </a:schemeClr>
                    </a:solidFill>
                  </a:tcPr>
                </a:tc>
                <a:tc>
                  <a:txBody>
                    <a:bodyPr/>
                    <a:lstStyle/>
                    <a:p>
                      <a:pPr algn="ctr"/>
                      <a:r>
                        <a:rPr lang="en-US" dirty="0" smtClean="0">
                          <a:solidFill>
                            <a:schemeClr val="bg1"/>
                          </a:solidFill>
                        </a:rPr>
                        <a:t>19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20</a:t>
                      </a:r>
                      <a:endParaRPr lang="en-CA" dirty="0">
                        <a:solidFill>
                          <a:schemeClr val="bg1"/>
                        </a:solidFill>
                      </a:endParaRPr>
                    </a:p>
                  </a:txBody>
                  <a:tcPr>
                    <a:cell3D prstMaterial="dkEdge">
                      <a:bevel prst="convex"/>
                      <a:lightRig rig="flood" dir="t"/>
                    </a:cell3D>
                    <a:solidFill>
                      <a:srgbClr val="00FF00"/>
                    </a:solidFill>
                  </a:tcPr>
                </a:tc>
                <a:tc>
                  <a:txBody>
                    <a:bodyPr/>
                    <a:lstStyle/>
                    <a:p>
                      <a:pPr algn="ctr"/>
                      <a:r>
                        <a:rPr lang="en-US" dirty="0" smtClean="0">
                          <a:solidFill>
                            <a:schemeClr val="bg1"/>
                          </a:solidFill>
                        </a:rPr>
                        <a:t>21</a:t>
                      </a:r>
                      <a:endParaRPr lang="en-CA" dirty="0">
                        <a:solidFill>
                          <a:schemeClr val="bg1"/>
                        </a:solidFill>
                      </a:endParaRPr>
                    </a:p>
                  </a:txBody>
                  <a:tcPr>
                    <a:cell3D prstMaterial="dkEdge">
                      <a:bevel prst="convex"/>
                      <a:lightRig rig="flood" dir="t"/>
                    </a:cell3D>
                    <a:solidFill>
                      <a:srgbClr val="FF00FF"/>
                    </a:solidFill>
                  </a:tcPr>
                </a:tc>
                <a:tc>
                  <a:txBody>
                    <a:bodyPr/>
                    <a:lstStyle/>
                    <a:p>
                      <a:pPr algn="ctr"/>
                      <a:r>
                        <a:rPr lang="en-US" dirty="0" smtClean="0">
                          <a:solidFill>
                            <a:schemeClr val="bg1"/>
                          </a:solidFill>
                        </a:rPr>
                        <a:t>22</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23</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24</a:t>
                      </a:r>
                      <a:endParaRPr lang="en-CA" dirty="0">
                        <a:solidFill>
                          <a:schemeClr val="bg1"/>
                        </a:solidFill>
                      </a:endParaRPr>
                    </a:p>
                  </a:txBody>
                  <a:tcPr>
                    <a:cell3D prstMaterial="dkEdge">
                      <a:bevel prst="convex"/>
                      <a:lightRig rig="flood" dir="t"/>
                    </a:cell3D>
                    <a:solidFill>
                      <a:srgbClr val="00B0F0"/>
                    </a:solidFill>
                  </a:tcPr>
                </a:tc>
                <a:tc>
                  <a:txBody>
                    <a:bodyPr/>
                    <a:lstStyle/>
                    <a:p>
                      <a:pPr algn="ctr"/>
                      <a:r>
                        <a:rPr lang="en-US" dirty="0" smtClean="0">
                          <a:solidFill>
                            <a:schemeClr val="bg1"/>
                          </a:solidFill>
                        </a:rPr>
                        <a:t>25</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26</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27</a:t>
                      </a:r>
                      <a:endParaRPr lang="en-CA" dirty="0">
                        <a:solidFill>
                          <a:schemeClr val="bg1"/>
                        </a:solidFill>
                      </a:endParaRPr>
                    </a:p>
                  </a:txBody>
                  <a:tcPr>
                    <a:cell3D prstMaterial="dkEdge">
                      <a:bevel prst="convex"/>
                      <a:lightRig rig="flood" dir="t"/>
                    </a:cell3D>
                    <a:solidFill>
                      <a:schemeClr val="accent3">
                        <a:lumMod val="75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03793091"/>
              </p:ext>
            </p:extLst>
          </p:nvPr>
        </p:nvGraphicFramePr>
        <p:xfrm>
          <a:off x="3710762" y="4476354"/>
          <a:ext cx="3742659" cy="640080"/>
        </p:xfrm>
        <a:graphic>
          <a:graphicData uri="http://schemas.openxmlformats.org/drawingml/2006/table">
            <a:tbl>
              <a:tblPr firstRow="1" bandRow="1">
                <a:tableStyleId>{5C22544A-7EE6-4342-B048-85BDC9FD1C3A}</a:tableStyleId>
              </a:tblPr>
              <a:tblGrid>
                <a:gridCol w="373073"/>
                <a:gridCol w="373073"/>
                <a:gridCol w="373073"/>
                <a:gridCol w="373073"/>
                <a:gridCol w="373073"/>
                <a:gridCol w="373073"/>
                <a:gridCol w="373073"/>
                <a:gridCol w="373073"/>
                <a:gridCol w="373073"/>
                <a:gridCol w="385002"/>
              </a:tblGrid>
              <a:tr h="393406">
                <a:tc>
                  <a:txBody>
                    <a:bodyPr/>
                    <a:lstStyle/>
                    <a:p>
                      <a:r>
                        <a:rPr lang="en-US" dirty="0" smtClean="0">
                          <a:solidFill>
                            <a:schemeClr val="bg1"/>
                          </a:solidFill>
                        </a:rPr>
                        <a:t>28</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30</a:t>
                      </a:r>
                      <a:endParaRPr lang="en-CA" dirty="0">
                        <a:solidFill>
                          <a:schemeClr val="bg1"/>
                        </a:solidFill>
                      </a:endParaRPr>
                    </a:p>
                  </a:txBody>
                  <a:tcPr>
                    <a:cell3D prstMaterial="dkEdge">
                      <a:bevel prst="convex"/>
                      <a:lightRig rig="flood" dir="t"/>
                    </a:cell3D>
                    <a:solidFill>
                      <a:srgbClr val="FFFF00"/>
                    </a:solidFill>
                  </a:tcPr>
                </a:tc>
                <a:tc>
                  <a:txBody>
                    <a:bodyPr/>
                    <a:lstStyle/>
                    <a:p>
                      <a:pPr algn="ctr"/>
                      <a:r>
                        <a:rPr lang="en-US" dirty="0" smtClean="0">
                          <a:solidFill>
                            <a:schemeClr val="bg1"/>
                          </a:solidFill>
                        </a:rPr>
                        <a:t>31</a:t>
                      </a:r>
                      <a:endParaRPr lang="en-CA" dirty="0">
                        <a:solidFill>
                          <a:schemeClr val="bg1"/>
                        </a:solidFill>
                      </a:endParaRPr>
                    </a:p>
                  </a:txBody>
                  <a:tcPr>
                    <a:cell3D prstMaterial="dkEdge">
                      <a:bevel prst="convex"/>
                      <a:lightRig rig="flood" dir="t"/>
                    </a:cell3D>
                    <a:solidFill>
                      <a:srgbClr val="00B0F0"/>
                    </a:solidFill>
                  </a:tcPr>
                </a:tc>
                <a:tc>
                  <a:txBody>
                    <a:bodyPr/>
                    <a:lstStyle/>
                    <a:p>
                      <a:pPr algn="ctr"/>
                      <a:r>
                        <a:rPr lang="en-US" dirty="0" smtClean="0">
                          <a:solidFill>
                            <a:schemeClr val="bg1"/>
                          </a:solidFill>
                        </a:rPr>
                        <a:t>1</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2</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3</a:t>
                      </a:r>
                      <a:endParaRPr lang="en-CA" dirty="0">
                        <a:solidFill>
                          <a:schemeClr val="bg1"/>
                        </a:solidFill>
                      </a:endParaRPr>
                    </a:p>
                  </a:txBody>
                  <a:tcPr>
                    <a:cell3D prstMaterial="dkEdge">
                      <a:bevel prst="convex"/>
                      <a:lightRig rig="flood" dir="t"/>
                    </a:cell3D>
                    <a:solidFill>
                      <a:srgbClr val="FF0000"/>
                    </a:solidFill>
                  </a:tcPr>
                </a:tc>
                <a:tc>
                  <a:txBody>
                    <a:bodyPr/>
                    <a:lstStyle/>
                    <a:p>
                      <a:pPr algn="ctr"/>
                      <a:r>
                        <a:rPr lang="en-US" dirty="0" smtClean="0">
                          <a:solidFill>
                            <a:schemeClr val="tx1"/>
                          </a:solidFill>
                        </a:rPr>
                        <a:t>4</a:t>
                      </a:r>
                      <a:endParaRPr lang="en-CA" dirty="0">
                        <a:solidFill>
                          <a:schemeClr val="tx1"/>
                        </a:solidFill>
                      </a:endParaRPr>
                    </a:p>
                  </a:txBody>
                  <a:tcPr>
                    <a:cell3D prstMaterial="dkEdge">
                      <a:bevel prst="convex"/>
                      <a:lightRig rig="flood" dir="t"/>
                    </a:cell3D>
                    <a:solidFill>
                      <a:srgbClr val="0000CC"/>
                    </a:solidFill>
                  </a:tcPr>
                </a:tc>
                <a:tc>
                  <a:txBody>
                    <a:bodyPr/>
                    <a:lstStyle/>
                    <a:p>
                      <a:pPr algn="ctr"/>
                      <a:r>
                        <a:rPr lang="en-US" dirty="0" smtClean="0">
                          <a:solidFill>
                            <a:schemeClr val="bg1"/>
                          </a:solidFill>
                        </a:rPr>
                        <a:t>5</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6</a:t>
                      </a:r>
                      <a:endParaRPr lang="en-CA" dirty="0">
                        <a:solidFill>
                          <a:schemeClr val="bg1"/>
                        </a:solidFill>
                      </a:endParaRPr>
                    </a:p>
                  </a:txBody>
                  <a:tcPr>
                    <a:cell3D prstMaterial="dkEdge">
                      <a:bevel prst="convex"/>
                      <a:lightRig rig="flood" dir="t"/>
                    </a:cell3D>
                    <a:solidFill>
                      <a:schemeClr val="accent1"/>
                    </a:solidFill>
                  </a:tcPr>
                </a:tc>
              </a:tr>
            </a:tbl>
          </a:graphicData>
        </a:graphic>
      </p:graphicFrame>
      <p:sp>
        <p:nvSpPr>
          <p:cNvPr id="5" name="Rectangle 4"/>
          <p:cNvSpPr/>
          <p:nvPr/>
        </p:nvSpPr>
        <p:spPr>
          <a:xfrm>
            <a:off x="211022" y="78845"/>
            <a:ext cx="11475786" cy="669852"/>
          </a:xfrm>
          <a:prstGeom prst="rect">
            <a:avLst/>
          </a:prstGeom>
          <a:solidFill>
            <a:schemeClr val="accent3">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dirty="0" smtClean="0">
                <a:solidFill>
                  <a:srgbClr val="FFFF00"/>
                </a:solidFill>
              </a:rPr>
              <a:t> 2018 Covenant Cal – </a:t>
            </a:r>
            <a:r>
              <a:rPr lang="en-US" sz="4400" b="1" dirty="0" smtClean="0">
                <a:ln>
                  <a:solidFill>
                    <a:schemeClr val="bg1">
                      <a:lumMod val="95000"/>
                      <a:lumOff val="5000"/>
                    </a:schemeClr>
                  </a:solidFill>
                </a:ln>
                <a:solidFill>
                  <a:schemeClr val="tx1">
                    <a:lumMod val="65000"/>
                  </a:schemeClr>
                </a:solidFill>
              </a:rPr>
              <a:t>Counterfeit </a:t>
            </a:r>
            <a:r>
              <a:rPr lang="en-US" sz="4400" dirty="0" smtClean="0">
                <a:ln>
                  <a:solidFill>
                    <a:schemeClr val="bg1">
                      <a:lumMod val="95000"/>
                      <a:lumOff val="5000"/>
                    </a:schemeClr>
                  </a:solidFill>
                </a:ln>
                <a:solidFill>
                  <a:srgbClr val="FFFF00"/>
                </a:solidFill>
              </a:rPr>
              <a:t> </a:t>
            </a:r>
            <a:r>
              <a:rPr lang="en-US" sz="4400" dirty="0" smtClean="0">
                <a:solidFill>
                  <a:srgbClr val="FFFF00"/>
                </a:solidFill>
              </a:rPr>
              <a:t>Comparison </a:t>
            </a:r>
            <a:r>
              <a:rPr lang="en-US" sz="4400" dirty="0" smtClean="0">
                <a:solidFill>
                  <a:srgbClr val="51F9C5"/>
                </a:solidFill>
              </a:rPr>
              <a:t>#1 </a:t>
            </a:r>
            <a:endParaRPr lang="en-CA" sz="4400" dirty="0">
              <a:solidFill>
                <a:srgbClr val="51F9C5"/>
              </a:solidFill>
            </a:endParaRPr>
          </a:p>
        </p:txBody>
      </p:sp>
      <p:sp>
        <p:nvSpPr>
          <p:cNvPr id="27" name="Rectangle 26"/>
          <p:cNvSpPr/>
          <p:nvPr/>
        </p:nvSpPr>
        <p:spPr>
          <a:xfrm>
            <a:off x="2372126" y="4173303"/>
            <a:ext cx="1052623"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March</a:t>
            </a:r>
            <a:endParaRPr lang="en-CA" dirty="0">
              <a:solidFill>
                <a:schemeClr val="bg1"/>
              </a:solidFill>
            </a:endParaRPr>
          </a:p>
        </p:txBody>
      </p:sp>
      <p:sp>
        <p:nvSpPr>
          <p:cNvPr id="28" name="Right Bracket 27"/>
          <p:cNvSpPr/>
          <p:nvPr/>
        </p:nvSpPr>
        <p:spPr>
          <a:xfrm rot="16200000">
            <a:off x="8652375" y="725543"/>
            <a:ext cx="281786" cy="7209149"/>
          </a:xfrm>
          <a:prstGeom prst="rightBracket">
            <a:avLst>
              <a:gd name="adj" fmla="val 76386"/>
            </a:avLst>
          </a:prstGeom>
          <a:solidFill>
            <a:schemeClr val="tx2"/>
          </a:solidFill>
          <a:ln w="381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29" name="Rectangle 28"/>
          <p:cNvSpPr/>
          <p:nvPr/>
        </p:nvSpPr>
        <p:spPr>
          <a:xfrm>
            <a:off x="9183389" y="4178597"/>
            <a:ext cx="786810" cy="31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April</a:t>
            </a:r>
            <a:endParaRPr lang="en-CA" dirty="0">
              <a:solidFill>
                <a:schemeClr val="bg1"/>
              </a:solidFill>
            </a:endParaRPr>
          </a:p>
        </p:txBody>
      </p:sp>
      <p:sp>
        <p:nvSpPr>
          <p:cNvPr id="34" name="Rectangle 33"/>
          <p:cNvSpPr/>
          <p:nvPr/>
        </p:nvSpPr>
        <p:spPr>
          <a:xfrm>
            <a:off x="1977657" y="3732507"/>
            <a:ext cx="2317896" cy="59538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bg1"/>
                  </a:solidFill>
                </a:ln>
                <a:solidFill>
                  <a:srgbClr val="00B050"/>
                </a:solidFill>
                <a:effectLst>
                  <a:glow rad="127000">
                    <a:schemeClr val="accent2">
                      <a:lumMod val="75000"/>
                    </a:schemeClr>
                  </a:glow>
                </a:effectLst>
              </a:rPr>
              <a:t>R. J.  ABIB??</a:t>
            </a:r>
            <a:endParaRPr lang="en-CA" sz="3200" b="1" dirty="0">
              <a:ln>
                <a:solidFill>
                  <a:schemeClr val="bg1"/>
                </a:solidFill>
              </a:ln>
              <a:solidFill>
                <a:srgbClr val="00B050"/>
              </a:solidFill>
              <a:effectLst>
                <a:glow rad="127000">
                  <a:schemeClr val="accent2">
                    <a:lumMod val="75000"/>
                  </a:schemeClr>
                </a:glo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754361285"/>
              </p:ext>
            </p:extLst>
          </p:nvPr>
        </p:nvGraphicFramePr>
        <p:xfrm>
          <a:off x="7442791" y="4471011"/>
          <a:ext cx="4019110" cy="640080"/>
        </p:xfrm>
        <a:graphic>
          <a:graphicData uri="http://schemas.openxmlformats.org/drawingml/2006/table">
            <a:tbl>
              <a:tblPr firstRow="1" bandRow="1">
                <a:tableStyleId>{5C22544A-7EE6-4342-B048-85BDC9FD1C3A}</a:tableStyleId>
              </a:tblPr>
              <a:tblGrid>
                <a:gridCol w="401911"/>
                <a:gridCol w="401911"/>
                <a:gridCol w="401911"/>
                <a:gridCol w="401911"/>
                <a:gridCol w="401911"/>
                <a:gridCol w="401911"/>
                <a:gridCol w="401911"/>
                <a:gridCol w="401911"/>
                <a:gridCol w="401911"/>
                <a:gridCol w="401911"/>
              </a:tblGrid>
              <a:tr h="613473">
                <a:tc>
                  <a:txBody>
                    <a:bodyPr/>
                    <a:lstStyle/>
                    <a:p>
                      <a:r>
                        <a:rPr lang="en-US" b="1" dirty="0" smtClean="0">
                          <a:solidFill>
                            <a:schemeClr val="bg1"/>
                          </a:solidFill>
                        </a:rPr>
                        <a:t>7</a:t>
                      </a:r>
                      <a:endParaRPr lang="en-CA" b="1" dirty="0">
                        <a:solidFill>
                          <a:schemeClr val="bg1"/>
                        </a:solidFill>
                      </a:endParaRPr>
                    </a:p>
                  </a:txBody>
                  <a:tcPr>
                    <a:cell3D prstMaterial="dkEdge">
                      <a:bevel prst="convex"/>
                      <a:lightRig rig="flood" dir="t"/>
                    </a:cell3D>
                    <a:solidFill>
                      <a:srgbClr val="00B0F0"/>
                    </a:solidFill>
                  </a:tcPr>
                </a:tc>
                <a:tc>
                  <a:txBody>
                    <a:bodyPr/>
                    <a:lstStyle/>
                    <a:p>
                      <a:r>
                        <a:rPr lang="en-US" b="1" dirty="0" smtClean="0">
                          <a:solidFill>
                            <a:schemeClr val="bg1"/>
                          </a:solidFill>
                        </a:rPr>
                        <a:t>8</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9</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tx1"/>
                          </a:solidFill>
                        </a:rPr>
                        <a:t>10</a:t>
                      </a:r>
                      <a:endParaRPr lang="en-CA" b="1" dirty="0">
                        <a:solidFill>
                          <a:schemeClr val="tx1"/>
                        </a:solidFill>
                      </a:endParaRPr>
                    </a:p>
                  </a:txBody>
                  <a:tcPr>
                    <a:cell3D prstMaterial="dkEdge">
                      <a:bevel prst="convex"/>
                      <a:lightRig rig="flood" dir="t"/>
                    </a:cell3D>
                    <a:solidFill>
                      <a:srgbClr val="0000CC"/>
                    </a:solidFill>
                  </a:tcPr>
                </a:tc>
                <a:tc>
                  <a:txBody>
                    <a:bodyPr/>
                    <a:lstStyle/>
                    <a:p>
                      <a:r>
                        <a:rPr lang="en-US" b="1" dirty="0" smtClean="0">
                          <a:solidFill>
                            <a:schemeClr val="bg1"/>
                          </a:solidFill>
                        </a:rPr>
                        <a:t>11</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12</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13</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14</a:t>
                      </a:r>
                      <a:endParaRPr lang="en-CA" b="1" dirty="0">
                        <a:solidFill>
                          <a:schemeClr val="bg1"/>
                        </a:solidFill>
                      </a:endParaRPr>
                    </a:p>
                  </a:txBody>
                  <a:tcPr>
                    <a:cell3D prstMaterial="dkEdge">
                      <a:bevel prst="convex"/>
                      <a:lightRig rig="flood" dir="t"/>
                    </a:cell3D>
                  </a:tcPr>
                </a:tc>
                <a:tc>
                  <a:txBody>
                    <a:bodyPr/>
                    <a:lstStyle/>
                    <a:p>
                      <a:pPr algn="ctr"/>
                      <a:r>
                        <a:rPr lang="en-US" b="1" dirty="0" smtClean="0">
                          <a:solidFill>
                            <a:schemeClr val="bg1"/>
                          </a:solidFill>
                        </a:rPr>
                        <a:t>15</a:t>
                      </a:r>
                      <a:endParaRPr lang="en-CA" b="1" dirty="0">
                        <a:solidFill>
                          <a:schemeClr val="bg1"/>
                        </a:solidFill>
                      </a:endParaRPr>
                    </a:p>
                  </a:txBody>
                  <a:tcPr>
                    <a:cell3D prstMaterial="dkEdge">
                      <a:bevel prst="convex"/>
                      <a:lightRig rig="flood" dir="t"/>
                    </a:cell3D>
                    <a:solidFill>
                      <a:schemeClr val="tx1">
                        <a:lumMod val="75000"/>
                      </a:schemeClr>
                    </a:solidFill>
                  </a:tcPr>
                </a:tc>
                <a:tc>
                  <a:txBody>
                    <a:bodyPr/>
                    <a:lstStyle/>
                    <a:p>
                      <a:r>
                        <a:rPr lang="en-US" b="1" dirty="0" smtClean="0">
                          <a:solidFill>
                            <a:schemeClr val="bg1"/>
                          </a:solidFill>
                        </a:rPr>
                        <a:t>16</a:t>
                      </a:r>
                      <a:endParaRPr lang="en-CA" b="1" dirty="0">
                        <a:solidFill>
                          <a:schemeClr val="bg1"/>
                        </a:solidFill>
                      </a:endParaRPr>
                    </a:p>
                  </a:txBody>
                  <a:tcPr>
                    <a:cell3D prstMaterial="dkEdge">
                      <a:bevel prst="convex"/>
                      <a:lightRig rig="flood" dir="t"/>
                    </a:cell3D>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275295031"/>
              </p:ext>
            </p:extLst>
          </p:nvPr>
        </p:nvGraphicFramePr>
        <p:xfrm>
          <a:off x="11458352" y="4471011"/>
          <a:ext cx="733648" cy="640080"/>
        </p:xfrm>
        <a:graphic>
          <a:graphicData uri="http://schemas.openxmlformats.org/drawingml/2006/table">
            <a:tbl>
              <a:tblPr firstRow="1" bandRow="1">
                <a:tableStyleId>{5C22544A-7EE6-4342-B048-85BDC9FD1C3A}</a:tableStyleId>
              </a:tblPr>
              <a:tblGrid>
                <a:gridCol w="402557"/>
                <a:gridCol w="331091"/>
              </a:tblGrid>
              <a:tr h="370840">
                <a:tc>
                  <a:txBody>
                    <a:bodyPr/>
                    <a:lstStyle/>
                    <a:p>
                      <a:r>
                        <a:rPr lang="en-US" b="1" dirty="0" smtClean="0">
                          <a:solidFill>
                            <a:schemeClr val="bg1"/>
                          </a:solidFill>
                        </a:rPr>
                        <a:t>17</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18</a:t>
                      </a:r>
                      <a:endParaRPr lang="en-CA" b="1" dirty="0">
                        <a:solidFill>
                          <a:schemeClr val="bg1"/>
                        </a:solidFill>
                      </a:endParaRPr>
                    </a:p>
                  </a:txBody>
                  <a:tcPr>
                    <a:cell3D prstMaterial="dkEdge">
                      <a:bevel prst="convex"/>
                      <a:lightRig rig="flood" dir="t"/>
                    </a:cell3D>
                  </a:tcPr>
                </a:tc>
              </a:tr>
            </a:tbl>
          </a:graphicData>
        </a:graphic>
      </p:graphicFrame>
      <p:sp>
        <p:nvSpPr>
          <p:cNvPr id="24" name="Rectangle 23"/>
          <p:cNvSpPr/>
          <p:nvPr/>
        </p:nvSpPr>
        <p:spPr>
          <a:xfrm>
            <a:off x="6000548" y="3544510"/>
            <a:ext cx="1781953" cy="420106"/>
          </a:xfrm>
          <a:prstGeom prst="rect">
            <a:avLst/>
          </a:prstGeom>
          <a:solidFill>
            <a:schemeClr val="accent4">
              <a:lumMod val="75000"/>
            </a:schemeClr>
          </a:solidFill>
          <a:ln w="76200">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 </a:t>
            </a:r>
            <a:r>
              <a:rPr lang="en-US" sz="2000" b="1" dirty="0" err="1" smtClean="0">
                <a:solidFill>
                  <a:schemeClr val="tx1"/>
                </a:solidFill>
              </a:rPr>
              <a:t>C</a:t>
            </a:r>
            <a:r>
              <a:rPr lang="en-US" sz="2000" b="1" dirty="0" smtClean="0">
                <a:solidFill>
                  <a:schemeClr val="tx1"/>
                </a:solidFill>
              </a:rPr>
              <a:t> Passover</a:t>
            </a:r>
            <a:endParaRPr lang="en-CA" sz="2000" b="1" dirty="0">
              <a:solidFill>
                <a:schemeClr val="tx1"/>
              </a:solidFill>
            </a:endParaRPr>
          </a:p>
        </p:txBody>
      </p:sp>
      <p:sp>
        <p:nvSpPr>
          <p:cNvPr id="42" name="Rectangle 41"/>
          <p:cNvSpPr/>
          <p:nvPr/>
        </p:nvSpPr>
        <p:spPr>
          <a:xfrm>
            <a:off x="10556488" y="808072"/>
            <a:ext cx="558209" cy="3350856"/>
          </a:xfrm>
          <a:prstGeom prst="rect">
            <a:avLst/>
          </a:prstGeom>
          <a:solidFill>
            <a:schemeClr val="tx1">
              <a:lumMod val="75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smtClean="0">
                <a:solidFill>
                  <a:schemeClr val="bg1"/>
                </a:solidFill>
              </a:rPr>
              <a:t>New </a:t>
            </a:r>
            <a:r>
              <a:rPr lang="en-US" sz="3200" b="1" dirty="0" smtClean="0">
                <a:solidFill>
                  <a:srgbClr val="7030A0"/>
                </a:solidFill>
              </a:rPr>
              <a:t>Moon</a:t>
            </a:r>
            <a:endParaRPr lang="en-CA" sz="3200" b="1" dirty="0">
              <a:solidFill>
                <a:srgbClr val="7030A0"/>
              </a:solidFill>
            </a:endParaRPr>
          </a:p>
        </p:txBody>
      </p:sp>
      <p:cxnSp>
        <p:nvCxnSpPr>
          <p:cNvPr id="8" name="Straight Connector 7"/>
          <p:cNvCxnSpPr/>
          <p:nvPr/>
        </p:nvCxnSpPr>
        <p:spPr>
          <a:xfrm flipV="1">
            <a:off x="773304" y="3554382"/>
            <a:ext cx="0" cy="1740635"/>
          </a:xfrm>
          <a:prstGeom prst="line">
            <a:avLst/>
          </a:prstGeom>
          <a:ln w="76200">
            <a:solidFill>
              <a:srgbClr val="CC6600"/>
            </a:solidFill>
            <a:headEnd type="diamond" w="med" len="med"/>
            <a:tailEnd type="diamond"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25749" y="3701398"/>
            <a:ext cx="1255550" cy="477198"/>
          </a:xfrm>
          <a:prstGeom prst="rect">
            <a:avLst/>
          </a:prstGeom>
          <a:ln>
            <a:solidFill>
              <a:srgbClr val="008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glow rad="127000">
                    <a:srgbClr val="00CC00"/>
                  </a:glow>
                </a:effectLst>
              </a:rPr>
              <a:t>Tequfah</a:t>
            </a:r>
            <a:endParaRPr lang="en-CA" b="1" dirty="0">
              <a:solidFill>
                <a:schemeClr val="bg1"/>
              </a:solidFill>
            </a:endParaRPr>
          </a:p>
        </p:txBody>
      </p:sp>
      <p:cxnSp>
        <p:nvCxnSpPr>
          <p:cNvPr id="15" name="Straight Arrow Connector 14"/>
          <p:cNvCxnSpPr/>
          <p:nvPr/>
        </p:nvCxnSpPr>
        <p:spPr>
          <a:xfrm>
            <a:off x="935656" y="4189226"/>
            <a:ext cx="0" cy="329660"/>
          </a:xfrm>
          <a:prstGeom prst="straightConnector1">
            <a:avLst/>
          </a:prstGeom>
          <a:ln w="38100">
            <a:solidFill>
              <a:srgbClr val="00FF00"/>
            </a:solidFill>
            <a:tailEnd type="arrow"/>
          </a:ln>
          <a:effectLst>
            <a:glow rad="88900">
              <a:schemeClr val="accent3">
                <a:lumMod val="60000"/>
                <a:lumOff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022176" y="3942030"/>
            <a:ext cx="0" cy="555589"/>
          </a:xfrm>
          <a:prstGeom prst="line">
            <a:avLst/>
          </a:prstGeom>
          <a:ln w="76200">
            <a:solidFill>
              <a:srgbClr val="FF000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16418" y="4326232"/>
            <a:ext cx="0" cy="857477"/>
          </a:xfrm>
          <a:prstGeom prst="line">
            <a:avLst/>
          </a:prstGeom>
          <a:ln w="76200">
            <a:solidFill>
              <a:srgbClr val="FF00FF"/>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84518" y="5183709"/>
            <a:ext cx="1721097" cy="1597101"/>
          </a:xfrm>
          <a:prstGeom prst="rect">
            <a:avLst/>
          </a:prstGeom>
          <a:solidFill>
            <a:schemeClr val="tx1"/>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smtClean="0">
                <a:solidFill>
                  <a:schemeClr val="bg1"/>
                </a:solidFill>
              </a:rPr>
              <a:t>C </a:t>
            </a:r>
            <a:r>
              <a:rPr lang="en-US" sz="2400" b="1" dirty="0" err="1" smtClean="0">
                <a:solidFill>
                  <a:schemeClr val="bg1"/>
                </a:solidFill>
              </a:rPr>
              <a:t>C</a:t>
            </a:r>
            <a:r>
              <a:rPr lang="en-US" sz="2400" b="1" dirty="0" smtClean="0">
                <a:solidFill>
                  <a:schemeClr val="bg1"/>
                </a:solidFill>
              </a:rPr>
              <a:t> </a:t>
            </a:r>
            <a:br>
              <a:rPr lang="en-US" sz="2400" b="1" dirty="0" smtClean="0">
                <a:solidFill>
                  <a:schemeClr val="bg1"/>
                </a:solidFill>
              </a:rPr>
            </a:br>
            <a:r>
              <a:rPr lang="en-US" sz="2400" b="1" dirty="0" smtClean="0">
                <a:solidFill>
                  <a:schemeClr val="bg1"/>
                </a:solidFill>
              </a:rPr>
              <a:t>Unleavened Bread </a:t>
            </a:r>
            <a:r>
              <a:rPr lang="en-US" sz="2400" b="1" dirty="0" err="1" smtClean="0">
                <a:solidFill>
                  <a:schemeClr val="bg1"/>
                </a:solidFill>
              </a:rPr>
              <a:t>Shabbaths</a:t>
            </a:r>
            <a:endParaRPr lang="en-CA" sz="2400" b="1" dirty="0">
              <a:solidFill>
                <a:schemeClr val="bg1"/>
              </a:solidFill>
            </a:endParaRPr>
          </a:p>
        </p:txBody>
      </p:sp>
      <p:cxnSp>
        <p:nvCxnSpPr>
          <p:cNvPr id="16" name="Straight Arrow Connector 15"/>
          <p:cNvCxnSpPr/>
          <p:nvPr/>
        </p:nvCxnSpPr>
        <p:spPr>
          <a:xfrm flipV="1">
            <a:off x="6507677" y="5100584"/>
            <a:ext cx="0" cy="504571"/>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88874" y="3158836"/>
            <a:ext cx="11874" cy="2194033"/>
          </a:xfrm>
          <a:prstGeom prst="line">
            <a:avLst/>
          </a:prstGeom>
          <a:ln w="76200">
            <a:solidFill>
              <a:srgbClr val="FFFF00"/>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75791" y="5480191"/>
            <a:ext cx="2818726" cy="1241244"/>
          </a:xfrm>
          <a:prstGeom prst="rect">
            <a:avLst/>
          </a:prstGeom>
          <a:noFill/>
          <a:ln w="57150">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Reformed Judaism.org </a:t>
            </a:r>
            <a:br>
              <a:rPr lang="en-US" sz="2800" b="1" dirty="0" smtClean="0">
                <a:solidFill>
                  <a:schemeClr val="bg1"/>
                </a:solidFill>
              </a:rPr>
            </a:br>
            <a:r>
              <a:rPr lang="en-US" sz="2800" b="1" dirty="0" smtClean="0">
                <a:solidFill>
                  <a:schemeClr val="bg1"/>
                </a:solidFill>
              </a:rPr>
              <a:t>Lu/So Passover </a:t>
            </a:r>
            <a:endParaRPr lang="en-CA" sz="2800" b="1" dirty="0">
              <a:solidFill>
                <a:schemeClr val="bg1"/>
              </a:solidFill>
            </a:endParaRPr>
          </a:p>
        </p:txBody>
      </p:sp>
      <p:sp>
        <p:nvSpPr>
          <p:cNvPr id="25" name="Rectangle 24"/>
          <p:cNvSpPr/>
          <p:nvPr/>
        </p:nvSpPr>
        <p:spPr>
          <a:xfrm>
            <a:off x="62709" y="902525"/>
            <a:ext cx="10365303" cy="2133183"/>
          </a:xfrm>
          <a:prstGeom prst="rect">
            <a:avLst/>
          </a:prstGeom>
          <a:noFill/>
          <a:ln w="57150">
            <a:solidFill>
              <a:srgbClr val="008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ln>
                  <a:solidFill>
                    <a:sysClr val="windowText" lastClr="000000"/>
                  </a:solidFill>
                </a:ln>
                <a:solidFill>
                  <a:schemeClr val="accent4">
                    <a:lumMod val="75000"/>
                  </a:schemeClr>
                </a:solidFill>
                <a:effectLst>
                  <a:glow rad="127000">
                    <a:schemeClr val="accent3">
                      <a:lumMod val="60000"/>
                      <a:lumOff val="40000"/>
                    </a:schemeClr>
                  </a:glow>
                </a:effectLst>
              </a:rPr>
              <a:t>Note:  </a:t>
            </a:r>
            <a:r>
              <a:rPr lang="en-US" sz="2800" dirty="0" smtClean="0">
                <a:ln>
                  <a:solidFill>
                    <a:sysClr val="windowText" lastClr="000000"/>
                  </a:solidFill>
                </a:ln>
                <a:solidFill>
                  <a:srgbClr val="FFC000"/>
                </a:solidFill>
                <a:effectLst/>
              </a:rPr>
              <a:t>Reformed Judaism </a:t>
            </a:r>
            <a:r>
              <a:rPr lang="en-US" sz="2800" b="1" u="sng" dirty="0" smtClean="0">
                <a:ln>
                  <a:solidFill>
                    <a:sysClr val="windowText" lastClr="000000"/>
                  </a:solidFill>
                </a:ln>
                <a:solidFill>
                  <a:srgbClr val="FFC000"/>
                </a:solidFill>
                <a:effectLst/>
              </a:rPr>
              <a:t>DISCARDED THE MOON</a:t>
            </a:r>
            <a:r>
              <a:rPr lang="en-US" sz="2800" b="1" dirty="0">
                <a:ln>
                  <a:solidFill>
                    <a:sysClr val="windowText" lastClr="000000"/>
                  </a:solidFill>
                </a:ln>
                <a:solidFill>
                  <a:srgbClr val="FFC000"/>
                </a:solidFill>
              </a:rPr>
              <a:t>;</a:t>
            </a:r>
            <a:r>
              <a:rPr lang="en-US" sz="2800" b="1" dirty="0" smtClean="0">
                <a:ln>
                  <a:solidFill>
                    <a:sysClr val="windowText" lastClr="000000"/>
                  </a:solidFill>
                </a:ln>
                <a:solidFill>
                  <a:srgbClr val="FFC000"/>
                </a:solidFill>
                <a:effectLst/>
              </a:rPr>
              <a:t> </a:t>
            </a:r>
            <a:r>
              <a:rPr lang="en-US" sz="2800" dirty="0" smtClean="0">
                <a:ln>
                  <a:solidFill>
                    <a:sysClr val="windowText" lastClr="000000"/>
                  </a:solidFill>
                </a:ln>
                <a:solidFill>
                  <a:sysClr val="windowText" lastClr="000000"/>
                </a:solidFill>
                <a:effectLst/>
              </a:rPr>
              <a:t>and is </a:t>
            </a:r>
            <a:r>
              <a:rPr lang="en-US" sz="2800" dirty="0" smtClean="0">
                <a:ln>
                  <a:solidFill>
                    <a:sysClr val="windowText" lastClr="000000"/>
                  </a:solidFill>
                </a:ln>
                <a:solidFill>
                  <a:schemeClr val="accent4">
                    <a:lumMod val="75000"/>
                  </a:schemeClr>
                </a:solidFill>
                <a:effectLst/>
              </a:rPr>
              <a:t>now determining the New Year by the </a:t>
            </a:r>
            <a:r>
              <a:rPr lang="en-US" sz="2800" b="1" dirty="0" smtClean="0">
                <a:ln>
                  <a:solidFill>
                    <a:sysClr val="windowText" lastClr="000000"/>
                  </a:solidFill>
                </a:ln>
                <a:solidFill>
                  <a:schemeClr val="accent4">
                    <a:lumMod val="75000"/>
                  </a:schemeClr>
                </a:solidFill>
                <a:effectLst>
                  <a:glow rad="127000">
                    <a:srgbClr val="00CC00"/>
                  </a:glow>
                </a:effectLst>
              </a:rPr>
              <a:t>EQUILUX</a:t>
            </a:r>
            <a:r>
              <a:rPr lang="en-US" sz="2800" dirty="0" smtClean="0">
                <a:ln>
                  <a:solidFill>
                    <a:sysClr val="windowText" lastClr="000000"/>
                  </a:solidFill>
                </a:ln>
                <a:solidFill>
                  <a:schemeClr val="accent4">
                    <a:lumMod val="75000"/>
                  </a:schemeClr>
                </a:solidFill>
                <a:effectLst>
                  <a:glow rad="127000">
                    <a:srgbClr val="00FF00"/>
                  </a:glow>
                </a:effectLst>
              </a:rPr>
              <a:t> </a:t>
            </a:r>
            <a:r>
              <a:rPr lang="en-US" sz="2800" dirty="0" smtClean="0">
                <a:ln>
                  <a:solidFill>
                    <a:sysClr val="windowText" lastClr="000000"/>
                  </a:solidFill>
                </a:ln>
                <a:solidFill>
                  <a:schemeClr val="accent4">
                    <a:lumMod val="75000"/>
                  </a:schemeClr>
                </a:solidFill>
                <a:effectLst/>
              </a:rPr>
              <a:t>on the </a:t>
            </a:r>
            <a:r>
              <a:rPr lang="en-US" sz="2800" b="1" u="sng" dirty="0" smtClean="0">
                <a:ln>
                  <a:solidFill>
                    <a:sysClr val="windowText" lastClr="000000"/>
                  </a:solidFill>
                </a:ln>
                <a:solidFill>
                  <a:srgbClr val="FF0066"/>
                </a:solidFill>
                <a:effectLst/>
              </a:rPr>
              <a:t>17</a:t>
            </a:r>
            <a:r>
              <a:rPr lang="en-US" sz="2800" b="1" u="sng" baseline="30000" dirty="0" smtClean="0">
                <a:ln>
                  <a:solidFill>
                    <a:sysClr val="windowText" lastClr="000000"/>
                  </a:solidFill>
                </a:ln>
                <a:solidFill>
                  <a:srgbClr val="FF0066"/>
                </a:solidFill>
                <a:effectLst/>
              </a:rPr>
              <a:t>th</a:t>
            </a:r>
            <a:r>
              <a:rPr lang="en-US" sz="2800" dirty="0" smtClean="0">
                <a:ln>
                  <a:solidFill>
                    <a:sysClr val="windowText" lastClr="000000"/>
                  </a:solidFill>
                </a:ln>
                <a:solidFill>
                  <a:schemeClr val="accent4">
                    <a:lumMod val="75000"/>
                  </a:schemeClr>
                </a:solidFill>
                <a:effectLst/>
              </a:rPr>
              <a:t> of March!  Why?  Because they need one more cycle </a:t>
            </a:r>
            <a:r>
              <a:rPr lang="en-US" sz="2800" dirty="0">
                <a:ln>
                  <a:solidFill>
                    <a:sysClr val="windowText" lastClr="000000"/>
                  </a:solidFill>
                </a:ln>
                <a:solidFill>
                  <a:schemeClr val="accent4">
                    <a:lumMod val="75000"/>
                  </a:schemeClr>
                </a:solidFill>
              </a:rPr>
              <a:t>before </a:t>
            </a:r>
            <a:r>
              <a:rPr lang="en-US" sz="2800" b="1" u="sng" dirty="0" smtClean="0">
                <a:ln>
                  <a:solidFill>
                    <a:sysClr val="windowText" lastClr="000000"/>
                  </a:solidFill>
                </a:ln>
                <a:solidFill>
                  <a:srgbClr val="FF0000"/>
                </a:solidFill>
              </a:rPr>
              <a:t>their</a:t>
            </a:r>
            <a:r>
              <a:rPr lang="en-US" sz="2800" dirty="0" smtClean="0">
                <a:ln>
                  <a:solidFill>
                    <a:sysClr val="windowText" lastClr="000000"/>
                  </a:solidFill>
                </a:ln>
                <a:solidFill>
                  <a:schemeClr val="accent4">
                    <a:lumMod val="75000"/>
                  </a:schemeClr>
                </a:solidFill>
              </a:rPr>
              <a:t> Passover </a:t>
            </a:r>
            <a:r>
              <a:rPr lang="en-US" sz="2800" dirty="0" smtClean="0">
                <a:ln>
                  <a:solidFill>
                    <a:sysClr val="windowText" lastClr="000000"/>
                  </a:solidFill>
                </a:ln>
                <a:solidFill>
                  <a:schemeClr val="accent4">
                    <a:lumMod val="75000"/>
                  </a:schemeClr>
                </a:solidFill>
                <a:effectLst/>
              </a:rPr>
              <a:t>which the new moon cannot provide!  The sliver New Moon only provides 13 days, not the 14 required by Scriptures!       </a:t>
            </a:r>
            <a:r>
              <a:rPr lang="en-US" sz="2800" b="1" dirty="0" smtClean="0">
                <a:ln>
                  <a:solidFill>
                    <a:sysClr val="windowText" lastClr="000000"/>
                  </a:solidFill>
                </a:ln>
                <a:solidFill>
                  <a:srgbClr val="FF0000"/>
                </a:solidFill>
                <a:effectLst/>
              </a:rPr>
              <a:t>Calculated manipulation? </a:t>
            </a:r>
            <a:endParaRPr lang="en-CA" sz="2800" b="1" dirty="0">
              <a:ln>
                <a:solidFill>
                  <a:sysClr val="windowText" lastClr="000000"/>
                </a:solidFill>
              </a:ln>
              <a:solidFill>
                <a:srgbClr val="FF0000"/>
              </a:solidFill>
              <a:effectLst/>
            </a:endParaRPr>
          </a:p>
        </p:txBody>
      </p:sp>
      <p:sp>
        <p:nvSpPr>
          <p:cNvPr id="3" name="Rectangle 2"/>
          <p:cNvSpPr/>
          <p:nvPr/>
        </p:nvSpPr>
        <p:spPr>
          <a:xfrm>
            <a:off x="7196445" y="5329119"/>
            <a:ext cx="4821381" cy="1273562"/>
          </a:xfrm>
          <a:prstGeom prst="rect">
            <a:avLst/>
          </a:prstGeom>
          <a:solidFill>
            <a:schemeClr val="accent1">
              <a:lumMod val="40000"/>
              <a:lumOff val="6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a:ln>
                  <a:solidFill>
                    <a:sysClr val="windowText" lastClr="000000"/>
                  </a:solidFill>
                </a:ln>
                <a:solidFill>
                  <a:srgbClr val="FFFF00"/>
                </a:solidFill>
                <a:effectLst>
                  <a:glow rad="127000">
                    <a:schemeClr val="accent3">
                      <a:lumMod val="60000"/>
                      <a:lumOff val="40000"/>
                    </a:schemeClr>
                  </a:glow>
                </a:effectLst>
              </a:rPr>
              <a:t>Note: </a:t>
            </a:r>
            <a:r>
              <a:rPr lang="en-US" sz="2800" b="1" dirty="0" smtClean="0">
                <a:ln>
                  <a:solidFill>
                    <a:sysClr val="windowText" lastClr="000000"/>
                  </a:solidFill>
                </a:ln>
                <a:solidFill>
                  <a:srgbClr val="FFFF00"/>
                </a:solidFill>
                <a:effectLst>
                  <a:glow rad="127000">
                    <a:schemeClr val="accent3">
                      <a:lumMod val="60000"/>
                      <a:lumOff val="40000"/>
                    </a:schemeClr>
                  </a:glow>
                </a:effectLst>
              </a:rPr>
              <a:t> </a:t>
            </a:r>
            <a:r>
              <a:rPr lang="en-US" sz="2800" b="1" dirty="0" smtClean="0">
                <a:ln>
                  <a:solidFill>
                    <a:sysClr val="windowText" lastClr="000000"/>
                  </a:solidFill>
                </a:ln>
                <a:solidFill>
                  <a:schemeClr val="accent4">
                    <a:lumMod val="75000"/>
                  </a:schemeClr>
                </a:solidFill>
                <a:effectLst>
                  <a:glow rad="127000">
                    <a:schemeClr val="accent3">
                      <a:lumMod val="60000"/>
                      <a:lumOff val="40000"/>
                    </a:schemeClr>
                  </a:glow>
                </a:effectLst>
              </a:rPr>
              <a:t>Their </a:t>
            </a:r>
            <a:r>
              <a:rPr lang="en-US" sz="2800" b="1" dirty="0">
                <a:ln>
                  <a:solidFill>
                    <a:sysClr val="windowText" lastClr="000000"/>
                  </a:solidFill>
                </a:ln>
                <a:solidFill>
                  <a:schemeClr val="accent4">
                    <a:lumMod val="75000"/>
                  </a:schemeClr>
                </a:solidFill>
                <a:effectLst>
                  <a:glow rad="127000">
                    <a:schemeClr val="accent3">
                      <a:lumMod val="60000"/>
                      <a:lumOff val="40000"/>
                    </a:schemeClr>
                  </a:glow>
                </a:effectLst>
              </a:rPr>
              <a:t>1</a:t>
            </a:r>
            <a:r>
              <a:rPr lang="en-US" sz="2800" b="1" baseline="30000" dirty="0">
                <a:ln>
                  <a:solidFill>
                    <a:sysClr val="windowText" lastClr="000000"/>
                  </a:solidFill>
                </a:ln>
                <a:solidFill>
                  <a:schemeClr val="accent4">
                    <a:lumMod val="75000"/>
                  </a:schemeClr>
                </a:solidFill>
                <a:effectLst>
                  <a:glow rad="127000">
                    <a:schemeClr val="accent3">
                      <a:lumMod val="60000"/>
                      <a:lumOff val="40000"/>
                    </a:schemeClr>
                  </a:glow>
                </a:effectLst>
              </a:rPr>
              <a:t>st</a:t>
            </a:r>
            <a:r>
              <a:rPr lang="en-US" sz="2800" b="1" dirty="0">
                <a:ln>
                  <a:solidFill>
                    <a:sysClr val="windowText" lastClr="000000"/>
                  </a:solidFill>
                </a:ln>
                <a:solidFill>
                  <a:schemeClr val="accent4">
                    <a:lumMod val="75000"/>
                  </a:schemeClr>
                </a:solidFill>
                <a:effectLst>
                  <a:glow rad="127000">
                    <a:schemeClr val="accent3">
                      <a:lumMod val="60000"/>
                      <a:lumOff val="40000"/>
                    </a:schemeClr>
                  </a:glow>
                </a:effectLst>
              </a:rPr>
              <a:t> day </a:t>
            </a:r>
            <a:r>
              <a:rPr lang="en-US" sz="2800" b="1" dirty="0" smtClean="0">
                <a:ln>
                  <a:solidFill>
                    <a:sysClr val="windowText" lastClr="000000"/>
                  </a:solidFill>
                </a:ln>
                <a:solidFill>
                  <a:schemeClr val="accent4">
                    <a:lumMod val="75000"/>
                  </a:schemeClr>
                </a:solidFill>
                <a:effectLst>
                  <a:glow rad="127000">
                    <a:schemeClr val="accent3">
                      <a:lumMod val="60000"/>
                      <a:lumOff val="40000"/>
                    </a:schemeClr>
                  </a:glow>
                </a:effectLst>
              </a:rPr>
              <a:t>of Abib  will be </a:t>
            </a:r>
            <a:r>
              <a:rPr lang="en-US" sz="2800" b="1" u="sng" dirty="0" smtClean="0">
                <a:ln>
                  <a:solidFill>
                    <a:sysClr val="windowText" lastClr="000000"/>
                  </a:solidFill>
                </a:ln>
                <a:solidFill>
                  <a:srgbClr val="FF0066"/>
                </a:solidFill>
                <a:effectLst>
                  <a:glow rad="127000">
                    <a:schemeClr val="accent3">
                      <a:lumMod val="60000"/>
                      <a:lumOff val="40000"/>
                    </a:schemeClr>
                  </a:glow>
                </a:effectLst>
              </a:rPr>
              <a:t>PRIOR TO</a:t>
            </a:r>
            <a:r>
              <a:rPr lang="en-US" sz="2800" b="1" dirty="0" smtClean="0">
                <a:ln>
                  <a:solidFill>
                    <a:sysClr val="windowText" lastClr="000000"/>
                  </a:solidFill>
                </a:ln>
                <a:solidFill>
                  <a:srgbClr val="FF0066"/>
                </a:solidFill>
                <a:effectLst>
                  <a:glow rad="127000">
                    <a:schemeClr val="accent3">
                      <a:lumMod val="60000"/>
                      <a:lumOff val="40000"/>
                    </a:schemeClr>
                  </a:glow>
                </a:effectLst>
              </a:rPr>
              <a:t> </a:t>
            </a:r>
            <a:r>
              <a:rPr lang="en-US" sz="2800" b="1" dirty="0" smtClean="0">
                <a:ln>
                  <a:solidFill>
                    <a:sysClr val="windowText" lastClr="000000"/>
                  </a:solidFill>
                </a:ln>
                <a:solidFill>
                  <a:srgbClr val="51F9C5"/>
                </a:solidFill>
                <a:effectLst>
                  <a:glow rad="127000">
                    <a:schemeClr val="accent3">
                      <a:lumMod val="60000"/>
                      <a:lumOff val="40000"/>
                    </a:schemeClr>
                  </a:glow>
                </a:effectLst>
              </a:rPr>
              <a:t>Yahuah’s Tequfah!  </a:t>
            </a:r>
            <a:r>
              <a:rPr lang="en-US" sz="2800" b="1" dirty="0" smtClean="0">
                <a:ln>
                  <a:solidFill>
                    <a:sysClr val="windowText" lastClr="000000"/>
                  </a:solidFill>
                </a:ln>
                <a:solidFill>
                  <a:srgbClr val="FF3300"/>
                </a:solidFill>
                <a:effectLst>
                  <a:glow rad="127000">
                    <a:schemeClr val="accent3">
                      <a:lumMod val="60000"/>
                      <a:lumOff val="40000"/>
                    </a:schemeClr>
                  </a:glow>
                </a:effectLst>
              </a:rPr>
              <a:t>HHHMMM!!</a:t>
            </a:r>
            <a:r>
              <a:rPr lang="en-US" sz="2800" b="1" dirty="0" smtClean="0">
                <a:ln>
                  <a:solidFill>
                    <a:sysClr val="windowText" lastClr="000000"/>
                  </a:solidFill>
                </a:ln>
                <a:solidFill>
                  <a:schemeClr val="accent4">
                    <a:lumMod val="75000"/>
                  </a:schemeClr>
                </a:solidFill>
                <a:effectLst>
                  <a:glow rad="127000">
                    <a:schemeClr val="accent3">
                      <a:lumMod val="60000"/>
                      <a:lumOff val="40000"/>
                    </a:schemeClr>
                  </a:glow>
                </a:effectLst>
              </a:rPr>
              <a:t>  </a:t>
            </a:r>
            <a:endParaRPr lang="en-CA" sz="2800" b="1" dirty="0">
              <a:solidFill>
                <a:schemeClr val="accent4">
                  <a:lumMod val="75000"/>
                </a:schemeClr>
              </a:solidFill>
            </a:endParaRPr>
          </a:p>
        </p:txBody>
      </p:sp>
      <p:sp>
        <p:nvSpPr>
          <p:cNvPr id="14" name="Curved Down Arrow 13"/>
          <p:cNvSpPr/>
          <p:nvPr/>
        </p:nvSpPr>
        <p:spPr>
          <a:xfrm>
            <a:off x="6507677" y="4011104"/>
            <a:ext cx="2553196" cy="459908"/>
          </a:xfrm>
          <a:prstGeom prst="curvedDownArrow">
            <a:avLst>
              <a:gd name="adj1" fmla="val 25000"/>
              <a:gd name="adj2" fmla="val 111511"/>
              <a:gd name="adj3" fmla="val 40493"/>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5" name="Straight Arrow Connector 44"/>
          <p:cNvCxnSpPr/>
          <p:nvPr/>
        </p:nvCxnSpPr>
        <p:spPr>
          <a:xfrm>
            <a:off x="62709" y="3241964"/>
            <a:ext cx="4426165" cy="0"/>
          </a:xfrm>
          <a:prstGeom prst="straightConnector1">
            <a:avLst/>
          </a:prstGeom>
          <a:ln w="76200">
            <a:solidFill>
              <a:schemeClr val="bg2"/>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681818" y="4158928"/>
            <a:ext cx="0" cy="1025340"/>
          </a:xfrm>
          <a:prstGeom prst="line">
            <a:avLst/>
          </a:prstGeom>
          <a:ln w="76200">
            <a:solidFill>
              <a:schemeClr val="bg1">
                <a:lumMod val="75000"/>
                <a:lumOff val="25000"/>
              </a:schemeClr>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709" y="3241964"/>
            <a:ext cx="0" cy="2063693"/>
          </a:xfrm>
          <a:prstGeom prst="line">
            <a:avLst/>
          </a:prstGeom>
          <a:ln w="76200">
            <a:solidFill>
              <a:schemeClr val="bg1">
                <a:lumMod val="75000"/>
                <a:lumOff val="25000"/>
              </a:schemeClr>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9970199" y="902525"/>
            <a:ext cx="339158" cy="560877"/>
            <a:chOff x="41442" y="4529517"/>
            <a:chExt cx="339158" cy="560877"/>
          </a:xfrm>
        </p:grpSpPr>
        <p:cxnSp>
          <p:nvCxnSpPr>
            <p:cNvPr id="18" name="Straight Connector 17"/>
            <p:cNvCxnSpPr/>
            <p:nvPr/>
          </p:nvCxnSpPr>
          <p:spPr>
            <a:xfrm flipH="1">
              <a:off x="41443" y="4529517"/>
              <a:ext cx="339157" cy="560877"/>
            </a:xfrm>
            <a:prstGeom prst="line">
              <a:avLst/>
            </a:prstGeom>
            <a:ln w="76200">
              <a:solidFill>
                <a:srgbClr val="FF33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442" y="4529517"/>
              <a:ext cx="339158" cy="560877"/>
            </a:xfrm>
            <a:prstGeom prst="line">
              <a:avLst/>
            </a:prstGeom>
            <a:ln w="76200">
              <a:solidFill>
                <a:srgbClr val="FF33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a:off x="242921" y="5036786"/>
            <a:ext cx="76057" cy="662265"/>
          </a:xfrm>
          <a:prstGeom prst="straightConnector1">
            <a:avLst/>
          </a:prstGeom>
          <a:ln w="57150">
            <a:solidFill>
              <a:srgbClr val="FF3300"/>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774134" y="3125001"/>
            <a:ext cx="5653877" cy="341214"/>
          </a:xfrm>
          <a:prstGeom prst="rect">
            <a:avLst/>
          </a:prstGeom>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bg1"/>
                </a:solidFill>
              </a:rPr>
              <a:t>They cannot allow a Passover on a 7</a:t>
            </a:r>
            <a:r>
              <a:rPr lang="en-CA" sz="2000" baseline="30000" dirty="0" smtClean="0">
                <a:solidFill>
                  <a:schemeClr val="bg1"/>
                </a:solidFill>
              </a:rPr>
              <a:t>th</a:t>
            </a:r>
            <a:r>
              <a:rPr lang="en-CA" sz="2000" dirty="0" smtClean="0">
                <a:solidFill>
                  <a:schemeClr val="bg1"/>
                </a:solidFill>
              </a:rPr>
              <a:t> Day Sabbath!! </a:t>
            </a:r>
            <a:endParaRPr lang="en-CA" sz="2000" dirty="0">
              <a:solidFill>
                <a:schemeClr val="bg1"/>
              </a:solidFill>
            </a:endParaRPr>
          </a:p>
        </p:txBody>
      </p:sp>
      <p:cxnSp>
        <p:nvCxnSpPr>
          <p:cNvPr id="31" name="Straight Arrow Connector 30"/>
          <p:cNvCxnSpPr/>
          <p:nvPr/>
        </p:nvCxnSpPr>
        <p:spPr>
          <a:xfrm flipH="1">
            <a:off x="5007936" y="3487481"/>
            <a:ext cx="180755" cy="981046"/>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61937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0-#ppt_h/2"/>
                                          </p:val>
                                        </p:tav>
                                        <p:tav tm="100000">
                                          <p:val>
                                            <p:strVal val="#ppt_y"/>
                                          </p:val>
                                        </p:tav>
                                      </p:tavLst>
                                    </p:anim>
                                  </p:childTnLst>
                                </p:cTn>
                              </p:par>
                              <p:par>
                                <p:cTn id="9" presetID="31" presetClass="entr" presetSubtype="0" fill="hold" grpId="0" nodeType="withEffect">
                                  <p:stCondLst>
                                    <p:cond delay="1500"/>
                                  </p:stCondLst>
                                  <p:childTnLst>
                                    <p:set>
                                      <p:cBhvr>
                                        <p:cTn id="10" dur="1" fill="hold">
                                          <p:stCondLst>
                                            <p:cond delay="0"/>
                                          </p:stCondLst>
                                        </p:cTn>
                                        <p:tgtEl>
                                          <p:spTgt spid="42"/>
                                        </p:tgtEl>
                                        <p:attrNameLst>
                                          <p:attrName>style.visibility</p:attrName>
                                        </p:attrNameLst>
                                      </p:cBhvr>
                                      <p:to>
                                        <p:strVal val="visible"/>
                                      </p:to>
                                    </p:set>
                                    <p:anim calcmode="lin" valueType="num">
                                      <p:cBhvr>
                                        <p:cTn id="11" dur="1750" fill="hold"/>
                                        <p:tgtEl>
                                          <p:spTgt spid="42"/>
                                        </p:tgtEl>
                                        <p:attrNameLst>
                                          <p:attrName>ppt_w</p:attrName>
                                        </p:attrNameLst>
                                      </p:cBhvr>
                                      <p:tavLst>
                                        <p:tav tm="0">
                                          <p:val>
                                            <p:fltVal val="0"/>
                                          </p:val>
                                        </p:tav>
                                        <p:tav tm="100000">
                                          <p:val>
                                            <p:strVal val="#ppt_w"/>
                                          </p:val>
                                        </p:tav>
                                      </p:tavLst>
                                    </p:anim>
                                    <p:anim calcmode="lin" valueType="num">
                                      <p:cBhvr>
                                        <p:cTn id="12" dur="1750" fill="hold"/>
                                        <p:tgtEl>
                                          <p:spTgt spid="42"/>
                                        </p:tgtEl>
                                        <p:attrNameLst>
                                          <p:attrName>ppt_h</p:attrName>
                                        </p:attrNameLst>
                                      </p:cBhvr>
                                      <p:tavLst>
                                        <p:tav tm="0">
                                          <p:val>
                                            <p:fltVal val="0"/>
                                          </p:val>
                                        </p:tav>
                                        <p:tav tm="100000">
                                          <p:val>
                                            <p:strVal val="#ppt_h"/>
                                          </p:val>
                                        </p:tav>
                                      </p:tavLst>
                                    </p:anim>
                                    <p:anim calcmode="lin" valueType="num">
                                      <p:cBhvr>
                                        <p:cTn id="13" dur="1750" fill="hold"/>
                                        <p:tgtEl>
                                          <p:spTgt spid="42"/>
                                        </p:tgtEl>
                                        <p:attrNameLst>
                                          <p:attrName>style.rotation</p:attrName>
                                        </p:attrNameLst>
                                      </p:cBhvr>
                                      <p:tavLst>
                                        <p:tav tm="0">
                                          <p:val>
                                            <p:fltVal val="90"/>
                                          </p:val>
                                        </p:tav>
                                        <p:tav tm="100000">
                                          <p:val>
                                            <p:fltVal val="0"/>
                                          </p:val>
                                        </p:tav>
                                      </p:tavLst>
                                    </p:anim>
                                    <p:animEffect transition="in" filter="fade">
                                      <p:cBhvr>
                                        <p:cTn id="14" dur="1750"/>
                                        <p:tgtEl>
                                          <p:spTgt spid="42"/>
                                        </p:tgtEl>
                                      </p:cBhvr>
                                    </p:animEffect>
                                  </p:childTnLst>
                                </p:cTn>
                              </p:par>
                              <p:par>
                                <p:cTn id="15" presetID="3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750" fill="hold"/>
                                        <p:tgtEl>
                                          <p:spTgt spid="37"/>
                                        </p:tgtEl>
                                        <p:attrNameLst>
                                          <p:attrName>ppt_w</p:attrName>
                                        </p:attrNameLst>
                                      </p:cBhvr>
                                      <p:tavLst>
                                        <p:tav tm="0">
                                          <p:val>
                                            <p:fltVal val="0"/>
                                          </p:val>
                                        </p:tav>
                                        <p:tav tm="100000">
                                          <p:val>
                                            <p:strVal val="#ppt_w"/>
                                          </p:val>
                                        </p:tav>
                                      </p:tavLst>
                                    </p:anim>
                                    <p:anim calcmode="lin" valueType="num">
                                      <p:cBhvr>
                                        <p:cTn id="18" dur="1750" fill="hold"/>
                                        <p:tgtEl>
                                          <p:spTgt spid="37"/>
                                        </p:tgtEl>
                                        <p:attrNameLst>
                                          <p:attrName>ppt_h</p:attrName>
                                        </p:attrNameLst>
                                      </p:cBhvr>
                                      <p:tavLst>
                                        <p:tav tm="0">
                                          <p:val>
                                            <p:fltVal val="0"/>
                                          </p:val>
                                        </p:tav>
                                        <p:tav tm="100000">
                                          <p:val>
                                            <p:strVal val="#ppt_h"/>
                                          </p:val>
                                        </p:tav>
                                      </p:tavLst>
                                    </p:anim>
                                    <p:anim calcmode="lin" valueType="num">
                                      <p:cBhvr>
                                        <p:cTn id="19" dur="1750" fill="hold"/>
                                        <p:tgtEl>
                                          <p:spTgt spid="37"/>
                                        </p:tgtEl>
                                        <p:attrNameLst>
                                          <p:attrName>style.rotation</p:attrName>
                                        </p:attrNameLst>
                                      </p:cBhvr>
                                      <p:tavLst>
                                        <p:tav tm="0">
                                          <p:val>
                                            <p:fltVal val="90"/>
                                          </p:val>
                                        </p:tav>
                                        <p:tav tm="100000">
                                          <p:val>
                                            <p:fltVal val="0"/>
                                          </p:val>
                                        </p:tav>
                                      </p:tavLst>
                                    </p:anim>
                                    <p:animEffect transition="in" filter="fade">
                                      <p:cBhvr>
                                        <p:cTn id="20" dur="175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500" fill="hold"/>
                                        <p:tgtEl>
                                          <p:spTgt spid="22"/>
                                        </p:tgtEl>
                                        <p:attrNameLst>
                                          <p:attrName>ppt_w</p:attrName>
                                        </p:attrNameLst>
                                      </p:cBhvr>
                                      <p:tavLst>
                                        <p:tav tm="0">
                                          <p:val>
                                            <p:fltVal val="0"/>
                                          </p:val>
                                        </p:tav>
                                        <p:tav tm="100000">
                                          <p:val>
                                            <p:strVal val="#ppt_w"/>
                                          </p:val>
                                        </p:tav>
                                      </p:tavLst>
                                    </p:anim>
                                    <p:anim calcmode="lin" valueType="num">
                                      <p:cBhvr>
                                        <p:cTn id="26" dur="1500" fill="hold"/>
                                        <p:tgtEl>
                                          <p:spTgt spid="22"/>
                                        </p:tgtEl>
                                        <p:attrNameLst>
                                          <p:attrName>ppt_h</p:attrName>
                                        </p:attrNameLst>
                                      </p:cBhvr>
                                      <p:tavLst>
                                        <p:tav tm="0">
                                          <p:val>
                                            <p:fltVal val="0"/>
                                          </p:val>
                                        </p:tav>
                                        <p:tav tm="100000">
                                          <p:val>
                                            <p:strVal val="#ppt_h"/>
                                          </p:val>
                                        </p:tav>
                                      </p:tavLst>
                                    </p:anim>
                                    <p:anim calcmode="lin" valueType="num">
                                      <p:cBhvr>
                                        <p:cTn id="27" dur="1500" fill="hold"/>
                                        <p:tgtEl>
                                          <p:spTgt spid="22"/>
                                        </p:tgtEl>
                                        <p:attrNameLst>
                                          <p:attrName>style.rotation</p:attrName>
                                        </p:attrNameLst>
                                      </p:cBhvr>
                                      <p:tavLst>
                                        <p:tav tm="0">
                                          <p:val>
                                            <p:fltVal val="90"/>
                                          </p:val>
                                        </p:tav>
                                        <p:tav tm="100000">
                                          <p:val>
                                            <p:fltVal val="0"/>
                                          </p:val>
                                        </p:tav>
                                      </p:tavLst>
                                    </p:anim>
                                    <p:animEffect transition="in" filter="fade">
                                      <p:cBhvr>
                                        <p:cTn id="28" dur="1500"/>
                                        <p:tgtEl>
                                          <p:spTgt spid="22"/>
                                        </p:tgtEl>
                                      </p:cBhvr>
                                    </p:animEffect>
                                  </p:childTnLst>
                                </p:cTn>
                              </p:par>
                              <p:par>
                                <p:cTn id="29" presetID="3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500" fill="hold"/>
                                        <p:tgtEl>
                                          <p:spTgt spid="20"/>
                                        </p:tgtEl>
                                        <p:attrNameLst>
                                          <p:attrName>ppt_w</p:attrName>
                                        </p:attrNameLst>
                                      </p:cBhvr>
                                      <p:tavLst>
                                        <p:tav tm="0">
                                          <p:val>
                                            <p:fltVal val="0"/>
                                          </p:val>
                                        </p:tav>
                                        <p:tav tm="100000">
                                          <p:val>
                                            <p:strVal val="#ppt_w"/>
                                          </p:val>
                                        </p:tav>
                                      </p:tavLst>
                                    </p:anim>
                                    <p:anim calcmode="lin" valueType="num">
                                      <p:cBhvr>
                                        <p:cTn id="32" dur="1500" fill="hold"/>
                                        <p:tgtEl>
                                          <p:spTgt spid="20"/>
                                        </p:tgtEl>
                                        <p:attrNameLst>
                                          <p:attrName>ppt_h</p:attrName>
                                        </p:attrNameLst>
                                      </p:cBhvr>
                                      <p:tavLst>
                                        <p:tav tm="0">
                                          <p:val>
                                            <p:fltVal val="0"/>
                                          </p:val>
                                        </p:tav>
                                        <p:tav tm="100000">
                                          <p:val>
                                            <p:strVal val="#ppt_h"/>
                                          </p:val>
                                        </p:tav>
                                      </p:tavLst>
                                    </p:anim>
                                    <p:anim calcmode="lin" valueType="num">
                                      <p:cBhvr>
                                        <p:cTn id="33" dur="1500" fill="hold"/>
                                        <p:tgtEl>
                                          <p:spTgt spid="20"/>
                                        </p:tgtEl>
                                        <p:attrNameLst>
                                          <p:attrName>style.rotation</p:attrName>
                                        </p:attrNameLst>
                                      </p:cBhvr>
                                      <p:tavLst>
                                        <p:tav tm="0">
                                          <p:val>
                                            <p:fltVal val="90"/>
                                          </p:val>
                                        </p:tav>
                                        <p:tav tm="100000">
                                          <p:val>
                                            <p:fltVal val="0"/>
                                          </p:val>
                                        </p:tav>
                                      </p:tavLst>
                                    </p:anim>
                                    <p:animEffect transition="in" filter="fade">
                                      <p:cBhvr>
                                        <p:cTn id="34" dur="1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heel(1)">
                                      <p:cBhvr>
                                        <p:cTn id="39" dur="2000"/>
                                        <p:tgtEl>
                                          <p:spTgt spid="25"/>
                                        </p:tgtEl>
                                      </p:cBhvr>
                                    </p:animEffect>
                                  </p:childTnLst>
                                </p:cTn>
                              </p:par>
                              <p:par>
                                <p:cTn id="40" presetID="41" presetClass="path" presetSubtype="0" accel="50000" decel="50000" fill="hold" nodeType="withEffect">
                                  <p:stCondLst>
                                    <p:cond delay="3250"/>
                                  </p:stCondLst>
                                  <p:childTnLst>
                                    <p:animMotion origin="layout" path="M -4.10831E-6 -3.7037E-6 C -0.01575 -0.01828 -0.06912 -0.03611 -0.08864 -0.03611 C -0.20762 -0.03611 -0.33051 0.24699 -0.33051 0.5301 C -0.33051 0.38727 -0.39208 0.24699 -0.44962 0.24699 C -0.51093 0.24699 -0.56847 0.38959 -0.56847 0.5301 C -0.56847 0.45973 -0.59906 0.38727 -0.62991 0.38727 C -0.66037 0.38727 -0.69148 0.45764 -0.69148 0.5301 C -0.69148 0.49375 -0.70697 0.45973 -0.72194 0.45973 C -0.73743 0.45973 -0.7524 0.49584 -0.7524 0.5301 C -0.7524 0.51158 -0.75982 0.49375 -0.76789 0.49375 C -0.77193 0.49375 -0.78352 0.51204 -0.78352 0.5301 C -0.78352 0.52107 -0.78742 0.51158 -0.79094 0.51158 C -0.79094 0.50949 -0.79849 0.52061 -0.79849 0.5301 C -0.79849 0.52524 -0.79849 0.52107 -0.80239 0.52107 C -0.80239 0.52315 -0.80643 0.5257 -0.80643 0.5301 C -0.80643 0.52778 -0.80643 0.52524 -0.80643 0.52315 C -0.81033 0.52315 -0.81033 0.52524 -0.81033 0.52778 C -0.81437 0.52778 -0.81437 0.5257 -0.81437 0.52315 C -0.81827 0.52315 -0.81827 0.52524 -0.81827 0.52778 " pathEditMode="relative" rAng="0" ptsTypes="fffffffffffffffffff">
                                      <p:cBhvr>
                                        <p:cTn id="41" dur="2000" fill="hold"/>
                                        <p:tgtEl>
                                          <p:spTgt spid="33"/>
                                        </p:tgtEl>
                                        <p:attrNameLst>
                                          <p:attrName>ppt_x</p:attrName>
                                          <p:attrName>ppt_y</p:attrName>
                                        </p:attrNameLst>
                                      </p:cBhvr>
                                      <p:rCtr x="-40914" y="24699"/>
                                    </p:animMotion>
                                  </p:childTnLst>
                                </p:cTn>
                              </p:par>
                              <p:par>
                                <p:cTn id="42" presetID="22" presetClass="entr" presetSubtype="8" repeatCount="4000" fill="hold" nodeType="withEffect">
                                  <p:stCondLst>
                                    <p:cond delay="475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1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par>
                                <p:cTn id="53" presetID="3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ppt_w</p:attrName>
                                        </p:attrNameLst>
                                      </p:cBhvr>
                                      <p:tavLst>
                                        <p:tav tm="0">
                                          <p:val>
                                            <p:fltVal val="0"/>
                                          </p:val>
                                        </p:tav>
                                        <p:tav tm="100000">
                                          <p:val>
                                            <p:strVal val="#ppt_w"/>
                                          </p:val>
                                        </p:tav>
                                      </p:tavLst>
                                    </p:anim>
                                    <p:anim calcmode="lin" valueType="num">
                                      <p:cBhvr>
                                        <p:cTn id="56" dur="1000" fill="hold"/>
                                        <p:tgtEl>
                                          <p:spTgt spid="30"/>
                                        </p:tgtEl>
                                        <p:attrNameLst>
                                          <p:attrName>ppt_h</p:attrName>
                                        </p:attrNameLst>
                                      </p:cBhvr>
                                      <p:tavLst>
                                        <p:tav tm="0">
                                          <p:val>
                                            <p:fltVal val="0"/>
                                          </p:val>
                                        </p:tav>
                                        <p:tav tm="100000">
                                          <p:val>
                                            <p:strVal val="#ppt_h"/>
                                          </p:val>
                                        </p:tav>
                                      </p:tavLst>
                                    </p:anim>
                                    <p:anim calcmode="lin" valueType="num">
                                      <p:cBhvr>
                                        <p:cTn id="57" dur="1000" fill="hold"/>
                                        <p:tgtEl>
                                          <p:spTgt spid="30"/>
                                        </p:tgtEl>
                                        <p:attrNameLst>
                                          <p:attrName>style.rotation</p:attrName>
                                        </p:attrNameLst>
                                      </p:cBhvr>
                                      <p:tavLst>
                                        <p:tav tm="0">
                                          <p:val>
                                            <p:fltVal val="90"/>
                                          </p:val>
                                        </p:tav>
                                        <p:tav tm="100000">
                                          <p:val>
                                            <p:fltVal val="0"/>
                                          </p:val>
                                        </p:tav>
                                      </p:tavLst>
                                    </p:anim>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par>
                                <p:cTn id="67" presetID="3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1000" fill="hold"/>
                                        <p:tgtEl>
                                          <p:spTgt spid="31"/>
                                        </p:tgtEl>
                                        <p:attrNameLst>
                                          <p:attrName>ppt_w</p:attrName>
                                        </p:attrNameLst>
                                      </p:cBhvr>
                                      <p:tavLst>
                                        <p:tav tm="0">
                                          <p:val>
                                            <p:fltVal val="0"/>
                                          </p:val>
                                        </p:tav>
                                        <p:tav tm="100000">
                                          <p:val>
                                            <p:strVal val="#ppt_w"/>
                                          </p:val>
                                        </p:tav>
                                      </p:tavLst>
                                    </p:anim>
                                    <p:anim calcmode="lin" valueType="num">
                                      <p:cBhvr>
                                        <p:cTn id="70" dur="1000" fill="hold"/>
                                        <p:tgtEl>
                                          <p:spTgt spid="31"/>
                                        </p:tgtEl>
                                        <p:attrNameLst>
                                          <p:attrName>ppt_h</p:attrName>
                                        </p:attrNameLst>
                                      </p:cBhvr>
                                      <p:tavLst>
                                        <p:tav tm="0">
                                          <p:val>
                                            <p:fltVal val="0"/>
                                          </p:val>
                                        </p:tav>
                                        <p:tav tm="100000">
                                          <p:val>
                                            <p:strVal val="#ppt_h"/>
                                          </p:val>
                                        </p:tav>
                                      </p:tavLst>
                                    </p:anim>
                                    <p:anim calcmode="lin" valueType="num">
                                      <p:cBhvr>
                                        <p:cTn id="71" dur="1000" fill="hold"/>
                                        <p:tgtEl>
                                          <p:spTgt spid="31"/>
                                        </p:tgtEl>
                                        <p:attrNameLst>
                                          <p:attrName>style.rotation</p:attrName>
                                        </p:attrNameLst>
                                      </p:cBhvr>
                                      <p:tavLst>
                                        <p:tav tm="0">
                                          <p:val>
                                            <p:fltVal val="90"/>
                                          </p:val>
                                        </p:tav>
                                        <p:tav tm="100000">
                                          <p:val>
                                            <p:fltVal val="0"/>
                                          </p:val>
                                        </p:tav>
                                      </p:tavLst>
                                    </p:anim>
                                    <p:animEffect transition="in" filter="fade">
                                      <p:cBhvr>
                                        <p:cTn id="72" dur="1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2250"/>
                                        <p:tgtEl>
                                          <p:spTgt spid="32"/>
                                        </p:tgtEl>
                                      </p:cBhvr>
                                    </p:animEffect>
                                  </p:childTnLst>
                                </p:cTn>
                              </p:par>
                              <p:par>
                                <p:cTn id="78" presetID="47"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heel(1)">
                                      <p:cBhvr>
                                        <p:cTn id="8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p:bldP spid="34" grpId="0"/>
      <p:bldP spid="42" grpId="0" animBg="1"/>
      <p:bldP spid="22" grpId="0" animBg="1"/>
      <p:bldP spid="25" grpId="0" animBg="1"/>
      <p:bldP spid="3"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35000">
              <a:srgbClr val="FFFF00">
                <a:alpha val="49000"/>
              </a:srgbClr>
            </a:gs>
            <a:gs pos="93000">
              <a:schemeClr val="accent4">
                <a:lumMod val="86000"/>
                <a:lumOff val="14000"/>
                <a:alpha val="42000"/>
              </a:schemeClr>
            </a:gs>
            <a:gs pos="11000">
              <a:srgbClr val="008000">
                <a:lumMod val="50000"/>
                <a:lumOff val="50000"/>
                <a:alpha val="37000"/>
              </a:srgbClr>
            </a:gs>
          </a:gsLst>
          <a:lin ang="5400000" scaled="0"/>
        </a:gradFill>
        <a:effectLst/>
      </p:bgPr>
    </p:bg>
    <p:spTree>
      <p:nvGrpSpPr>
        <p:cNvPr id="1" name=""/>
        <p:cNvGrpSpPr/>
        <p:nvPr/>
      </p:nvGrpSpPr>
      <p:grpSpPr>
        <a:xfrm>
          <a:off x="0" y="0"/>
          <a:ext cx="0" cy="0"/>
          <a:chOff x="0" y="0"/>
          <a:chExt cx="0" cy="0"/>
        </a:xfrm>
      </p:grpSpPr>
      <p:sp>
        <p:nvSpPr>
          <p:cNvPr id="26" name="Right Bracket 25"/>
          <p:cNvSpPr/>
          <p:nvPr/>
        </p:nvSpPr>
        <p:spPr>
          <a:xfrm rot="16200000">
            <a:off x="2486682" y="1584490"/>
            <a:ext cx="334951" cy="5544421"/>
          </a:xfrm>
          <a:prstGeom prst="rightBracket">
            <a:avLst>
              <a:gd name="adj" fmla="val 74991"/>
            </a:avLst>
          </a:prstGeom>
          <a:solidFill>
            <a:schemeClr val="tx1"/>
          </a:solidFill>
          <a:ln w="38100">
            <a:solidFill>
              <a:srgbClr val="00808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cxnSp>
        <p:nvCxnSpPr>
          <p:cNvPr id="15" name="Straight Arrow Connector 14"/>
          <p:cNvCxnSpPr/>
          <p:nvPr/>
        </p:nvCxnSpPr>
        <p:spPr>
          <a:xfrm flipH="1">
            <a:off x="1169582" y="2489200"/>
            <a:ext cx="303618" cy="1978886"/>
          </a:xfrm>
          <a:prstGeom prst="straightConnector1">
            <a:avLst/>
          </a:prstGeom>
          <a:ln w="38100">
            <a:solidFill>
              <a:srgbClr val="00FF00"/>
            </a:solidFill>
            <a:tailEnd type="arrow"/>
          </a:ln>
          <a:effectLst>
            <a:glow rad="88900">
              <a:schemeClr val="accent3">
                <a:lumMod val="60000"/>
                <a:lumOff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169255" y="5208714"/>
            <a:ext cx="6135187" cy="42212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FF00FF"/>
                </a:solidFill>
              </a:rPr>
              <a:t>Covenant  Calendar New Year’s Cycle</a:t>
            </a:r>
            <a:endParaRPr lang="en-CA" sz="2800" b="1" dirty="0">
              <a:solidFill>
                <a:srgbClr val="FF00FF"/>
              </a:solidFill>
            </a:endParaRPr>
          </a:p>
        </p:txBody>
      </p:sp>
      <p:sp>
        <p:nvSpPr>
          <p:cNvPr id="6" name="Slide Number Placeholder 5"/>
          <p:cNvSpPr>
            <a:spLocks noGrp="1"/>
          </p:cNvSpPr>
          <p:nvPr>
            <p:ph type="sldNum" sz="quarter" idx="12"/>
          </p:nvPr>
        </p:nvSpPr>
        <p:spPr>
          <a:xfrm>
            <a:off x="11718180" y="6567055"/>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53</a:t>
            </a:fld>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18020961"/>
              </p:ext>
            </p:extLst>
          </p:nvPr>
        </p:nvGraphicFramePr>
        <p:xfrm>
          <a:off x="276458" y="4471011"/>
          <a:ext cx="3710760" cy="640080"/>
        </p:xfrm>
        <a:graphic>
          <a:graphicData uri="http://schemas.openxmlformats.org/drawingml/2006/table">
            <a:tbl>
              <a:tblPr firstRow="1" bandRow="1">
                <a:tableStyleId>{5C22544A-7EE6-4342-B048-85BDC9FD1C3A}</a:tableStyleId>
              </a:tblPr>
              <a:tblGrid>
                <a:gridCol w="371076"/>
                <a:gridCol w="371076"/>
                <a:gridCol w="371076"/>
                <a:gridCol w="371076"/>
                <a:gridCol w="371076"/>
                <a:gridCol w="371076"/>
                <a:gridCol w="371076"/>
                <a:gridCol w="371076"/>
                <a:gridCol w="371076"/>
                <a:gridCol w="371076"/>
              </a:tblGrid>
              <a:tr h="396753">
                <a:tc>
                  <a:txBody>
                    <a:bodyPr/>
                    <a:lstStyle/>
                    <a:p>
                      <a:pPr algn="r"/>
                      <a:r>
                        <a:rPr lang="en-US" dirty="0" smtClean="0">
                          <a:solidFill>
                            <a:schemeClr val="bg1"/>
                          </a:solidFill>
                        </a:rPr>
                        <a:t>18</a:t>
                      </a:r>
                      <a:endParaRPr lang="en-CA" dirty="0">
                        <a:solidFill>
                          <a:schemeClr val="bg1"/>
                        </a:solidFill>
                      </a:endParaRPr>
                    </a:p>
                  </a:txBody>
                  <a:tcPr>
                    <a:cell3D prstMaterial="dkEdge">
                      <a:bevel prst="convex"/>
                      <a:lightRig rig="flood" dir="t"/>
                    </a:cell3D>
                    <a:solidFill>
                      <a:schemeClr val="tx1">
                        <a:lumMod val="65000"/>
                      </a:schemeClr>
                    </a:solidFill>
                  </a:tcPr>
                </a:tc>
                <a:tc>
                  <a:txBody>
                    <a:bodyPr/>
                    <a:lstStyle/>
                    <a:p>
                      <a:pPr algn="ctr"/>
                      <a:r>
                        <a:rPr lang="en-US" dirty="0" smtClean="0">
                          <a:solidFill>
                            <a:schemeClr val="bg1"/>
                          </a:solidFill>
                        </a:rPr>
                        <a:t>19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20</a:t>
                      </a:r>
                      <a:endParaRPr lang="en-CA" dirty="0">
                        <a:solidFill>
                          <a:schemeClr val="bg1"/>
                        </a:solidFill>
                      </a:endParaRPr>
                    </a:p>
                  </a:txBody>
                  <a:tcPr>
                    <a:cell3D prstMaterial="dkEdge">
                      <a:bevel prst="convex"/>
                      <a:lightRig rig="flood" dir="t"/>
                    </a:cell3D>
                    <a:solidFill>
                      <a:srgbClr val="00FF00"/>
                    </a:solidFill>
                  </a:tcPr>
                </a:tc>
                <a:tc>
                  <a:txBody>
                    <a:bodyPr/>
                    <a:lstStyle/>
                    <a:p>
                      <a:pPr algn="ctr"/>
                      <a:r>
                        <a:rPr lang="en-US" dirty="0" smtClean="0">
                          <a:solidFill>
                            <a:schemeClr val="bg1"/>
                          </a:solidFill>
                        </a:rPr>
                        <a:t>21</a:t>
                      </a:r>
                      <a:endParaRPr lang="en-CA" dirty="0">
                        <a:solidFill>
                          <a:schemeClr val="bg1"/>
                        </a:solidFill>
                      </a:endParaRPr>
                    </a:p>
                  </a:txBody>
                  <a:tcPr>
                    <a:cell3D prstMaterial="dkEdge">
                      <a:bevel prst="convex"/>
                      <a:lightRig rig="flood" dir="t"/>
                    </a:cell3D>
                    <a:solidFill>
                      <a:srgbClr val="FF00FF"/>
                    </a:solidFill>
                  </a:tcPr>
                </a:tc>
                <a:tc>
                  <a:txBody>
                    <a:bodyPr/>
                    <a:lstStyle/>
                    <a:p>
                      <a:pPr algn="ctr"/>
                      <a:r>
                        <a:rPr lang="en-US" dirty="0" smtClean="0">
                          <a:solidFill>
                            <a:schemeClr val="bg1"/>
                          </a:solidFill>
                        </a:rPr>
                        <a:t>22</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23</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24</a:t>
                      </a:r>
                      <a:endParaRPr lang="en-CA" dirty="0">
                        <a:solidFill>
                          <a:schemeClr val="bg1"/>
                        </a:solidFill>
                      </a:endParaRPr>
                    </a:p>
                  </a:txBody>
                  <a:tcPr>
                    <a:cell3D prstMaterial="dkEdge">
                      <a:bevel prst="convex"/>
                      <a:lightRig rig="flood" dir="t"/>
                    </a:cell3D>
                    <a:solidFill>
                      <a:srgbClr val="00B0F0"/>
                    </a:solidFill>
                  </a:tcPr>
                </a:tc>
                <a:tc>
                  <a:txBody>
                    <a:bodyPr/>
                    <a:lstStyle/>
                    <a:p>
                      <a:pPr algn="ctr"/>
                      <a:r>
                        <a:rPr lang="en-US" dirty="0" smtClean="0">
                          <a:solidFill>
                            <a:schemeClr val="bg1"/>
                          </a:solidFill>
                        </a:rPr>
                        <a:t>25</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26</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27</a:t>
                      </a:r>
                      <a:endParaRPr lang="en-CA" dirty="0">
                        <a:solidFill>
                          <a:schemeClr val="bg1"/>
                        </a:solidFill>
                      </a:endParaRPr>
                    </a:p>
                  </a:txBody>
                  <a:tcPr>
                    <a:cell3D prstMaterial="dkEdge">
                      <a:bevel prst="convex"/>
                      <a:lightRig rig="flood" dir="t"/>
                    </a:cell3D>
                    <a:solidFill>
                      <a:schemeClr val="accent3">
                        <a:lumMod val="75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42742870"/>
              </p:ext>
            </p:extLst>
          </p:nvPr>
        </p:nvGraphicFramePr>
        <p:xfrm>
          <a:off x="3976587" y="4476354"/>
          <a:ext cx="3742659" cy="640080"/>
        </p:xfrm>
        <a:graphic>
          <a:graphicData uri="http://schemas.openxmlformats.org/drawingml/2006/table">
            <a:tbl>
              <a:tblPr firstRow="1" bandRow="1">
                <a:tableStyleId>{5C22544A-7EE6-4342-B048-85BDC9FD1C3A}</a:tableStyleId>
              </a:tblPr>
              <a:tblGrid>
                <a:gridCol w="373073"/>
                <a:gridCol w="373073"/>
                <a:gridCol w="373073"/>
                <a:gridCol w="373073"/>
                <a:gridCol w="373073"/>
                <a:gridCol w="373073"/>
                <a:gridCol w="373073"/>
                <a:gridCol w="373073"/>
                <a:gridCol w="373073"/>
                <a:gridCol w="385002"/>
              </a:tblGrid>
              <a:tr h="393406">
                <a:tc>
                  <a:txBody>
                    <a:bodyPr/>
                    <a:lstStyle/>
                    <a:p>
                      <a:r>
                        <a:rPr lang="en-US" dirty="0" smtClean="0">
                          <a:solidFill>
                            <a:schemeClr val="bg1"/>
                          </a:solidFill>
                        </a:rPr>
                        <a:t>28</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30</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31</a:t>
                      </a:r>
                      <a:endParaRPr lang="en-CA" dirty="0">
                        <a:solidFill>
                          <a:schemeClr val="bg1"/>
                        </a:solidFill>
                      </a:endParaRPr>
                    </a:p>
                  </a:txBody>
                  <a:tcPr>
                    <a:cell3D prstMaterial="dkEdge">
                      <a:bevel prst="convex"/>
                      <a:lightRig rig="flood" dir="t"/>
                    </a:cell3D>
                    <a:solidFill>
                      <a:srgbClr val="00B0F0"/>
                    </a:solidFill>
                  </a:tcPr>
                </a:tc>
                <a:tc>
                  <a:txBody>
                    <a:bodyPr/>
                    <a:lstStyle/>
                    <a:p>
                      <a:pPr algn="ctr"/>
                      <a:r>
                        <a:rPr lang="en-US" dirty="0" smtClean="0">
                          <a:solidFill>
                            <a:schemeClr val="bg1"/>
                          </a:solidFill>
                        </a:rPr>
                        <a:t>1</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2</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3</a:t>
                      </a:r>
                      <a:endParaRPr lang="en-CA" dirty="0">
                        <a:solidFill>
                          <a:schemeClr val="bg1"/>
                        </a:solidFill>
                      </a:endParaRPr>
                    </a:p>
                  </a:txBody>
                  <a:tcPr>
                    <a:cell3D prstMaterial="dkEdge">
                      <a:bevel prst="convex"/>
                      <a:lightRig rig="flood" dir="t"/>
                    </a:cell3D>
                    <a:solidFill>
                      <a:srgbClr val="FF0000"/>
                    </a:solidFill>
                  </a:tcPr>
                </a:tc>
                <a:tc>
                  <a:txBody>
                    <a:bodyPr/>
                    <a:lstStyle/>
                    <a:p>
                      <a:pPr algn="ctr"/>
                      <a:r>
                        <a:rPr lang="en-US" dirty="0" smtClean="0">
                          <a:solidFill>
                            <a:schemeClr val="tx1"/>
                          </a:solidFill>
                        </a:rPr>
                        <a:t>4</a:t>
                      </a:r>
                      <a:endParaRPr lang="en-CA" dirty="0">
                        <a:solidFill>
                          <a:schemeClr val="tx1"/>
                        </a:solidFill>
                      </a:endParaRPr>
                    </a:p>
                  </a:txBody>
                  <a:tcPr>
                    <a:cell3D prstMaterial="dkEdge">
                      <a:bevel prst="convex"/>
                      <a:lightRig rig="flood" dir="t"/>
                    </a:cell3D>
                    <a:solidFill>
                      <a:srgbClr val="0000CC"/>
                    </a:solidFill>
                  </a:tcPr>
                </a:tc>
                <a:tc>
                  <a:txBody>
                    <a:bodyPr/>
                    <a:lstStyle/>
                    <a:p>
                      <a:pPr algn="ctr"/>
                      <a:r>
                        <a:rPr lang="en-US" dirty="0" smtClean="0">
                          <a:solidFill>
                            <a:schemeClr val="bg1"/>
                          </a:solidFill>
                        </a:rPr>
                        <a:t>5</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6</a:t>
                      </a:r>
                      <a:endParaRPr lang="en-CA" dirty="0">
                        <a:solidFill>
                          <a:schemeClr val="bg1"/>
                        </a:solidFill>
                      </a:endParaRPr>
                    </a:p>
                  </a:txBody>
                  <a:tcPr>
                    <a:cell3D prstMaterial="dkEdge">
                      <a:bevel prst="convex"/>
                      <a:lightRig rig="flood" dir="t"/>
                    </a:cell3D>
                    <a:solidFill>
                      <a:schemeClr val="accent1"/>
                    </a:solidFill>
                  </a:tcPr>
                </a:tc>
              </a:tr>
            </a:tbl>
          </a:graphicData>
        </a:graphic>
      </p:graphicFrame>
      <p:sp>
        <p:nvSpPr>
          <p:cNvPr id="5" name="Rectangle 4"/>
          <p:cNvSpPr/>
          <p:nvPr/>
        </p:nvSpPr>
        <p:spPr>
          <a:xfrm>
            <a:off x="1169255" y="78845"/>
            <a:ext cx="10157309" cy="669852"/>
          </a:xfrm>
          <a:prstGeom prst="rect">
            <a:avLst/>
          </a:prstGeom>
          <a:solidFill>
            <a:schemeClr val="accent3">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US" sz="4400" b="1" dirty="0">
                <a:solidFill>
                  <a:srgbClr val="00CC00"/>
                </a:solidFill>
              </a:rPr>
              <a:t>EQUILUX</a:t>
            </a:r>
            <a:r>
              <a:rPr lang="en-US" sz="4400" dirty="0">
                <a:solidFill>
                  <a:srgbClr val="FFFF00"/>
                </a:solidFill>
              </a:rPr>
              <a:t> - AN OPTION </a:t>
            </a:r>
            <a:r>
              <a:rPr lang="en-US" sz="4400" dirty="0" smtClean="0">
                <a:solidFill>
                  <a:srgbClr val="FFFF00"/>
                </a:solidFill>
              </a:rPr>
              <a:t>WITH </a:t>
            </a:r>
            <a:r>
              <a:rPr lang="en-US" sz="4400" dirty="0">
                <a:solidFill>
                  <a:srgbClr val="FFFF00"/>
                </a:solidFill>
              </a:rPr>
              <a:t>- </a:t>
            </a:r>
            <a:r>
              <a:rPr lang="en-US" sz="4400" b="1" dirty="0">
                <a:solidFill>
                  <a:srgbClr val="51F9C5"/>
                </a:solidFill>
              </a:rPr>
              <a:t>YAHUAH</a:t>
            </a:r>
            <a:r>
              <a:rPr lang="en-US" sz="4400" b="1" dirty="0" smtClean="0">
                <a:solidFill>
                  <a:srgbClr val="51F9C5"/>
                </a:solidFill>
              </a:rPr>
              <a:t>? </a:t>
            </a:r>
            <a:r>
              <a:rPr lang="en-US" sz="2800" b="1" dirty="0" smtClean="0">
                <a:solidFill>
                  <a:srgbClr val="51F9C5"/>
                </a:solidFill>
              </a:rPr>
              <a:t>#1</a:t>
            </a:r>
            <a:endParaRPr lang="en-CA" sz="2800" b="1" dirty="0">
              <a:solidFill>
                <a:srgbClr val="51F9C5"/>
              </a:solidFill>
            </a:endParaRPr>
          </a:p>
        </p:txBody>
      </p:sp>
      <p:sp>
        <p:nvSpPr>
          <p:cNvPr id="27" name="Rectangle 26"/>
          <p:cNvSpPr/>
          <p:nvPr/>
        </p:nvSpPr>
        <p:spPr>
          <a:xfrm>
            <a:off x="2372126" y="4173303"/>
            <a:ext cx="1052623"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March</a:t>
            </a:r>
            <a:endParaRPr lang="en-CA" dirty="0">
              <a:solidFill>
                <a:schemeClr val="bg1"/>
              </a:solidFill>
            </a:endParaRPr>
          </a:p>
        </p:txBody>
      </p:sp>
      <p:sp>
        <p:nvSpPr>
          <p:cNvPr id="28" name="Right Bracket 27"/>
          <p:cNvSpPr/>
          <p:nvPr/>
        </p:nvSpPr>
        <p:spPr>
          <a:xfrm rot="16200000">
            <a:off x="8757909" y="857684"/>
            <a:ext cx="308393" cy="6971474"/>
          </a:xfrm>
          <a:prstGeom prst="rightBracket">
            <a:avLst>
              <a:gd name="adj" fmla="val 76386"/>
            </a:avLst>
          </a:prstGeom>
          <a:solidFill>
            <a:schemeClr val="tx2"/>
          </a:solidFill>
          <a:ln w="381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29" name="Rectangle 28"/>
          <p:cNvSpPr/>
          <p:nvPr/>
        </p:nvSpPr>
        <p:spPr>
          <a:xfrm>
            <a:off x="9183389" y="4178597"/>
            <a:ext cx="786810" cy="31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April</a:t>
            </a:r>
            <a:endParaRPr lang="en-CA"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18898640"/>
              </p:ext>
            </p:extLst>
          </p:nvPr>
        </p:nvGraphicFramePr>
        <p:xfrm>
          <a:off x="7729882" y="4471011"/>
          <a:ext cx="4019110" cy="640080"/>
        </p:xfrm>
        <a:graphic>
          <a:graphicData uri="http://schemas.openxmlformats.org/drawingml/2006/table">
            <a:tbl>
              <a:tblPr firstRow="1" bandRow="1">
                <a:tableStyleId>{5C22544A-7EE6-4342-B048-85BDC9FD1C3A}</a:tableStyleId>
              </a:tblPr>
              <a:tblGrid>
                <a:gridCol w="401911"/>
                <a:gridCol w="401911"/>
                <a:gridCol w="401911"/>
                <a:gridCol w="401911"/>
                <a:gridCol w="401911"/>
                <a:gridCol w="401911"/>
                <a:gridCol w="401911"/>
                <a:gridCol w="401911"/>
                <a:gridCol w="401911"/>
                <a:gridCol w="401911"/>
              </a:tblGrid>
              <a:tr h="613473">
                <a:tc>
                  <a:txBody>
                    <a:bodyPr/>
                    <a:lstStyle/>
                    <a:p>
                      <a:r>
                        <a:rPr lang="en-US" b="1" dirty="0" smtClean="0">
                          <a:solidFill>
                            <a:schemeClr val="bg1"/>
                          </a:solidFill>
                        </a:rPr>
                        <a:t>7</a:t>
                      </a:r>
                      <a:endParaRPr lang="en-CA" b="1" dirty="0">
                        <a:solidFill>
                          <a:schemeClr val="bg1"/>
                        </a:solidFill>
                      </a:endParaRPr>
                    </a:p>
                  </a:txBody>
                  <a:tcPr>
                    <a:cell3D prstMaterial="dkEdge">
                      <a:bevel prst="convex"/>
                      <a:lightRig rig="flood" dir="t"/>
                    </a:cell3D>
                    <a:solidFill>
                      <a:srgbClr val="00B0F0"/>
                    </a:solidFill>
                  </a:tcPr>
                </a:tc>
                <a:tc>
                  <a:txBody>
                    <a:bodyPr/>
                    <a:lstStyle/>
                    <a:p>
                      <a:r>
                        <a:rPr lang="en-US" b="1" dirty="0" smtClean="0">
                          <a:solidFill>
                            <a:schemeClr val="bg1"/>
                          </a:solidFill>
                        </a:rPr>
                        <a:t>8</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9</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tx1"/>
                          </a:solidFill>
                        </a:rPr>
                        <a:t>10</a:t>
                      </a:r>
                      <a:endParaRPr lang="en-CA" b="1" dirty="0">
                        <a:solidFill>
                          <a:schemeClr val="tx1"/>
                        </a:solidFill>
                      </a:endParaRPr>
                    </a:p>
                  </a:txBody>
                  <a:tcPr>
                    <a:cell3D prstMaterial="dkEdge">
                      <a:bevel prst="convex"/>
                      <a:lightRig rig="flood" dir="t"/>
                    </a:cell3D>
                    <a:solidFill>
                      <a:srgbClr val="0000CC"/>
                    </a:solidFill>
                  </a:tcPr>
                </a:tc>
                <a:tc>
                  <a:txBody>
                    <a:bodyPr/>
                    <a:lstStyle/>
                    <a:p>
                      <a:r>
                        <a:rPr lang="en-US" b="1" dirty="0" smtClean="0">
                          <a:solidFill>
                            <a:schemeClr val="bg1"/>
                          </a:solidFill>
                        </a:rPr>
                        <a:t>11</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12</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13</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14</a:t>
                      </a:r>
                      <a:endParaRPr lang="en-CA" b="1" dirty="0">
                        <a:solidFill>
                          <a:schemeClr val="bg1"/>
                        </a:solidFill>
                      </a:endParaRPr>
                    </a:p>
                  </a:txBody>
                  <a:tcPr>
                    <a:cell3D prstMaterial="dkEdge">
                      <a:bevel prst="convex"/>
                      <a:lightRig rig="flood" dir="t"/>
                    </a:cell3D>
                  </a:tcPr>
                </a:tc>
                <a:tc>
                  <a:txBody>
                    <a:bodyPr/>
                    <a:lstStyle/>
                    <a:p>
                      <a:pPr algn="ctr"/>
                      <a:r>
                        <a:rPr lang="en-US" b="1" dirty="0" smtClean="0">
                          <a:solidFill>
                            <a:schemeClr val="bg1"/>
                          </a:solidFill>
                        </a:rPr>
                        <a:t>15</a:t>
                      </a:r>
                      <a:endParaRPr lang="en-CA" b="1" dirty="0">
                        <a:solidFill>
                          <a:schemeClr val="bg1"/>
                        </a:solidFill>
                      </a:endParaRPr>
                    </a:p>
                  </a:txBody>
                  <a:tcPr>
                    <a:cell3D prstMaterial="dkEdge">
                      <a:bevel prst="convex"/>
                      <a:lightRig rig="flood" dir="t"/>
                    </a:cell3D>
                    <a:solidFill>
                      <a:schemeClr val="tx1">
                        <a:lumMod val="75000"/>
                      </a:schemeClr>
                    </a:solidFill>
                  </a:tcPr>
                </a:tc>
                <a:tc>
                  <a:txBody>
                    <a:bodyPr/>
                    <a:lstStyle/>
                    <a:p>
                      <a:r>
                        <a:rPr lang="en-US" b="1" dirty="0" smtClean="0">
                          <a:solidFill>
                            <a:schemeClr val="bg1"/>
                          </a:solidFill>
                        </a:rPr>
                        <a:t>16</a:t>
                      </a:r>
                      <a:endParaRPr lang="en-CA" b="1" dirty="0">
                        <a:solidFill>
                          <a:schemeClr val="bg1"/>
                        </a:solidFill>
                      </a:endParaRPr>
                    </a:p>
                  </a:txBody>
                  <a:tcPr>
                    <a:cell3D prstMaterial="dkEdge">
                      <a:bevel prst="convex"/>
                      <a:lightRig rig="flood" dir="t"/>
                    </a:cell3D>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16899929"/>
              </p:ext>
            </p:extLst>
          </p:nvPr>
        </p:nvGraphicFramePr>
        <p:xfrm>
          <a:off x="11745443" y="4471011"/>
          <a:ext cx="733648" cy="640080"/>
        </p:xfrm>
        <a:graphic>
          <a:graphicData uri="http://schemas.openxmlformats.org/drawingml/2006/table">
            <a:tbl>
              <a:tblPr firstRow="1" bandRow="1">
                <a:tableStyleId>{5C22544A-7EE6-4342-B048-85BDC9FD1C3A}</a:tableStyleId>
              </a:tblPr>
              <a:tblGrid>
                <a:gridCol w="402557"/>
                <a:gridCol w="331091"/>
              </a:tblGrid>
              <a:tr h="370840">
                <a:tc>
                  <a:txBody>
                    <a:bodyPr/>
                    <a:lstStyle/>
                    <a:p>
                      <a:r>
                        <a:rPr lang="en-US" b="1" dirty="0" smtClean="0">
                          <a:solidFill>
                            <a:schemeClr val="bg1"/>
                          </a:solidFill>
                        </a:rPr>
                        <a:t>17</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18</a:t>
                      </a:r>
                      <a:endParaRPr lang="en-CA" b="1" dirty="0">
                        <a:solidFill>
                          <a:schemeClr val="bg1"/>
                        </a:solidFill>
                      </a:endParaRPr>
                    </a:p>
                  </a:txBody>
                  <a:tcPr>
                    <a:cell3D prstMaterial="dkEdge">
                      <a:bevel prst="convex"/>
                      <a:lightRig rig="flood" dir="t"/>
                    </a:cell3D>
                  </a:tcPr>
                </a:tc>
              </a:tr>
            </a:tbl>
          </a:graphicData>
        </a:graphic>
      </p:graphicFrame>
      <p:cxnSp>
        <p:nvCxnSpPr>
          <p:cNvPr id="8" name="Straight Connector 7"/>
          <p:cNvCxnSpPr/>
          <p:nvPr/>
        </p:nvCxnSpPr>
        <p:spPr>
          <a:xfrm flipV="1">
            <a:off x="1017863" y="1969116"/>
            <a:ext cx="13462" cy="3325902"/>
          </a:xfrm>
          <a:prstGeom prst="line">
            <a:avLst/>
          </a:prstGeom>
          <a:ln w="76200">
            <a:solidFill>
              <a:srgbClr val="CC6600"/>
            </a:solidFill>
            <a:headEnd type="diamond" w="med" len="med"/>
            <a:tailEnd type="diamond"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97904" y="1844060"/>
            <a:ext cx="1392282" cy="842072"/>
          </a:xfrm>
          <a:prstGeom prst="rect">
            <a:avLst/>
          </a:prstGeom>
          <a:ln>
            <a:solidFill>
              <a:srgbClr val="008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effectLst>
                  <a:glow rad="127000">
                    <a:srgbClr val="00CC00"/>
                  </a:glow>
                </a:effectLst>
              </a:rPr>
              <a:t>Yahuah’s</a:t>
            </a:r>
            <a:r>
              <a:rPr lang="en-US" sz="2400" b="1" dirty="0" smtClean="0">
                <a:solidFill>
                  <a:schemeClr val="bg1"/>
                </a:solidFill>
                <a:effectLst>
                  <a:glow rad="127000">
                    <a:srgbClr val="00CC00"/>
                  </a:glow>
                </a:effectLst>
              </a:rPr>
              <a:t> </a:t>
            </a:r>
            <a:r>
              <a:rPr lang="en-US" sz="2400" b="1" dirty="0" err="1" smtClean="0">
                <a:solidFill>
                  <a:schemeClr val="bg1"/>
                </a:solidFill>
                <a:effectLst>
                  <a:glow rad="127000">
                    <a:srgbClr val="00CC00"/>
                  </a:glow>
                </a:effectLst>
              </a:rPr>
              <a:t>Tequfah</a:t>
            </a:r>
            <a:endParaRPr lang="en-CA" b="1" dirty="0">
              <a:solidFill>
                <a:schemeClr val="bg1"/>
              </a:solidFill>
            </a:endParaRPr>
          </a:p>
        </p:txBody>
      </p:sp>
      <p:cxnSp>
        <p:nvCxnSpPr>
          <p:cNvPr id="9" name="Straight Connector 8"/>
          <p:cNvCxnSpPr/>
          <p:nvPr/>
        </p:nvCxnSpPr>
        <p:spPr>
          <a:xfrm>
            <a:off x="1392876" y="4326232"/>
            <a:ext cx="0" cy="1201459"/>
          </a:xfrm>
          <a:prstGeom prst="line">
            <a:avLst/>
          </a:prstGeom>
          <a:ln w="76200">
            <a:solidFill>
              <a:srgbClr val="FF00FF"/>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90305" y="5709684"/>
            <a:ext cx="5031808" cy="1011751"/>
          </a:xfrm>
          <a:prstGeom prst="rect">
            <a:avLst/>
          </a:prstGeom>
          <a:noFill/>
          <a:ln w="5715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The Adversary’s Counterfeit</a:t>
            </a:r>
            <a:br>
              <a:rPr lang="en-US" sz="2800" b="1" dirty="0" smtClean="0">
                <a:solidFill>
                  <a:schemeClr val="bg1"/>
                </a:solidFill>
              </a:rPr>
            </a:br>
            <a:r>
              <a:rPr lang="en-US" sz="2800" b="1" dirty="0" smtClean="0">
                <a:solidFill>
                  <a:schemeClr val="bg1"/>
                </a:solidFill>
              </a:rPr>
              <a:t>Mar </a:t>
            </a:r>
            <a:r>
              <a:rPr lang="en-US" sz="2800" b="1" dirty="0" smtClean="0">
                <a:solidFill>
                  <a:schemeClr val="bg1"/>
                </a:solidFill>
                <a:effectLst>
                  <a:glow rad="330200">
                    <a:srgbClr val="00FF00"/>
                  </a:glow>
                </a:effectLst>
              </a:rPr>
              <a:t>17</a:t>
            </a:r>
            <a:r>
              <a:rPr lang="en-US" sz="2800" b="1" dirty="0" smtClean="0">
                <a:solidFill>
                  <a:schemeClr val="bg1"/>
                </a:solidFill>
              </a:rPr>
              <a:t> -  </a:t>
            </a:r>
            <a:r>
              <a:rPr lang="en-US" sz="3600" b="1" dirty="0">
                <a:solidFill>
                  <a:schemeClr val="bg1"/>
                </a:solidFill>
                <a:effectLst>
                  <a:glow rad="127000">
                    <a:srgbClr val="FF0000"/>
                  </a:glow>
                </a:effectLst>
              </a:rPr>
              <a:t>T</a:t>
            </a:r>
            <a:r>
              <a:rPr lang="en-US" sz="3600" b="1" dirty="0" smtClean="0">
                <a:solidFill>
                  <a:schemeClr val="bg1"/>
                </a:solidFill>
                <a:effectLst>
                  <a:glow rad="127000">
                    <a:srgbClr val="FF0000"/>
                  </a:glow>
                </a:effectLst>
              </a:rPr>
              <a:t>he EQUILUX  </a:t>
            </a:r>
            <a:r>
              <a:rPr lang="en-US" sz="2800" b="1" dirty="0" smtClean="0">
                <a:solidFill>
                  <a:schemeClr val="bg1"/>
                </a:solidFill>
              </a:rPr>
              <a:t> </a:t>
            </a:r>
            <a:endParaRPr lang="en-CA" sz="2800" b="1" dirty="0">
              <a:solidFill>
                <a:schemeClr val="bg1"/>
              </a:solidFill>
            </a:endParaRPr>
          </a:p>
        </p:txBody>
      </p:sp>
      <p:sp>
        <p:nvSpPr>
          <p:cNvPr id="25" name="Rectangle 24"/>
          <p:cNvSpPr/>
          <p:nvPr/>
        </p:nvSpPr>
        <p:spPr>
          <a:xfrm>
            <a:off x="2290186" y="2926080"/>
            <a:ext cx="7574576" cy="998922"/>
          </a:xfrm>
          <a:prstGeom prst="rect">
            <a:avLst/>
          </a:prstGeom>
          <a:solidFill>
            <a:schemeClr val="accent4">
              <a:lumMod val="60000"/>
              <a:lumOff val="40000"/>
            </a:schemeClr>
          </a:solidFill>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err="1" smtClean="0">
                <a:ln>
                  <a:solidFill>
                    <a:sysClr val="windowText" lastClr="000000"/>
                  </a:solidFill>
                </a:ln>
                <a:solidFill>
                  <a:schemeClr val="bg1"/>
                </a:solidFill>
                <a:effectLst/>
              </a:rPr>
              <a:t>Equilux</a:t>
            </a:r>
            <a:r>
              <a:rPr lang="en-US" sz="2800" b="1" dirty="0" smtClean="0">
                <a:ln>
                  <a:solidFill>
                    <a:sysClr val="windowText" lastClr="000000"/>
                  </a:solidFill>
                </a:ln>
                <a:solidFill>
                  <a:schemeClr val="bg1"/>
                </a:solidFill>
                <a:effectLst/>
              </a:rPr>
              <a:t> new year day is on March 17, before the new moon and </a:t>
            </a:r>
            <a:r>
              <a:rPr lang="en-US" sz="2800" b="1" dirty="0" smtClean="0">
                <a:ln>
                  <a:solidFill>
                    <a:sysClr val="windowText" lastClr="000000"/>
                  </a:solidFill>
                </a:ln>
                <a:solidFill>
                  <a:schemeClr val="bg1"/>
                </a:solidFill>
                <a:effectLst>
                  <a:glow rad="127000">
                    <a:schemeClr val="accent2">
                      <a:lumMod val="75000"/>
                    </a:schemeClr>
                  </a:glow>
                </a:effectLst>
                <a:latin typeface="Arial Black" pitchFamily="34" charset="0"/>
              </a:rPr>
              <a:t>BEFORE THE TEQUFAH!! </a:t>
            </a:r>
            <a:endParaRPr lang="en-CA" sz="2800" b="1" dirty="0">
              <a:ln>
                <a:solidFill>
                  <a:sysClr val="windowText" lastClr="000000"/>
                </a:solidFill>
              </a:ln>
              <a:solidFill>
                <a:schemeClr val="bg1"/>
              </a:solidFill>
              <a:effectLst>
                <a:glow rad="127000">
                  <a:schemeClr val="accent2">
                    <a:lumMod val="75000"/>
                  </a:schemeClr>
                </a:glow>
              </a:effectLst>
              <a:latin typeface="Arial Black" pitchFamily="34" charset="0"/>
            </a:endParaRPr>
          </a:p>
        </p:txBody>
      </p:sp>
      <p:cxnSp>
        <p:nvCxnSpPr>
          <p:cNvPr id="10" name="Straight Connector 9"/>
          <p:cNvCxnSpPr/>
          <p:nvPr/>
        </p:nvCxnSpPr>
        <p:spPr>
          <a:xfrm flipV="1">
            <a:off x="62709" y="1969116"/>
            <a:ext cx="0" cy="4013143"/>
          </a:xfrm>
          <a:prstGeom prst="line">
            <a:avLst/>
          </a:prstGeom>
          <a:ln w="76200">
            <a:solidFill>
              <a:schemeClr val="bg1"/>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342311041"/>
              </p:ext>
            </p:extLst>
          </p:nvPr>
        </p:nvGraphicFramePr>
        <p:xfrm>
          <a:off x="-1" y="4471012"/>
          <a:ext cx="329610" cy="640080"/>
        </p:xfrm>
        <a:graphic>
          <a:graphicData uri="http://schemas.openxmlformats.org/drawingml/2006/table">
            <a:tbl>
              <a:tblPr firstRow="1" bandRow="1">
                <a:tableStyleId>{5C22544A-7EE6-4342-B048-85BDC9FD1C3A}</a:tableStyleId>
              </a:tblPr>
              <a:tblGrid>
                <a:gridCol w="329610"/>
              </a:tblGrid>
              <a:tr h="370840">
                <a:tc>
                  <a:txBody>
                    <a:bodyPr/>
                    <a:lstStyle/>
                    <a:p>
                      <a:r>
                        <a:rPr lang="en-US" dirty="0" smtClean="0"/>
                        <a:t>17</a:t>
                      </a:r>
                      <a:endParaRPr lang="en-CA" dirty="0"/>
                    </a:p>
                  </a:txBody>
                  <a:tcPr>
                    <a:cell3D prstMaterial="dkEdge">
                      <a:bevel prst="convex"/>
                      <a:lightRig rig="flood" dir="t"/>
                    </a:cell3D>
                    <a:solidFill>
                      <a:schemeClr val="bg1"/>
                    </a:solidFill>
                  </a:tcPr>
                </a:tc>
              </a:tr>
            </a:tbl>
          </a:graphicData>
        </a:graphic>
      </p:graphicFrame>
      <p:sp>
        <p:nvSpPr>
          <p:cNvPr id="43" name="Rectangle 42"/>
          <p:cNvSpPr/>
          <p:nvPr/>
        </p:nvSpPr>
        <p:spPr>
          <a:xfrm>
            <a:off x="223758" y="491018"/>
            <a:ext cx="558209" cy="3350856"/>
          </a:xfrm>
          <a:prstGeom prst="rect">
            <a:avLst/>
          </a:prstGeom>
          <a:solidFill>
            <a:schemeClr val="tx1">
              <a:lumMod val="75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smtClean="0">
                <a:solidFill>
                  <a:schemeClr val="bg1"/>
                </a:solidFill>
              </a:rPr>
              <a:t>New </a:t>
            </a:r>
            <a:r>
              <a:rPr lang="en-US" sz="3200" b="1" dirty="0" smtClean="0">
                <a:solidFill>
                  <a:srgbClr val="7030A0"/>
                </a:solidFill>
              </a:rPr>
              <a:t>Moon</a:t>
            </a:r>
            <a:endParaRPr lang="en-CA" sz="3200" b="1" dirty="0">
              <a:solidFill>
                <a:srgbClr val="7030A0"/>
              </a:solidFill>
            </a:endParaRPr>
          </a:p>
        </p:txBody>
      </p:sp>
      <p:cxnSp>
        <p:nvCxnSpPr>
          <p:cNvPr id="44" name="Straight Connector 43"/>
          <p:cNvCxnSpPr/>
          <p:nvPr/>
        </p:nvCxnSpPr>
        <p:spPr>
          <a:xfrm>
            <a:off x="381487" y="4011104"/>
            <a:ext cx="0" cy="1315579"/>
          </a:xfrm>
          <a:prstGeom prst="line">
            <a:avLst/>
          </a:prstGeom>
          <a:ln w="76200">
            <a:solidFill>
              <a:schemeClr val="bg1">
                <a:lumMod val="75000"/>
                <a:lumOff val="25000"/>
              </a:schemeClr>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72126" y="1042629"/>
            <a:ext cx="9633408" cy="1684143"/>
          </a:xfrm>
          <a:prstGeom prst="rect">
            <a:avLst/>
          </a:prstGeom>
          <a:solidFill>
            <a:schemeClr val="bg2">
              <a:lumMod val="40000"/>
              <a:lumOff val="60000"/>
            </a:schemeClr>
          </a:solidFill>
          <a:ln w="57150">
            <a:solidFill>
              <a:srgbClr val="008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err="1" smtClean="0">
                <a:solidFill>
                  <a:srgbClr val="FFFF00"/>
                </a:solidFill>
                <a:latin typeface="Arial Black" pitchFamily="34" charset="0"/>
              </a:rPr>
              <a:t>Yahuah</a:t>
            </a:r>
            <a:r>
              <a:rPr lang="en-US" sz="3600" dirty="0" smtClean="0">
                <a:solidFill>
                  <a:srgbClr val="800000"/>
                </a:solidFill>
              </a:rPr>
              <a:t> tells us through the </a:t>
            </a:r>
            <a:r>
              <a:rPr lang="en-US" sz="3600" dirty="0">
                <a:solidFill>
                  <a:srgbClr val="800000"/>
                </a:solidFill>
              </a:rPr>
              <a:t>Scriptures </a:t>
            </a:r>
            <a:r>
              <a:rPr lang="en-US" sz="3600" dirty="0" smtClean="0">
                <a:solidFill>
                  <a:srgbClr val="800000"/>
                </a:solidFill>
              </a:rPr>
              <a:t>that the </a:t>
            </a:r>
            <a:r>
              <a:rPr lang="en-US" sz="3600" dirty="0" err="1" smtClean="0">
                <a:solidFill>
                  <a:srgbClr val="800000"/>
                </a:solidFill>
              </a:rPr>
              <a:t>Tequfah</a:t>
            </a:r>
            <a:r>
              <a:rPr lang="en-US" sz="3600" dirty="0" smtClean="0">
                <a:solidFill>
                  <a:srgbClr val="800000"/>
                </a:solidFill>
              </a:rPr>
              <a:t> is the catalyst that closes out the old year. </a:t>
            </a:r>
            <a:r>
              <a:rPr lang="en-US" sz="3600" b="1" dirty="0" smtClean="0">
                <a:solidFill>
                  <a:srgbClr val="800000"/>
                </a:solidFill>
                <a:effectLst>
                  <a:glow rad="127000">
                    <a:srgbClr val="FFFF00"/>
                  </a:glow>
                </a:effectLst>
              </a:rPr>
              <a:t>Do you believe </a:t>
            </a:r>
            <a:r>
              <a:rPr lang="en-US" sz="3600" b="1" dirty="0" err="1" smtClean="0">
                <a:solidFill>
                  <a:srgbClr val="800000"/>
                </a:solidFill>
                <a:effectLst>
                  <a:glow rad="127000">
                    <a:srgbClr val="FFFF00"/>
                  </a:glow>
                </a:effectLst>
              </a:rPr>
              <a:t>Yahuah</a:t>
            </a:r>
            <a:r>
              <a:rPr lang="en-US" sz="3600" b="1" dirty="0" smtClean="0">
                <a:solidFill>
                  <a:srgbClr val="800000"/>
                </a:solidFill>
                <a:effectLst>
                  <a:glow rad="127000">
                    <a:srgbClr val="FFFF00"/>
                  </a:glow>
                </a:effectLst>
              </a:rPr>
              <a:t>?   </a:t>
            </a:r>
            <a:r>
              <a:rPr lang="en-US" sz="3600" b="1" dirty="0" smtClean="0">
                <a:solidFill>
                  <a:srgbClr val="800000"/>
                </a:solidFill>
              </a:rPr>
              <a:t>	</a:t>
            </a:r>
            <a:r>
              <a:rPr lang="en-US" sz="3600" dirty="0" smtClean="0">
                <a:solidFill>
                  <a:schemeClr val="bg1"/>
                </a:solidFill>
                <a:effectLst>
                  <a:glow rad="127000">
                    <a:srgbClr val="FF00FF"/>
                  </a:glow>
                </a:effectLst>
                <a:latin typeface="Arial Black" pitchFamily="34" charset="0"/>
              </a:rPr>
              <a:t>OR NOT?!</a:t>
            </a:r>
            <a:endParaRPr lang="en-CA" sz="3600" dirty="0">
              <a:solidFill>
                <a:schemeClr val="bg1"/>
              </a:solidFill>
              <a:effectLst>
                <a:glow rad="127000">
                  <a:srgbClr val="FF00FF"/>
                </a:glow>
              </a:effectLst>
              <a:latin typeface="Arial Black" pitchFamily="34" charset="0"/>
            </a:endParaRPr>
          </a:p>
        </p:txBody>
      </p:sp>
      <p:cxnSp>
        <p:nvCxnSpPr>
          <p:cNvPr id="35" name="Straight Arrow Connector 34"/>
          <p:cNvCxnSpPr>
            <a:stCxn id="25" idx="1"/>
          </p:cNvCxnSpPr>
          <p:nvPr/>
        </p:nvCxnSpPr>
        <p:spPr>
          <a:xfrm flipH="1">
            <a:off x="200513" y="3425541"/>
            <a:ext cx="2089673" cy="1387027"/>
          </a:xfrm>
          <a:prstGeom prst="straightConnector1">
            <a:avLst/>
          </a:prstGeom>
          <a:ln w="76200">
            <a:solidFill>
              <a:srgbClr val="FF3300"/>
            </a:solidFill>
            <a:tailEnd type="arrow"/>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397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250" fill="hold"/>
                                        <p:tgtEl>
                                          <p:spTgt spid="22"/>
                                        </p:tgtEl>
                                        <p:attrNameLst>
                                          <p:attrName>ppt_w</p:attrName>
                                        </p:attrNameLst>
                                      </p:cBhvr>
                                      <p:tavLst>
                                        <p:tav tm="0">
                                          <p:val>
                                            <p:fltVal val="0"/>
                                          </p:val>
                                        </p:tav>
                                        <p:tav tm="100000">
                                          <p:val>
                                            <p:strVal val="#ppt_w"/>
                                          </p:val>
                                        </p:tav>
                                      </p:tavLst>
                                    </p:anim>
                                    <p:anim calcmode="lin" valueType="num">
                                      <p:cBhvr>
                                        <p:cTn id="8" dur="1250" fill="hold"/>
                                        <p:tgtEl>
                                          <p:spTgt spid="22"/>
                                        </p:tgtEl>
                                        <p:attrNameLst>
                                          <p:attrName>ppt_h</p:attrName>
                                        </p:attrNameLst>
                                      </p:cBhvr>
                                      <p:tavLst>
                                        <p:tav tm="0">
                                          <p:val>
                                            <p:fltVal val="0"/>
                                          </p:val>
                                        </p:tav>
                                        <p:tav tm="100000">
                                          <p:val>
                                            <p:strVal val="#ppt_h"/>
                                          </p:val>
                                        </p:tav>
                                      </p:tavLst>
                                    </p:anim>
                                    <p:animEffect transition="in" filter="fade">
                                      <p:cBhvr>
                                        <p:cTn id="9" dur="1250"/>
                                        <p:tgtEl>
                                          <p:spTgt spid="22"/>
                                        </p:tgtEl>
                                      </p:cBhvr>
                                    </p:animEffect>
                                  </p:childTnLst>
                                </p:cTn>
                              </p:par>
                              <p:par>
                                <p:cTn id="10" presetID="2" presetClass="entr" presetSubtype="3"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500" fill="hold"/>
                                        <p:tgtEl>
                                          <p:spTgt spid="10"/>
                                        </p:tgtEl>
                                        <p:attrNameLst>
                                          <p:attrName>ppt_x</p:attrName>
                                        </p:attrNameLst>
                                      </p:cBhvr>
                                      <p:tavLst>
                                        <p:tav tm="0">
                                          <p:val>
                                            <p:strVal val="1+#ppt_w/2"/>
                                          </p:val>
                                        </p:tav>
                                        <p:tav tm="100000">
                                          <p:val>
                                            <p:strVal val="#ppt_x"/>
                                          </p:val>
                                        </p:tav>
                                      </p:tavLst>
                                    </p:anim>
                                    <p:anim calcmode="lin" valueType="num">
                                      <p:cBhvr additive="base">
                                        <p:cTn id="13"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1250" fill="hold"/>
                                        <p:tgtEl>
                                          <p:spTgt spid="43"/>
                                        </p:tgtEl>
                                        <p:attrNameLst>
                                          <p:attrName>ppt_w</p:attrName>
                                        </p:attrNameLst>
                                      </p:cBhvr>
                                      <p:tavLst>
                                        <p:tav tm="0">
                                          <p:val>
                                            <p:fltVal val="0"/>
                                          </p:val>
                                        </p:tav>
                                        <p:tav tm="100000">
                                          <p:val>
                                            <p:strVal val="#ppt_w"/>
                                          </p:val>
                                        </p:tav>
                                      </p:tavLst>
                                    </p:anim>
                                    <p:anim calcmode="lin" valueType="num">
                                      <p:cBhvr>
                                        <p:cTn id="19" dur="1250" fill="hold"/>
                                        <p:tgtEl>
                                          <p:spTgt spid="43"/>
                                        </p:tgtEl>
                                        <p:attrNameLst>
                                          <p:attrName>ppt_h</p:attrName>
                                        </p:attrNameLst>
                                      </p:cBhvr>
                                      <p:tavLst>
                                        <p:tav tm="0">
                                          <p:val>
                                            <p:fltVal val="0"/>
                                          </p:val>
                                        </p:tav>
                                        <p:tav tm="100000">
                                          <p:val>
                                            <p:strVal val="#ppt_h"/>
                                          </p:val>
                                        </p:tav>
                                      </p:tavLst>
                                    </p:anim>
                                    <p:anim calcmode="lin" valueType="num">
                                      <p:cBhvr>
                                        <p:cTn id="20" dur="1250" fill="hold"/>
                                        <p:tgtEl>
                                          <p:spTgt spid="43"/>
                                        </p:tgtEl>
                                        <p:attrNameLst>
                                          <p:attrName>style.rotation</p:attrName>
                                        </p:attrNameLst>
                                      </p:cBhvr>
                                      <p:tavLst>
                                        <p:tav tm="0">
                                          <p:val>
                                            <p:fltVal val="90"/>
                                          </p:val>
                                        </p:tav>
                                        <p:tav tm="100000">
                                          <p:val>
                                            <p:fltVal val="0"/>
                                          </p:val>
                                        </p:tav>
                                      </p:tavLst>
                                    </p:anim>
                                    <p:animEffect transition="in" filter="fade">
                                      <p:cBhvr>
                                        <p:cTn id="21" dur="1250"/>
                                        <p:tgtEl>
                                          <p:spTgt spid="43"/>
                                        </p:tgtEl>
                                      </p:cBhvr>
                                    </p:animEffect>
                                  </p:childTnLst>
                                </p:cTn>
                              </p:par>
                              <p:par>
                                <p:cTn id="22" presetID="31"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1250" fill="hold"/>
                                        <p:tgtEl>
                                          <p:spTgt spid="44"/>
                                        </p:tgtEl>
                                        <p:attrNameLst>
                                          <p:attrName>ppt_w</p:attrName>
                                        </p:attrNameLst>
                                      </p:cBhvr>
                                      <p:tavLst>
                                        <p:tav tm="0">
                                          <p:val>
                                            <p:fltVal val="0"/>
                                          </p:val>
                                        </p:tav>
                                        <p:tav tm="100000">
                                          <p:val>
                                            <p:strVal val="#ppt_w"/>
                                          </p:val>
                                        </p:tav>
                                      </p:tavLst>
                                    </p:anim>
                                    <p:anim calcmode="lin" valueType="num">
                                      <p:cBhvr>
                                        <p:cTn id="25" dur="1250" fill="hold"/>
                                        <p:tgtEl>
                                          <p:spTgt spid="44"/>
                                        </p:tgtEl>
                                        <p:attrNameLst>
                                          <p:attrName>ppt_h</p:attrName>
                                        </p:attrNameLst>
                                      </p:cBhvr>
                                      <p:tavLst>
                                        <p:tav tm="0">
                                          <p:val>
                                            <p:fltVal val="0"/>
                                          </p:val>
                                        </p:tav>
                                        <p:tav tm="100000">
                                          <p:val>
                                            <p:strVal val="#ppt_h"/>
                                          </p:val>
                                        </p:tav>
                                      </p:tavLst>
                                    </p:anim>
                                    <p:anim calcmode="lin" valueType="num">
                                      <p:cBhvr>
                                        <p:cTn id="26" dur="1250" fill="hold"/>
                                        <p:tgtEl>
                                          <p:spTgt spid="44"/>
                                        </p:tgtEl>
                                        <p:attrNameLst>
                                          <p:attrName>style.rotation</p:attrName>
                                        </p:attrNameLst>
                                      </p:cBhvr>
                                      <p:tavLst>
                                        <p:tav tm="0">
                                          <p:val>
                                            <p:fltVal val="90"/>
                                          </p:val>
                                        </p:tav>
                                        <p:tav tm="100000">
                                          <p:val>
                                            <p:fltVal val="0"/>
                                          </p:val>
                                        </p:tav>
                                      </p:tavLst>
                                    </p:anim>
                                    <p:animEffect transition="in" filter="fade">
                                      <p:cBhvr>
                                        <p:cTn id="27" dur="125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500" fill="hold"/>
                                        <p:tgtEl>
                                          <p:spTgt spid="8"/>
                                        </p:tgtEl>
                                        <p:attrNameLst>
                                          <p:attrName>ppt_w</p:attrName>
                                        </p:attrNameLst>
                                      </p:cBhvr>
                                      <p:tavLst>
                                        <p:tav tm="0">
                                          <p:val>
                                            <p:fltVal val="0"/>
                                          </p:val>
                                        </p:tav>
                                        <p:tav tm="100000">
                                          <p:val>
                                            <p:strVal val="#ppt_w"/>
                                          </p:val>
                                        </p:tav>
                                      </p:tavLst>
                                    </p:anim>
                                    <p:anim calcmode="lin" valueType="num">
                                      <p:cBhvr>
                                        <p:cTn id="33" dur="1500" fill="hold"/>
                                        <p:tgtEl>
                                          <p:spTgt spid="8"/>
                                        </p:tgtEl>
                                        <p:attrNameLst>
                                          <p:attrName>ppt_h</p:attrName>
                                        </p:attrNameLst>
                                      </p:cBhvr>
                                      <p:tavLst>
                                        <p:tav tm="0">
                                          <p:val>
                                            <p:fltVal val="0"/>
                                          </p:val>
                                        </p:tav>
                                        <p:tav tm="100000">
                                          <p:val>
                                            <p:strVal val="#ppt_h"/>
                                          </p:val>
                                        </p:tav>
                                      </p:tavLst>
                                    </p:anim>
                                    <p:anim calcmode="lin" valueType="num">
                                      <p:cBhvr>
                                        <p:cTn id="34" dur="1500" fill="hold"/>
                                        <p:tgtEl>
                                          <p:spTgt spid="8"/>
                                        </p:tgtEl>
                                        <p:attrNameLst>
                                          <p:attrName>style.rotation</p:attrName>
                                        </p:attrNameLst>
                                      </p:cBhvr>
                                      <p:tavLst>
                                        <p:tav tm="0">
                                          <p:val>
                                            <p:fltVal val="90"/>
                                          </p:val>
                                        </p:tav>
                                        <p:tav tm="100000">
                                          <p:val>
                                            <p:fltVal val="0"/>
                                          </p:val>
                                        </p:tav>
                                      </p:tavLst>
                                    </p:anim>
                                    <p:animEffect transition="in" filter="fade">
                                      <p:cBhvr>
                                        <p:cTn id="35" dur="1500"/>
                                        <p:tgtEl>
                                          <p:spTgt spid="8"/>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500" fill="hold"/>
                                        <p:tgtEl>
                                          <p:spTgt spid="12"/>
                                        </p:tgtEl>
                                        <p:attrNameLst>
                                          <p:attrName>ppt_w</p:attrName>
                                        </p:attrNameLst>
                                      </p:cBhvr>
                                      <p:tavLst>
                                        <p:tav tm="0">
                                          <p:val>
                                            <p:fltVal val="0"/>
                                          </p:val>
                                        </p:tav>
                                        <p:tav tm="100000">
                                          <p:val>
                                            <p:strVal val="#ppt_w"/>
                                          </p:val>
                                        </p:tav>
                                      </p:tavLst>
                                    </p:anim>
                                    <p:anim calcmode="lin" valueType="num">
                                      <p:cBhvr>
                                        <p:cTn id="39" dur="1500" fill="hold"/>
                                        <p:tgtEl>
                                          <p:spTgt spid="12"/>
                                        </p:tgtEl>
                                        <p:attrNameLst>
                                          <p:attrName>ppt_h</p:attrName>
                                        </p:attrNameLst>
                                      </p:cBhvr>
                                      <p:tavLst>
                                        <p:tav tm="0">
                                          <p:val>
                                            <p:fltVal val="0"/>
                                          </p:val>
                                        </p:tav>
                                        <p:tav tm="100000">
                                          <p:val>
                                            <p:strVal val="#ppt_h"/>
                                          </p:val>
                                        </p:tav>
                                      </p:tavLst>
                                    </p:anim>
                                    <p:anim calcmode="lin" valueType="num">
                                      <p:cBhvr>
                                        <p:cTn id="40" dur="1500" fill="hold"/>
                                        <p:tgtEl>
                                          <p:spTgt spid="12"/>
                                        </p:tgtEl>
                                        <p:attrNameLst>
                                          <p:attrName>style.rotation</p:attrName>
                                        </p:attrNameLst>
                                      </p:cBhvr>
                                      <p:tavLst>
                                        <p:tav tm="0">
                                          <p:val>
                                            <p:fltVal val="90"/>
                                          </p:val>
                                        </p:tav>
                                        <p:tav tm="100000">
                                          <p:val>
                                            <p:fltVal val="0"/>
                                          </p:val>
                                        </p:tav>
                                      </p:tavLst>
                                    </p:anim>
                                    <p:animEffect transition="in" filter="fade">
                                      <p:cBhvr>
                                        <p:cTn id="41" dur="1500"/>
                                        <p:tgtEl>
                                          <p:spTgt spid="12"/>
                                        </p:tgtEl>
                                      </p:cBhvr>
                                    </p:animEffect>
                                  </p:childTnLst>
                                </p:cTn>
                              </p:par>
                              <p:par>
                                <p:cTn id="42" presetID="3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500" fill="hold"/>
                                        <p:tgtEl>
                                          <p:spTgt spid="15"/>
                                        </p:tgtEl>
                                        <p:attrNameLst>
                                          <p:attrName>ppt_w</p:attrName>
                                        </p:attrNameLst>
                                      </p:cBhvr>
                                      <p:tavLst>
                                        <p:tav tm="0">
                                          <p:val>
                                            <p:fltVal val="0"/>
                                          </p:val>
                                        </p:tav>
                                        <p:tav tm="100000">
                                          <p:val>
                                            <p:strVal val="#ppt_w"/>
                                          </p:val>
                                        </p:tav>
                                      </p:tavLst>
                                    </p:anim>
                                    <p:anim calcmode="lin" valueType="num">
                                      <p:cBhvr>
                                        <p:cTn id="45" dur="1500" fill="hold"/>
                                        <p:tgtEl>
                                          <p:spTgt spid="15"/>
                                        </p:tgtEl>
                                        <p:attrNameLst>
                                          <p:attrName>ppt_h</p:attrName>
                                        </p:attrNameLst>
                                      </p:cBhvr>
                                      <p:tavLst>
                                        <p:tav tm="0">
                                          <p:val>
                                            <p:fltVal val="0"/>
                                          </p:val>
                                        </p:tav>
                                        <p:tav tm="100000">
                                          <p:val>
                                            <p:strVal val="#ppt_h"/>
                                          </p:val>
                                        </p:tav>
                                      </p:tavLst>
                                    </p:anim>
                                    <p:anim calcmode="lin" valueType="num">
                                      <p:cBhvr>
                                        <p:cTn id="46" dur="1500" fill="hold"/>
                                        <p:tgtEl>
                                          <p:spTgt spid="15"/>
                                        </p:tgtEl>
                                        <p:attrNameLst>
                                          <p:attrName>style.rotation</p:attrName>
                                        </p:attrNameLst>
                                      </p:cBhvr>
                                      <p:tavLst>
                                        <p:tav tm="0">
                                          <p:val>
                                            <p:fltVal val="90"/>
                                          </p:val>
                                        </p:tav>
                                        <p:tav tm="100000">
                                          <p:val>
                                            <p:fltVal val="0"/>
                                          </p:val>
                                        </p:tav>
                                      </p:tavLst>
                                    </p:anim>
                                    <p:animEffect transition="in" filter="fade">
                                      <p:cBhvr>
                                        <p:cTn id="47" dur="1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250"/>
                                        <p:tgtEl>
                                          <p:spTgt spid="9"/>
                                        </p:tgtEl>
                                      </p:cBhvr>
                                    </p:animEffect>
                                    <p:anim calcmode="lin" valueType="num">
                                      <p:cBhvr>
                                        <p:cTn id="53" dur="1250" fill="hold"/>
                                        <p:tgtEl>
                                          <p:spTgt spid="9"/>
                                        </p:tgtEl>
                                        <p:attrNameLst>
                                          <p:attrName>ppt_x</p:attrName>
                                        </p:attrNameLst>
                                      </p:cBhvr>
                                      <p:tavLst>
                                        <p:tav tm="0">
                                          <p:val>
                                            <p:strVal val="#ppt_x"/>
                                          </p:val>
                                        </p:tav>
                                        <p:tav tm="100000">
                                          <p:val>
                                            <p:strVal val="#ppt_x"/>
                                          </p:val>
                                        </p:tav>
                                      </p:tavLst>
                                    </p:anim>
                                    <p:anim calcmode="lin" valueType="num">
                                      <p:cBhvr>
                                        <p:cTn id="54" dur="125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250"/>
                                        <p:tgtEl>
                                          <p:spTgt spid="17"/>
                                        </p:tgtEl>
                                      </p:cBhvr>
                                    </p:animEffect>
                                    <p:anim calcmode="lin" valueType="num">
                                      <p:cBhvr>
                                        <p:cTn id="58" dur="1250" fill="hold"/>
                                        <p:tgtEl>
                                          <p:spTgt spid="17"/>
                                        </p:tgtEl>
                                        <p:attrNameLst>
                                          <p:attrName>ppt_x</p:attrName>
                                        </p:attrNameLst>
                                      </p:cBhvr>
                                      <p:tavLst>
                                        <p:tav tm="0">
                                          <p:val>
                                            <p:strVal val="#ppt_x"/>
                                          </p:val>
                                        </p:tav>
                                        <p:tav tm="100000">
                                          <p:val>
                                            <p:strVal val="#ppt_x"/>
                                          </p:val>
                                        </p:tav>
                                      </p:tavLst>
                                    </p:anim>
                                    <p:anim calcmode="lin" valueType="num">
                                      <p:cBhvr>
                                        <p:cTn id="59"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1500"/>
                                        <p:tgtEl>
                                          <p:spTgt spid="25"/>
                                        </p:tgtEl>
                                      </p:cBhvr>
                                    </p:animEffect>
                                  </p:childTnLst>
                                </p:cTn>
                              </p:par>
                              <p:par>
                                <p:cTn id="65" presetID="22" presetClass="entr" presetSubtype="2" repeatCount="5000" fill="hold" nodeType="withEffect">
                                  <p:stCondLst>
                                    <p:cond delay="1000"/>
                                  </p:stCondLst>
                                  <p:childTnLst>
                                    <p:set>
                                      <p:cBhvr>
                                        <p:cTn id="66" dur="1" fill="hold">
                                          <p:stCondLst>
                                            <p:cond delay="0"/>
                                          </p:stCondLst>
                                        </p:cTn>
                                        <p:tgtEl>
                                          <p:spTgt spid="35"/>
                                        </p:tgtEl>
                                        <p:attrNameLst>
                                          <p:attrName>style.visibility</p:attrName>
                                        </p:attrNameLst>
                                      </p:cBhvr>
                                      <p:to>
                                        <p:strVal val="visible"/>
                                      </p:to>
                                    </p:set>
                                    <p:animEffect transition="in" filter="wipe(right)">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up)">
                                      <p:cBhvr>
                                        <p:cTn id="72" dur="1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22" grpId="0" animBg="1"/>
      <p:bldP spid="25" grpId="0" animBg="1"/>
      <p:bldP spid="43" grpId="0" animBg="1"/>
      <p:bldP spid="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35000">
              <a:srgbClr val="FFFF00">
                <a:alpha val="49000"/>
              </a:srgbClr>
            </a:gs>
            <a:gs pos="93000">
              <a:schemeClr val="accent4">
                <a:lumMod val="86000"/>
                <a:lumOff val="14000"/>
                <a:alpha val="42000"/>
              </a:schemeClr>
            </a:gs>
            <a:gs pos="11000">
              <a:srgbClr val="008000">
                <a:lumMod val="50000"/>
                <a:lumOff val="50000"/>
                <a:alpha val="37000"/>
              </a:srgbClr>
            </a:gs>
          </a:gsLst>
          <a:lin ang="5400000" scaled="0"/>
        </a:gradFill>
        <a:effectLst/>
      </p:bgPr>
    </p:bg>
    <p:spTree>
      <p:nvGrpSpPr>
        <p:cNvPr id="1" name=""/>
        <p:cNvGrpSpPr/>
        <p:nvPr/>
      </p:nvGrpSpPr>
      <p:grpSpPr>
        <a:xfrm>
          <a:off x="0" y="0"/>
          <a:ext cx="0" cy="0"/>
          <a:chOff x="0" y="0"/>
          <a:chExt cx="0" cy="0"/>
        </a:xfrm>
      </p:grpSpPr>
      <p:sp>
        <p:nvSpPr>
          <p:cNvPr id="32" name="Right Bracket 31"/>
          <p:cNvSpPr/>
          <p:nvPr/>
        </p:nvSpPr>
        <p:spPr>
          <a:xfrm rot="16200000">
            <a:off x="5908726" y="-2294273"/>
            <a:ext cx="738504" cy="12792062"/>
          </a:xfrm>
          <a:prstGeom prst="rightBracket">
            <a:avLst>
              <a:gd name="adj" fmla="val 96948"/>
            </a:avLst>
          </a:prstGeom>
          <a:solidFill>
            <a:srgbClr val="FFFF00"/>
          </a:solidFill>
          <a:ln w="76200">
            <a:solidFill>
              <a:srgbClr val="FFC0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Rectangle 16"/>
          <p:cNvSpPr/>
          <p:nvPr/>
        </p:nvSpPr>
        <p:spPr>
          <a:xfrm>
            <a:off x="1323652" y="5208714"/>
            <a:ext cx="3410908" cy="422121"/>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rgbClr val="FF00FF"/>
                </a:solidFill>
              </a:rPr>
              <a:t>C </a:t>
            </a:r>
            <a:r>
              <a:rPr lang="en-US" sz="2800" b="1" dirty="0" err="1" smtClean="0">
                <a:solidFill>
                  <a:srgbClr val="FF00FF"/>
                </a:solidFill>
              </a:rPr>
              <a:t>C</a:t>
            </a:r>
            <a:r>
              <a:rPr lang="en-US" sz="2800" b="1" dirty="0" smtClean="0">
                <a:solidFill>
                  <a:srgbClr val="FF00FF"/>
                </a:solidFill>
              </a:rPr>
              <a:t> New Year’s Cycle</a:t>
            </a:r>
            <a:endParaRPr lang="en-CA" sz="2800" b="1" dirty="0">
              <a:solidFill>
                <a:srgbClr val="FF00FF"/>
              </a:solidFill>
            </a:endParaRPr>
          </a:p>
        </p:txBody>
      </p:sp>
      <p:sp>
        <p:nvSpPr>
          <p:cNvPr id="26" name="Right Bracket 25"/>
          <p:cNvSpPr/>
          <p:nvPr/>
        </p:nvSpPr>
        <p:spPr>
          <a:xfrm rot="16200000">
            <a:off x="2486682" y="1584490"/>
            <a:ext cx="334951" cy="5544421"/>
          </a:xfrm>
          <a:prstGeom prst="rightBracket">
            <a:avLst>
              <a:gd name="adj" fmla="val 74991"/>
            </a:avLst>
          </a:prstGeom>
          <a:solidFill>
            <a:schemeClr val="tx1"/>
          </a:solidFill>
          <a:ln w="38100">
            <a:solidFill>
              <a:srgbClr val="00808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6" name="Slide Number Placeholder 5"/>
          <p:cNvSpPr>
            <a:spLocks noGrp="1"/>
          </p:cNvSpPr>
          <p:nvPr>
            <p:ph type="sldNum" sz="quarter" idx="12"/>
          </p:nvPr>
        </p:nvSpPr>
        <p:spPr>
          <a:xfrm>
            <a:off x="11718180" y="6567055"/>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54</a:t>
            </a:fld>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41080002"/>
              </p:ext>
            </p:extLst>
          </p:nvPr>
        </p:nvGraphicFramePr>
        <p:xfrm>
          <a:off x="276458" y="4471011"/>
          <a:ext cx="3710760" cy="640080"/>
        </p:xfrm>
        <a:graphic>
          <a:graphicData uri="http://schemas.openxmlformats.org/drawingml/2006/table">
            <a:tbl>
              <a:tblPr firstRow="1" bandRow="1">
                <a:tableStyleId>{5C22544A-7EE6-4342-B048-85BDC9FD1C3A}</a:tableStyleId>
              </a:tblPr>
              <a:tblGrid>
                <a:gridCol w="371076"/>
                <a:gridCol w="371076"/>
                <a:gridCol w="371076"/>
                <a:gridCol w="371076"/>
                <a:gridCol w="371076"/>
                <a:gridCol w="371076"/>
                <a:gridCol w="371076"/>
                <a:gridCol w="371076"/>
                <a:gridCol w="371076"/>
                <a:gridCol w="371076"/>
              </a:tblGrid>
              <a:tr h="396753">
                <a:tc>
                  <a:txBody>
                    <a:bodyPr/>
                    <a:lstStyle/>
                    <a:p>
                      <a:pPr algn="r"/>
                      <a:r>
                        <a:rPr lang="en-US" dirty="0" smtClean="0">
                          <a:solidFill>
                            <a:schemeClr val="bg1"/>
                          </a:solidFill>
                        </a:rPr>
                        <a:t>18</a:t>
                      </a:r>
                      <a:endParaRPr lang="en-CA" dirty="0">
                        <a:solidFill>
                          <a:schemeClr val="bg1"/>
                        </a:solidFill>
                      </a:endParaRPr>
                    </a:p>
                  </a:txBody>
                  <a:tcPr>
                    <a:cell3D prstMaterial="dkEdge">
                      <a:bevel prst="convex"/>
                      <a:lightRig rig="flood" dir="t"/>
                    </a:cell3D>
                    <a:solidFill>
                      <a:schemeClr val="tx1">
                        <a:lumMod val="65000"/>
                      </a:schemeClr>
                    </a:solidFill>
                  </a:tcPr>
                </a:tc>
                <a:tc>
                  <a:txBody>
                    <a:bodyPr/>
                    <a:lstStyle/>
                    <a:p>
                      <a:pPr algn="ctr"/>
                      <a:r>
                        <a:rPr lang="en-US" dirty="0" smtClean="0">
                          <a:solidFill>
                            <a:schemeClr val="bg1"/>
                          </a:solidFill>
                        </a:rPr>
                        <a:t>19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20</a:t>
                      </a:r>
                      <a:endParaRPr lang="en-CA" dirty="0">
                        <a:solidFill>
                          <a:schemeClr val="bg1"/>
                        </a:solidFill>
                      </a:endParaRPr>
                    </a:p>
                  </a:txBody>
                  <a:tcPr>
                    <a:cell3D prstMaterial="dkEdge">
                      <a:bevel prst="convex"/>
                      <a:lightRig rig="flood" dir="t"/>
                    </a:cell3D>
                    <a:solidFill>
                      <a:srgbClr val="00FF00"/>
                    </a:solidFill>
                  </a:tcPr>
                </a:tc>
                <a:tc>
                  <a:txBody>
                    <a:bodyPr/>
                    <a:lstStyle/>
                    <a:p>
                      <a:pPr algn="ctr"/>
                      <a:r>
                        <a:rPr lang="en-US" dirty="0" smtClean="0">
                          <a:solidFill>
                            <a:schemeClr val="bg1"/>
                          </a:solidFill>
                        </a:rPr>
                        <a:t>21</a:t>
                      </a:r>
                      <a:endParaRPr lang="en-CA" dirty="0">
                        <a:solidFill>
                          <a:schemeClr val="bg1"/>
                        </a:solidFill>
                      </a:endParaRPr>
                    </a:p>
                  </a:txBody>
                  <a:tcPr>
                    <a:cell3D prstMaterial="dkEdge">
                      <a:bevel prst="convex"/>
                      <a:lightRig rig="flood" dir="t"/>
                    </a:cell3D>
                    <a:solidFill>
                      <a:srgbClr val="FF00FF"/>
                    </a:solidFill>
                  </a:tcPr>
                </a:tc>
                <a:tc>
                  <a:txBody>
                    <a:bodyPr/>
                    <a:lstStyle/>
                    <a:p>
                      <a:pPr algn="ctr"/>
                      <a:r>
                        <a:rPr lang="en-US" dirty="0" smtClean="0">
                          <a:solidFill>
                            <a:schemeClr val="bg1"/>
                          </a:solidFill>
                        </a:rPr>
                        <a:t>22</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23</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24</a:t>
                      </a:r>
                      <a:endParaRPr lang="en-CA" dirty="0">
                        <a:solidFill>
                          <a:schemeClr val="bg1"/>
                        </a:solidFill>
                      </a:endParaRPr>
                    </a:p>
                  </a:txBody>
                  <a:tcPr>
                    <a:cell3D prstMaterial="dkEdge">
                      <a:bevel prst="convex"/>
                      <a:lightRig rig="flood" dir="t"/>
                    </a:cell3D>
                    <a:solidFill>
                      <a:srgbClr val="00B0F0"/>
                    </a:solidFill>
                  </a:tcPr>
                </a:tc>
                <a:tc>
                  <a:txBody>
                    <a:bodyPr/>
                    <a:lstStyle/>
                    <a:p>
                      <a:pPr algn="ctr"/>
                      <a:r>
                        <a:rPr lang="en-US" dirty="0" smtClean="0">
                          <a:solidFill>
                            <a:schemeClr val="bg1"/>
                          </a:solidFill>
                        </a:rPr>
                        <a:t>25</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26</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27</a:t>
                      </a:r>
                      <a:endParaRPr lang="en-CA" dirty="0">
                        <a:solidFill>
                          <a:schemeClr val="bg1"/>
                        </a:solidFill>
                      </a:endParaRPr>
                    </a:p>
                  </a:txBody>
                  <a:tcPr>
                    <a:cell3D prstMaterial="dkEdge">
                      <a:bevel prst="convex"/>
                      <a:lightRig rig="flood" dir="t"/>
                    </a:cell3D>
                    <a:solidFill>
                      <a:schemeClr val="accent3">
                        <a:lumMod val="75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61534683"/>
              </p:ext>
            </p:extLst>
          </p:nvPr>
        </p:nvGraphicFramePr>
        <p:xfrm>
          <a:off x="3976587" y="4476354"/>
          <a:ext cx="3742659" cy="640080"/>
        </p:xfrm>
        <a:graphic>
          <a:graphicData uri="http://schemas.openxmlformats.org/drawingml/2006/table">
            <a:tbl>
              <a:tblPr firstRow="1" bandRow="1">
                <a:tableStyleId>{5C22544A-7EE6-4342-B048-85BDC9FD1C3A}</a:tableStyleId>
              </a:tblPr>
              <a:tblGrid>
                <a:gridCol w="373073"/>
                <a:gridCol w="373073"/>
                <a:gridCol w="373073"/>
                <a:gridCol w="373073"/>
                <a:gridCol w="373073"/>
                <a:gridCol w="373073"/>
                <a:gridCol w="373073"/>
                <a:gridCol w="373073"/>
                <a:gridCol w="373073"/>
                <a:gridCol w="385002"/>
              </a:tblGrid>
              <a:tr h="393406">
                <a:tc>
                  <a:txBody>
                    <a:bodyPr/>
                    <a:lstStyle/>
                    <a:p>
                      <a:r>
                        <a:rPr lang="en-US" dirty="0" smtClean="0">
                          <a:solidFill>
                            <a:schemeClr val="bg1"/>
                          </a:solidFill>
                        </a:rPr>
                        <a:t>28</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29</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30</a:t>
                      </a:r>
                      <a:endParaRPr lang="en-CA" dirty="0">
                        <a:solidFill>
                          <a:schemeClr val="bg1"/>
                        </a:solidFill>
                      </a:endParaRPr>
                    </a:p>
                  </a:txBody>
                  <a:tcPr>
                    <a:cell3D prstMaterial="dkEdge">
                      <a:bevel prst="convex"/>
                      <a:lightRig rig="flood" dir="t"/>
                    </a:cell3D>
                    <a:solidFill>
                      <a:schemeClr val="accent3">
                        <a:lumMod val="75000"/>
                      </a:schemeClr>
                    </a:solidFill>
                  </a:tcPr>
                </a:tc>
                <a:tc>
                  <a:txBody>
                    <a:bodyPr/>
                    <a:lstStyle/>
                    <a:p>
                      <a:pPr algn="ctr"/>
                      <a:r>
                        <a:rPr lang="en-US" dirty="0" smtClean="0">
                          <a:solidFill>
                            <a:schemeClr val="bg1"/>
                          </a:solidFill>
                        </a:rPr>
                        <a:t>31</a:t>
                      </a:r>
                      <a:endParaRPr lang="en-CA" dirty="0">
                        <a:solidFill>
                          <a:schemeClr val="bg1"/>
                        </a:solidFill>
                      </a:endParaRPr>
                    </a:p>
                  </a:txBody>
                  <a:tcPr>
                    <a:cell3D prstMaterial="dkEdge">
                      <a:bevel prst="convex"/>
                      <a:lightRig rig="flood" dir="t"/>
                    </a:cell3D>
                    <a:solidFill>
                      <a:srgbClr val="00B0F0"/>
                    </a:solidFill>
                  </a:tcPr>
                </a:tc>
                <a:tc>
                  <a:txBody>
                    <a:bodyPr/>
                    <a:lstStyle/>
                    <a:p>
                      <a:pPr algn="ctr"/>
                      <a:r>
                        <a:rPr lang="en-US" dirty="0" smtClean="0">
                          <a:solidFill>
                            <a:schemeClr val="bg1"/>
                          </a:solidFill>
                        </a:rPr>
                        <a:t>1</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2</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3</a:t>
                      </a:r>
                      <a:endParaRPr lang="en-CA" dirty="0">
                        <a:solidFill>
                          <a:schemeClr val="bg1"/>
                        </a:solidFill>
                      </a:endParaRPr>
                    </a:p>
                  </a:txBody>
                  <a:tcPr>
                    <a:cell3D prstMaterial="dkEdge">
                      <a:bevel prst="convex"/>
                      <a:lightRig rig="flood" dir="t"/>
                    </a:cell3D>
                    <a:solidFill>
                      <a:srgbClr val="FF0000"/>
                    </a:solidFill>
                  </a:tcPr>
                </a:tc>
                <a:tc>
                  <a:txBody>
                    <a:bodyPr/>
                    <a:lstStyle/>
                    <a:p>
                      <a:pPr algn="ctr"/>
                      <a:r>
                        <a:rPr lang="en-US" dirty="0" smtClean="0">
                          <a:solidFill>
                            <a:schemeClr val="tx1"/>
                          </a:solidFill>
                        </a:rPr>
                        <a:t>4</a:t>
                      </a:r>
                      <a:endParaRPr lang="en-CA" dirty="0">
                        <a:solidFill>
                          <a:schemeClr val="tx1"/>
                        </a:solidFill>
                      </a:endParaRPr>
                    </a:p>
                  </a:txBody>
                  <a:tcPr>
                    <a:cell3D prstMaterial="dkEdge">
                      <a:bevel prst="convex"/>
                      <a:lightRig rig="flood" dir="t"/>
                    </a:cell3D>
                    <a:solidFill>
                      <a:srgbClr val="0000CC"/>
                    </a:solidFill>
                  </a:tcPr>
                </a:tc>
                <a:tc>
                  <a:txBody>
                    <a:bodyPr/>
                    <a:lstStyle/>
                    <a:p>
                      <a:pPr algn="ctr"/>
                      <a:r>
                        <a:rPr lang="en-US" dirty="0" smtClean="0">
                          <a:solidFill>
                            <a:schemeClr val="bg1"/>
                          </a:solidFill>
                        </a:rPr>
                        <a:t>5</a:t>
                      </a:r>
                      <a:endParaRPr lang="en-CA" dirty="0">
                        <a:solidFill>
                          <a:schemeClr val="bg1"/>
                        </a:solidFill>
                      </a:endParaRPr>
                    </a:p>
                  </a:txBody>
                  <a:tcPr>
                    <a:cell3D prstMaterial="dkEdge">
                      <a:bevel prst="convex"/>
                      <a:lightRig rig="flood" dir="t"/>
                    </a:cell3D>
                    <a:solidFill>
                      <a:schemeClr val="accent1"/>
                    </a:solidFill>
                  </a:tcPr>
                </a:tc>
                <a:tc>
                  <a:txBody>
                    <a:bodyPr/>
                    <a:lstStyle/>
                    <a:p>
                      <a:pPr algn="ctr"/>
                      <a:r>
                        <a:rPr lang="en-US" dirty="0" smtClean="0">
                          <a:solidFill>
                            <a:schemeClr val="bg1"/>
                          </a:solidFill>
                        </a:rPr>
                        <a:t>6</a:t>
                      </a:r>
                      <a:endParaRPr lang="en-CA" dirty="0">
                        <a:solidFill>
                          <a:schemeClr val="bg1"/>
                        </a:solidFill>
                      </a:endParaRPr>
                    </a:p>
                  </a:txBody>
                  <a:tcPr>
                    <a:cell3D prstMaterial="dkEdge">
                      <a:bevel prst="convex"/>
                      <a:lightRig rig="flood" dir="t"/>
                    </a:cell3D>
                    <a:solidFill>
                      <a:schemeClr val="accent1"/>
                    </a:solidFill>
                  </a:tcPr>
                </a:tc>
              </a:tr>
            </a:tbl>
          </a:graphicData>
        </a:graphic>
      </p:graphicFrame>
      <p:sp>
        <p:nvSpPr>
          <p:cNvPr id="5" name="Rectangle 4"/>
          <p:cNvSpPr/>
          <p:nvPr/>
        </p:nvSpPr>
        <p:spPr>
          <a:xfrm>
            <a:off x="781967" y="78845"/>
            <a:ext cx="10157309" cy="669852"/>
          </a:xfrm>
          <a:prstGeom prst="rect">
            <a:avLst/>
          </a:prstGeom>
          <a:solidFill>
            <a:schemeClr val="accent3">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US" sz="4400" b="1" dirty="0">
                <a:solidFill>
                  <a:srgbClr val="00CC00"/>
                </a:solidFill>
              </a:rPr>
              <a:t>EQUILUX</a:t>
            </a:r>
            <a:r>
              <a:rPr lang="en-US" sz="4400" dirty="0">
                <a:solidFill>
                  <a:srgbClr val="FFFF00"/>
                </a:solidFill>
              </a:rPr>
              <a:t> - AN OPTION </a:t>
            </a:r>
            <a:r>
              <a:rPr lang="en-US" sz="4400" dirty="0" smtClean="0">
                <a:solidFill>
                  <a:srgbClr val="FFFF00"/>
                </a:solidFill>
              </a:rPr>
              <a:t>WITH </a:t>
            </a:r>
            <a:r>
              <a:rPr lang="en-US" sz="4400" b="1" dirty="0">
                <a:solidFill>
                  <a:srgbClr val="51F9C5"/>
                </a:solidFill>
              </a:rPr>
              <a:t>YAHUAH</a:t>
            </a:r>
            <a:r>
              <a:rPr lang="en-US" sz="4400" b="1" dirty="0" smtClean="0">
                <a:solidFill>
                  <a:srgbClr val="51F9C5"/>
                </a:solidFill>
              </a:rPr>
              <a:t>? </a:t>
            </a:r>
            <a:r>
              <a:rPr lang="en-US" sz="3600" b="1" dirty="0" smtClean="0">
                <a:solidFill>
                  <a:schemeClr val="accent3">
                    <a:lumMod val="60000"/>
                    <a:lumOff val="40000"/>
                  </a:schemeClr>
                </a:solidFill>
              </a:rPr>
              <a:t>#2</a:t>
            </a:r>
            <a:endParaRPr lang="en-CA" sz="4400" b="1" dirty="0">
              <a:solidFill>
                <a:schemeClr val="accent3">
                  <a:lumMod val="60000"/>
                  <a:lumOff val="40000"/>
                </a:schemeClr>
              </a:solidFill>
            </a:endParaRPr>
          </a:p>
        </p:txBody>
      </p:sp>
      <p:sp>
        <p:nvSpPr>
          <p:cNvPr id="27" name="Rectangle 26"/>
          <p:cNvSpPr/>
          <p:nvPr/>
        </p:nvSpPr>
        <p:spPr>
          <a:xfrm>
            <a:off x="2372126" y="4173303"/>
            <a:ext cx="1052623" cy="35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March</a:t>
            </a:r>
            <a:endParaRPr lang="en-CA" dirty="0">
              <a:solidFill>
                <a:schemeClr val="bg1"/>
              </a:solidFill>
            </a:endParaRPr>
          </a:p>
        </p:txBody>
      </p:sp>
      <p:sp>
        <p:nvSpPr>
          <p:cNvPr id="28" name="Right Bracket 27"/>
          <p:cNvSpPr/>
          <p:nvPr/>
        </p:nvSpPr>
        <p:spPr>
          <a:xfrm rot="16200000">
            <a:off x="8757909" y="857684"/>
            <a:ext cx="308393" cy="6971474"/>
          </a:xfrm>
          <a:prstGeom prst="rightBracket">
            <a:avLst>
              <a:gd name="adj" fmla="val 76386"/>
            </a:avLst>
          </a:prstGeom>
          <a:solidFill>
            <a:schemeClr val="tx2"/>
          </a:solidFill>
          <a:ln w="38100">
            <a:solidFill>
              <a:srgbClr val="FF00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sp3d extrusionH="57150">
              <a:bevelT w="38100" h="38100"/>
            </a:sp3d>
          </a:bodyPr>
          <a:lstStyle/>
          <a:p>
            <a:pPr algn="ctr"/>
            <a:endParaRPr lang="en-CA"/>
          </a:p>
        </p:txBody>
      </p:sp>
      <p:sp>
        <p:nvSpPr>
          <p:cNvPr id="29" name="Rectangle 28"/>
          <p:cNvSpPr/>
          <p:nvPr/>
        </p:nvSpPr>
        <p:spPr>
          <a:xfrm>
            <a:off x="9183389" y="4178597"/>
            <a:ext cx="786810" cy="31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April</a:t>
            </a:r>
            <a:endParaRPr lang="en-CA" dirty="0">
              <a:solidFill>
                <a:schemeClr val="bg1"/>
              </a:solidFill>
            </a:endParaRPr>
          </a:p>
        </p:txBody>
      </p:sp>
      <p:sp>
        <p:nvSpPr>
          <p:cNvPr id="34" name="Rectangle 33"/>
          <p:cNvSpPr/>
          <p:nvPr/>
        </p:nvSpPr>
        <p:spPr>
          <a:xfrm>
            <a:off x="1275879" y="3679342"/>
            <a:ext cx="4940024" cy="59538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bg1"/>
                  </a:solidFill>
                </a:ln>
                <a:solidFill>
                  <a:srgbClr val="00B050"/>
                </a:solidFill>
                <a:effectLst>
                  <a:glow rad="127000">
                    <a:schemeClr val="accent2">
                      <a:lumMod val="75000"/>
                    </a:schemeClr>
                  </a:glow>
                </a:effectLst>
              </a:rPr>
              <a:t>Equilux</a:t>
            </a:r>
            <a:r>
              <a:rPr lang="en-US" sz="3200" b="1" dirty="0" smtClean="0">
                <a:ln>
                  <a:solidFill>
                    <a:schemeClr val="bg1"/>
                  </a:solidFill>
                </a:ln>
                <a:solidFill>
                  <a:srgbClr val="00B050"/>
                </a:solidFill>
                <a:effectLst>
                  <a:glow rad="127000">
                    <a:schemeClr val="accent2">
                      <a:lumMod val="75000"/>
                    </a:schemeClr>
                  </a:glow>
                </a:effectLst>
              </a:rPr>
              <a:t> - </a:t>
            </a:r>
            <a:r>
              <a:rPr lang="en-US" sz="3200" b="1" dirty="0" smtClean="0">
                <a:ln>
                  <a:solidFill>
                    <a:schemeClr val="bg1"/>
                  </a:solidFill>
                </a:ln>
                <a:solidFill>
                  <a:sysClr val="windowText" lastClr="000000"/>
                </a:solidFill>
                <a:effectLst>
                  <a:glow rad="127000">
                    <a:schemeClr val="accent2">
                      <a:lumMod val="75000"/>
                    </a:schemeClr>
                  </a:glow>
                </a:effectLst>
              </a:rPr>
              <a:t>Counterfeit</a:t>
            </a:r>
            <a:r>
              <a:rPr lang="en-US" sz="3200" b="1" dirty="0" smtClean="0">
                <a:ln>
                  <a:solidFill>
                    <a:schemeClr val="bg1"/>
                  </a:solidFill>
                </a:ln>
                <a:solidFill>
                  <a:srgbClr val="00B050"/>
                </a:solidFill>
                <a:effectLst>
                  <a:glow rad="127000">
                    <a:schemeClr val="accent2">
                      <a:lumMod val="75000"/>
                    </a:schemeClr>
                  </a:glow>
                </a:effectLst>
              </a:rPr>
              <a:t> - ABIB</a:t>
            </a:r>
            <a:endParaRPr lang="en-CA" sz="3200" b="1" dirty="0">
              <a:ln>
                <a:solidFill>
                  <a:schemeClr val="bg1"/>
                </a:solidFill>
              </a:ln>
              <a:solidFill>
                <a:srgbClr val="00B050"/>
              </a:solidFill>
              <a:effectLst>
                <a:glow rad="127000">
                  <a:schemeClr val="accent2">
                    <a:lumMod val="75000"/>
                  </a:schemeClr>
                </a:glo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855404364"/>
              </p:ext>
            </p:extLst>
          </p:nvPr>
        </p:nvGraphicFramePr>
        <p:xfrm>
          <a:off x="7729882" y="4471011"/>
          <a:ext cx="4019110" cy="640080"/>
        </p:xfrm>
        <a:graphic>
          <a:graphicData uri="http://schemas.openxmlformats.org/drawingml/2006/table">
            <a:tbl>
              <a:tblPr firstRow="1" bandRow="1">
                <a:tableStyleId>{5C22544A-7EE6-4342-B048-85BDC9FD1C3A}</a:tableStyleId>
              </a:tblPr>
              <a:tblGrid>
                <a:gridCol w="401911"/>
                <a:gridCol w="401911"/>
                <a:gridCol w="401911"/>
                <a:gridCol w="401911"/>
                <a:gridCol w="401911"/>
                <a:gridCol w="401911"/>
                <a:gridCol w="401911"/>
                <a:gridCol w="401911"/>
                <a:gridCol w="401911"/>
                <a:gridCol w="401911"/>
              </a:tblGrid>
              <a:tr h="613473">
                <a:tc>
                  <a:txBody>
                    <a:bodyPr/>
                    <a:lstStyle/>
                    <a:p>
                      <a:r>
                        <a:rPr lang="en-US" b="1" dirty="0" smtClean="0">
                          <a:solidFill>
                            <a:schemeClr val="bg1"/>
                          </a:solidFill>
                        </a:rPr>
                        <a:t>7</a:t>
                      </a:r>
                      <a:endParaRPr lang="en-CA" b="1" dirty="0">
                        <a:solidFill>
                          <a:schemeClr val="bg1"/>
                        </a:solidFill>
                      </a:endParaRPr>
                    </a:p>
                  </a:txBody>
                  <a:tcPr>
                    <a:cell3D prstMaterial="dkEdge">
                      <a:bevel prst="convex"/>
                      <a:lightRig rig="flood" dir="t"/>
                    </a:cell3D>
                    <a:solidFill>
                      <a:srgbClr val="00B0F0"/>
                    </a:solidFill>
                  </a:tcPr>
                </a:tc>
                <a:tc>
                  <a:txBody>
                    <a:bodyPr/>
                    <a:lstStyle/>
                    <a:p>
                      <a:r>
                        <a:rPr lang="en-US" b="1" dirty="0" smtClean="0">
                          <a:solidFill>
                            <a:schemeClr val="bg1"/>
                          </a:solidFill>
                        </a:rPr>
                        <a:t>8</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9</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tx1"/>
                          </a:solidFill>
                        </a:rPr>
                        <a:t>10</a:t>
                      </a:r>
                      <a:endParaRPr lang="en-CA" b="1" dirty="0">
                        <a:solidFill>
                          <a:schemeClr val="tx1"/>
                        </a:solidFill>
                      </a:endParaRPr>
                    </a:p>
                  </a:txBody>
                  <a:tcPr>
                    <a:cell3D prstMaterial="dkEdge">
                      <a:bevel prst="convex"/>
                      <a:lightRig rig="flood" dir="t"/>
                    </a:cell3D>
                    <a:solidFill>
                      <a:srgbClr val="0000CC"/>
                    </a:solidFill>
                  </a:tcPr>
                </a:tc>
                <a:tc>
                  <a:txBody>
                    <a:bodyPr/>
                    <a:lstStyle/>
                    <a:p>
                      <a:r>
                        <a:rPr lang="en-US" b="1" dirty="0" smtClean="0">
                          <a:solidFill>
                            <a:schemeClr val="bg1"/>
                          </a:solidFill>
                        </a:rPr>
                        <a:t>11</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12</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13</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14</a:t>
                      </a:r>
                      <a:endParaRPr lang="en-CA" b="1" dirty="0">
                        <a:solidFill>
                          <a:schemeClr val="bg1"/>
                        </a:solidFill>
                      </a:endParaRPr>
                    </a:p>
                  </a:txBody>
                  <a:tcPr>
                    <a:cell3D prstMaterial="dkEdge">
                      <a:bevel prst="convex"/>
                      <a:lightRig rig="flood" dir="t"/>
                    </a:cell3D>
                  </a:tcPr>
                </a:tc>
                <a:tc>
                  <a:txBody>
                    <a:bodyPr/>
                    <a:lstStyle/>
                    <a:p>
                      <a:pPr algn="ctr"/>
                      <a:r>
                        <a:rPr lang="en-US" b="1" dirty="0" smtClean="0">
                          <a:solidFill>
                            <a:schemeClr val="bg1"/>
                          </a:solidFill>
                        </a:rPr>
                        <a:t>15</a:t>
                      </a:r>
                      <a:endParaRPr lang="en-CA" b="1" dirty="0">
                        <a:solidFill>
                          <a:schemeClr val="bg1"/>
                        </a:solidFill>
                      </a:endParaRPr>
                    </a:p>
                  </a:txBody>
                  <a:tcPr>
                    <a:cell3D prstMaterial="dkEdge">
                      <a:bevel prst="convex"/>
                      <a:lightRig rig="flood" dir="t"/>
                    </a:cell3D>
                    <a:solidFill>
                      <a:schemeClr val="tx1">
                        <a:lumMod val="75000"/>
                      </a:schemeClr>
                    </a:solidFill>
                  </a:tcPr>
                </a:tc>
                <a:tc>
                  <a:txBody>
                    <a:bodyPr/>
                    <a:lstStyle/>
                    <a:p>
                      <a:r>
                        <a:rPr lang="en-US" b="1" dirty="0" smtClean="0">
                          <a:solidFill>
                            <a:schemeClr val="bg1"/>
                          </a:solidFill>
                        </a:rPr>
                        <a:t>16</a:t>
                      </a:r>
                      <a:endParaRPr lang="en-CA" b="1" dirty="0">
                        <a:solidFill>
                          <a:schemeClr val="bg1"/>
                        </a:solidFill>
                      </a:endParaRPr>
                    </a:p>
                  </a:txBody>
                  <a:tcPr>
                    <a:cell3D prstMaterial="dkEdge">
                      <a:bevel prst="convex"/>
                      <a:lightRig rig="flood" dir="t"/>
                    </a:cell3D>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703779819"/>
              </p:ext>
            </p:extLst>
          </p:nvPr>
        </p:nvGraphicFramePr>
        <p:xfrm>
          <a:off x="11745443" y="4471011"/>
          <a:ext cx="733648" cy="640080"/>
        </p:xfrm>
        <a:graphic>
          <a:graphicData uri="http://schemas.openxmlformats.org/drawingml/2006/table">
            <a:tbl>
              <a:tblPr firstRow="1" bandRow="1">
                <a:tableStyleId>{5C22544A-7EE6-4342-B048-85BDC9FD1C3A}</a:tableStyleId>
              </a:tblPr>
              <a:tblGrid>
                <a:gridCol w="402557"/>
                <a:gridCol w="331091"/>
              </a:tblGrid>
              <a:tr h="370840">
                <a:tc>
                  <a:txBody>
                    <a:bodyPr/>
                    <a:lstStyle/>
                    <a:p>
                      <a:r>
                        <a:rPr lang="en-US" b="1" dirty="0" smtClean="0">
                          <a:solidFill>
                            <a:schemeClr val="bg1"/>
                          </a:solidFill>
                        </a:rPr>
                        <a:t>17</a:t>
                      </a:r>
                      <a:endParaRPr lang="en-CA" b="1" dirty="0">
                        <a:solidFill>
                          <a:schemeClr val="bg1"/>
                        </a:solidFill>
                      </a:endParaRPr>
                    </a:p>
                  </a:txBody>
                  <a:tcPr>
                    <a:cell3D prstMaterial="dkEdge">
                      <a:bevel prst="convex"/>
                      <a:lightRig rig="flood" dir="t"/>
                    </a:cell3D>
                  </a:tcPr>
                </a:tc>
                <a:tc>
                  <a:txBody>
                    <a:bodyPr/>
                    <a:lstStyle/>
                    <a:p>
                      <a:r>
                        <a:rPr lang="en-US" b="1" dirty="0" smtClean="0">
                          <a:solidFill>
                            <a:schemeClr val="bg1"/>
                          </a:solidFill>
                        </a:rPr>
                        <a:t>18</a:t>
                      </a:r>
                      <a:endParaRPr lang="en-CA" b="1" dirty="0">
                        <a:solidFill>
                          <a:schemeClr val="bg1"/>
                        </a:solidFill>
                      </a:endParaRPr>
                    </a:p>
                  </a:txBody>
                  <a:tcPr>
                    <a:cell3D prstMaterial="dkEdge">
                      <a:bevel prst="convex"/>
                      <a:lightRig rig="flood" dir="t"/>
                    </a:cell3D>
                  </a:tcPr>
                </a:tc>
              </a:tr>
            </a:tbl>
          </a:graphicData>
        </a:graphic>
      </p:graphicFrame>
      <p:sp>
        <p:nvSpPr>
          <p:cNvPr id="24" name="Rectangle 23"/>
          <p:cNvSpPr/>
          <p:nvPr/>
        </p:nvSpPr>
        <p:spPr>
          <a:xfrm>
            <a:off x="5426366" y="3257419"/>
            <a:ext cx="1781953" cy="420106"/>
          </a:xfrm>
          <a:prstGeom prst="rect">
            <a:avLst/>
          </a:prstGeom>
          <a:solidFill>
            <a:schemeClr val="accent4">
              <a:lumMod val="75000"/>
            </a:schemeClr>
          </a:solidFill>
          <a:ln w="76200">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 </a:t>
            </a:r>
            <a:r>
              <a:rPr lang="en-US" sz="2000" b="1" dirty="0" err="1" smtClean="0">
                <a:solidFill>
                  <a:schemeClr val="tx1"/>
                </a:solidFill>
              </a:rPr>
              <a:t>C</a:t>
            </a:r>
            <a:r>
              <a:rPr lang="en-US" sz="2000" b="1" dirty="0" smtClean="0">
                <a:solidFill>
                  <a:schemeClr val="tx1"/>
                </a:solidFill>
              </a:rPr>
              <a:t>  Passover</a:t>
            </a:r>
            <a:endParaRPr lang="en-CA" sz="2000" b="1" dirty="0">
              <a:solidFill>
                <a:schemeClr val="tx1"/>
              </a:solidFill>
            </a:endParaRPr>
          </a:p>
        </p:txBody>
      </p:sp>
      <p:sp>
        <p:nvSpPr>
          <p:cNvPr id="42" name="Rectangle 41"/>
          <p:cNvSpPr/>
          <p:nvPr/>
        </p:nvSpPr>
        <p:spPr>
          <a:xfrm>
            <a:off x="10939276" y="574146"/>
            <a:ext cx="558209" cy="3350856"/>
          </a:xfrm>
          <a:prstGeom prst="rect">
            <a:avLst/>
          </a:prstGeom>
          <a:solidFill>
            <a:schemeClr val="tx1">
              <a:lumMod val="75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smtClean="0">
                <a:solidFill>
                  <a:schemeClr val="bg1"/>
                </a:solidFill>
              </a:rPr>
              <a:t>New </a:t>
            </a:r>
            <a:r>
              <a:rPr lang="en-US" sz="3200" b="1" dirty="0" smtClean="0">
                <a:solidFill>
                  <a:srgbClr val="7030A0"/>
                </a:solidFill>
              </a:rPr>
              <a:t>Moon</a:t>
            </a:r>
            <a:endParaRPr lang="en-CA" sz="3200" b="1" dirty="0">
              <a:solidFill>
                <a:srgbClr val="7030A0"/>
              </a:solidFill>
            </a:endParaRPr>
          </a:p>
        </p:txBody>
      </p:sp>
      <p:cxnSp>
        <p:nvCxnSpPr>
          <p:cNvPr id="8" name="Straight Connector 7"/>
          <p:cNvCxnSpPr/>
          <p:nvPr/>
        </p:nvCxnSpPr>
        <p:spPr>
          <a:xfrm flipV="1">
            <a:off x="1017863" y="1969116"/>
            <a:ext cx="13462" cy="3325902"/>
          </a:xfrm>
          <a:prstGeom prst="line">
            <a:avLst/>
          </a:prstGeom>
          <a:ln w="76200">
            <a:solidFill>
              <a:srgbClr val="CC6600"/>
            </a:solidFill>
            <a:headEnd type="diamond" w="med" len="med"/>
            <a:tailEnd type="diamond" w="med" len="med"/>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97904" y="3255309"/>
            <a:ext cx="1255550" cy="477198"/>
          </a:xfrm>
          <a:prstGeom prst="rect">
            <a:avLst/>
          </a:prstGeom>
          <a:ln>
            <a:solidFill>
              <a:srgbClr val="008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glow rad="127000">
                    <a:srgbClr val="00CC00"/>
                  </a:glow>
                </a:effectLst>
              </a:rPr>
              <a:t>Tequfah</a:t>
            </a:r>
            <a:endParaRPr lang="en-CA" b="1" dirty="0">
              <a:solidFill>
                <a:schemeClr val="bg1"/>
              </a:solidFill>
            </a:endParaRPr>
          </a:p>
        </p:txBody>
      </p:sp>
      <p:cxnSp>
        <p:nvCxnSpPr>
          <p:cNvPr id="15" name="Straight Arrow Connector 14"/>
          <p:cNvCxnSpPr/>
          <p:nvPr/>
        </p:nvCxnSpPr>
        <p:spPr>
          <a:xfrm>
            <a:off x="1169582" y="3732507"/>
            <a:ext cx="0" cy="786379"/>
          </a:xfrm>
          <a:prstGeom prst="straightConnector1">
            <a:avLst/>
          </a:prstGeom>
          <a:ln w="38100">
            <a:solidFill>
              <a:srgbClr val="00FF00"/>
            </a:solidFill>
            <a:tailEnd type="arrow"/>
          </a:ln>
          <a:effectLst>
            <a:glow rad="88900">
              <a:schemeClr val="accent3">
                <a:lumMod val="60000"/>
                <a:lumOff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4" idx="2"/>
          </p:cNvCxnSpPr>
          <p:nvPr/>
        </p:nvCxnSpPr>
        <p:spPr>
          <a:xfrm flipH="1" flipV="1">
            <a:off x="6317343" y="3677525"/>
            <a:ext cx="2557" cy="830728"/>
          </a:xfrm>
          <a:prstGeom prst="line">
            <a:avLst/>
          </a:prstGeom>
          <a:ln w="76200">
            <a:solidFill>
              <a:srgbClr val="FF000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92876" y="4326232"/>
            <a:ext cx="0" cy="1201459"/>
          </a:xfrm>
          <a:prstGeom prst="line">
            <a:avLst/>
          </a:prstGeom>
          <a:ln w="76200">
            <a:solidFill>
              <a:srgbClr val="FF00FF"/>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58949" y="5183709"/>
            <a:ext cx="1721097" cy="1597101"/>
          </a:xfrm>
          <a:prstGeom prst="rect">
            <a:avLst/>
          </a:prstGeom>
          <a:solidFill>
            <a:schemeClr val="tx1"/>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smtClean="0">
                <a:solidFill>
                  <a:schemeClr val="bg1"/>
                </a:solidFill>
              </a:rPr>
              <a:t>C </a:t>
            </a:r>
            <a:r>
              <a:rPr lang="en-US" sz="2400" b="1" dirty="0" err="1" smtClean="0">
                <a:solidFill>
                  <a:schemeClr val="bg1"/>
                </a:solidFill>
              </a:rPr>
              <a:t>C</a:t>
            </a:r>
            <a:r>
              <a:rPr lang="en-US" sz="2400" b="1" dirty="0" smtClean="0">
                <a:solidFill>
                  <a:schemeClr val="bg1"/>
                </a:solidFill>
              </a:rPr>
              <a:t> </a:t>
            </a:r>
            <a:br>
              <a:rPr lang="en-US" sz="2400" b="1" dirty="0" smtClean="0">
                <a:solidFill>
                  <a:schemeClr val="bg1"/>
                </a:solidFill>
              </a:rPr>
            </a:br>
            <a:r>
              <a:rPr lang="en-US" sz="2400" b="1" dirty="0" smtClean="0">
                <a:solidFill>
                  <a:schemeClr val="bg1"/>
                </a:solidFill>
              </a:rPr>
              <a:t>Unleavened Bread </a:t>
            </a:r>
            <a:r>
              <a:rPr lang="en-US" sz="2400" b="1" dirty="0" err="1" smtClean="0">
                <a:solidFill>
                  <a:schemeClr val="bg1"/>
                </a:solidFill>
              </a:rPr>
              <a:t>Shabbaths</a:t>
            </a:r>
            <a:endParaRPr lang="en-CA" sz="2400" b="1" dirty="0">
              <a:solidFill>
                <a:schemeClr val="bg1"/>
              </a:solidFill>
            </a:endParaRPr>
          </a:p>
        </p:txBody>
      </p:sp>
      <p:cxnSp>
        <p:nvCxnSpPr>
          <p:cNvPr id="16" name="Straight Arrow Connector 15"/>
          <p:cNvCxnSpPr/>
          <p:nvPr/>
        </p:nvCxnSpPr>
        <p:spPr>
          <a:xfrm flipV="1">
            <a:off x="6752236" y="5100584"/>
            <a:ext cx="0" cy="504571"/>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90305" y="5709684"/>
            <a:ext cx="5031808" cy="1011751"/>
          </a:xfrm>
          <a:prstGeom prst="rect">
            <a:avLst/>
          </a:prstGeom>
          <a:noFill/>
          <a:ln w="5715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The Adversary’s Counterfeit</a:t>
            </a:r>
            <a:br>
              <a:rPr lang="en-US" sz="2800" b="1" dirty="0" smtClean="0">
                <a:solidFill>
                  <a:schemeClr val="bg1"/>
                </a:solidFill>
              </a:rPr>
            </a:br>
            <a:r>
              <a:rPr lang="en-US" sz="2800" b="1" dirty="0" smtClean="0">
                <a:solidFill>
                  <a:schemeClr val="bg1"/>
                </a:solidFill>
              </a:rPr>
              <a:t>Mar </a:t>
            </a:r>
            <a:r>
              <a:rPr lang="en-US" sz="2800" b="1" dirty="0" smtClean="0">
                <a:solidFill>
                  <a:schemeClr val="bg1"/>
                </a:solidFill>
                <a:effectLst>
                  <a:glow rad="330200">
                    <a:srgbClr val="00FF00"/>
                  </a:glow>
                </a:effectLst>
              </a:rPr>
              <a:t>17</a:t>
            </a:r>
            <a:r>
              <a:rPr lang="en-US" sz="2800" b="1" dirty="0" smtClean="0">
                <a:solidFill>
                  <a:schemeClr val="bg1"/>
                </a:solidFill>
              </a:rPr>
              <a:t> -  </a:t>
            </a:r>
            <a:r>
              <a:rPr lang="en-US" sz="3600" b="1" dirty="0">
                <a:solidFill>
                  <a:schemeClr val="bg1"/>
                </a:solidFill>
                <a:effectLst>
                  <a:glow rad="127000">
                    <a:srgbClr val="FF0000"/>
                  </a:glow>
                </a:effectLst>
              </a:rPr>
              <a:t>T</a:t>
            </a:r>
            <a:r>
              <a:rPr lang="en-US" sz="3600" b="1" dirty="0" smtClean="0">
                <a:solidFill>
                  <a:schemeClr val="bg1"/>
                </a:solidFill>
                <a:effectLst>
                  <a:glow rad="127000">
                    <a:srgbClr val="FF0000"/>
                  </a:glow>
                </a:effectLst>
              </a:rPr>
              <a:t>he EQUILUX  </a:t>
            </a:r>
            <a:r>
              <a:rPr lang="en-US" sz="2800" b="1" dirty="0" smtClean="0">
                <a:solidFill>
                  <a:schemeClr val="bg1"/>
                </a:solidFill>
              </a:rPr>
              <a:t> </a:t>
            </a:r>
            <a:endParaRPr lang="en-CA" sz="2800" b="1" dirty="0">
              <a:solidFill>
                <a:schemeClr val="bg1"/>
              </a:solidFill>
            </a:endParaRPr>
          </a:p>
        </p:txBody>
      </p:sp>
      <p:sp>
        <p:nvSpPr>
          <p:cNvPr id="25" name="Rectangle 24"/>
          <p:cNvSpPr/>
          <p:nvPr/>
        </p:nvSpPr>
        <p:spPr>
          <a:xfrm>
            <a:off x="1974483" y="902526"/>
            <a:ext cx="7538513" cy="1936368"/>
          </a:xfrm>
          <a:prstGeom prst="rect">
            <a:avLst/>
          </a:prstGeom>
          <a:noFill/>
          <a:ln w="57150">
            <a:solidFill>
              <a:srgbClr val="008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ln>
                  <a:solidFill>
                    <a:sysClr val="windowText" lastClr="000000"/>
                  </a:solidFill>
                </a:ln>
                <a:solidFill>
                  <a:srgbClr val="FF0000"/>
                </a:solidFill>
                <a:effectLst/>
              </a:rPr>
              <a:t>Shall we too disregard the </a:t>
            </a:r>
            <a:r>
              <a:rPr lang="en-US" sz="2800" b="1" dirty="0" smtClean="0">
                <a:ln>
                  <a:solidFill>
                    <a:sysClr val="windowText" lastClr="000000"/>
                  </a:solidFill>
                </a:ln>
                <a:solidFill>
                  <a:srgbClr val="0000CC"/>
                </a:solidFill>
                <a:effectLst/>
              </a:rPr>
              <a:t>2 twilights </a:t>
            </a:r>
            <a:r>
              <a:rPr lang="en-US" sz="2800" b="1" dirty="0" smtClean="0">
                <a:ln>
                  <a:solidFill>
                    <a:sysClr val="windowText" lastClr="000000"/>
                  </a:solidFill>
                </a:ln>
                <a:solidFill>
                  <a:srgbClr val="FF0000"/>
                </a:solidFill>
                <a:effectLst/>
              </a:rPr>
              <a:t>and adopt a </a:t>
            </a:r>
            <a:r>
              <a:rPr lang="en-US" sz="2800" b="1" u="sng" dirty="0" smtClean="0">
                <a:ln>
                  <a:solidFill>
                    <a:sysClr val="windowText" lastClr="000000"/>
                  </a:solidFill>
                </a:ln>
                <a:solidFill>
                  <a:srgbClr val="FF0000"/>
                </a:solidFill>
                <a:effectLst/>
              </a:rPr>
              <a:t>variable</a:t>
            </a:r>
            <a:r>
              <a:rPr lang="en-US" sz="2800" b="1" dirty="0" smtClean="0">
                <a:ln>
                  <a:solidFill>
                    <a:sysClr val="windowText" lastClr="000000"/>
                  </a:solidFill>
                </a:ln>
                <a:solidFill>
                  <a:srgbClr val="FF0000"/>
                </a:solidFill>
                <a:effectLst/>
              </a:rPr>
              <a:t> refracted Light </a:t>
            </a:r>
            <a:r>
              <a:rPr lang="en-US" sz="2800" b="1" dirty="0">
                <a:ln>
                  <a:solidFill>
                    <a:sysClr val="windowText" lastClr="000000"/>
                  </a:solidFill>
                </a:ln>
                <a:solidFill>
                  <a:srgbClr val="FF0000"/>
                </a:solidFill>
              </a:rPr>
              <a:t>S</a:t>
            </a:r>
            <a:r>
              <a:rPr lang="en-US" sz="2800" b="1" dirty="0" smtClean="0">
                <a:ln>
                  <a:solidFill>
                    <a:sysClr val="windowText" lastClr="000000"/>
                  </a:solidFill>
                </a:ln>
                <a:solidFill>
                  <a:srgbClr val="FF0000"/>
                </a:solidFill>
                <a:effectLst/>
              </a:rPr>
              <a:t>eason which is fully dependent upon temperature and humidity?</a:t>
            </a:r>
          </a:p>
          <a:p>
            <a:pPr algn="ctr"/>
            <a:r>
              <a:rPr lang="en-US" sz="2800" b="1" dirty="0" smtClean="0">
                <a:ln>
                  <a:solidFill>
                    <a:sysClr val="windowText" lastClr="000000"/>
                  </a:solidFill>
                </a:ln>
                <a:solidFill>
                  <a:srgbClr val="00FF00"/>
                </a:solidFill>
              </a:rPr>
              <a:t>How long is an “</a:t>
            </a:r>
            <a:r>
              <a:rPr lang="en-US" sz="2800" b="1" dirty="0" err="1" smtClean="0">
                <a:ln>
                  <a:solidFill>
                    <a:sysClr val="windowText" lastClr="000000"/>
                  </a:solidFill>
                </a:ln>
                <a:solidFill>
                  <a:srgbClr val="00FF00"/>
                </a:solidFill>
              </a:rPr>
              <a:t>Equilux</a:t>
            </a:r>
            <a:r>
              <a:rPr lang="en-US" sz="2800" b="1" dirty="0" smtClean="0">
                <a:ln>
                  <a:solidFill>
                    <a:sysClr val="windowText" lastClr="000000"/>
                  </a:solidFill>
                </a:ln>
                <a:solidFill>
                  <a:srgbClr val="00FF00"/>
                </a:solidFill>
              </a:rPr>
              <a:t> month?”</a:t>
            </a:r>
            <a:r>
              <a:rPr lang="en-US" sz="2800" b="1" dirty="0" smtClean="0">
                <a:ln>
                  <a:solidFill>
                    <a:sysClr val="windowText" lastClr="000000"/>
                  </a:solidFill>
                </a:ln>
                <a:solidFill>
                  <a:srgbClr val="00FF00"/>
                </a:solidFill>
                <a:effectLst/>
              </a:rPr>
              <a:t> </a:t>
            </a:r>
            <a:endParaRPr lang="en-CA" sz="2800" b="1" dirty="0">
              <a:ln>
                <a:solidFill>
                  <a:sysClr val="windowText" lastClr="000000"/>
                </a:solidFill>
              </a:ln>
              <a:solidFill>
                <a:srgbClr val="00FF00"/>
              </a:solidFill>
              <a:effectLst/>
            </a:endParaRPr>
          </a:p>
        </p:txBody>
      </p:sp>
      <p:sp>
        <p:nvSpPr>
          <p:cNvPr id="3" name="Rectangle 2"/>
          <p:cNvSpPr/>
          <p:nvPr/>
        </p:nvSpPr>
        <p:spPr>
          <a:xfrm>
            <a:off x="7196445" y="5329119"/>
            <a:ext cx="4821381" cy="1273562"/>
          </a:xfrm>
          <a:prstGeom prst="rect">
            <a:avLst/>
          </a:prstGeom>
          <a:solidFill>
            <a:schemeClr val="accent1">
              <a:lumMod val="40000"/>
              <a:lumOff val="60000"/>
            </a:schemeClr>
          </a:solidFill>
          <a:ln>
            <a:solidFill>
              <a:schemeClr val="accent3">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accent4">
                    <a:lumMod val="75000"/>
                  </a:schemeClr>
                </a:solidFill>
              </a:rPr>
              <a:t>For more info on the</a:t>
            </a:r>
            <a:r>
              <a:rPr lang="en-US" sz="2800" b="1" dirty="0" smtClean="0">
                <a:solidFill>
                  <a:srgbClr val="FF0000"/>
                </a:solidFill>
              </a:rPr>
              <a:t> “</a:t>
            </a:r>
            <a:r>
              <a:rPr lang="en-US" sz="2800" b="1" dirty="0" err="1" smtClean="0">
                <a:solidFill>
                  <a:srgbClr val="FF0000"/>
                </a:solidFill>
              </a:rPr>
              <a:t>Equilux</a:t>
            </a:r>
            <a:r>
              <a:rPr lang="en-US" sz="2800" b="1" dirty="0" smtClean="0">
                <a:solidFill>
                  <a:srgbClr val="FF0000"/>
                </a:solidFill>
              </a:rPr>
              <a:t> Deception”</a:t>
            </a:r>
            <a:r>
              <a:rPr lang="en-US" sz="2800" b="1" dirty="0" smtClean="0">
                <a:solidFill>
                  <a:schemeClr val="accent4">
                    <a:lumMod val="75000"/>
                  </a:schemeClr>
                </a:solidFill>
              </a:rPr>
              <a:t> ask for the study with the same name.</a:t>
            </a:r>
            <a:endParaRPr lang="en-CA" sz="2800" b="1" dirty="0">
              <a:solidFill>
                <a:schemeClr val="accent4">
                  <a:lumMod val="75000"/>
                </a:schemeClr>
              </a:solidFill>
            </a:endParaRPr>
          </a:p>
        </p:txBody>
      </p:sp>
      <p:sp>
        <p:nvSpPr>
          <p:cNvPr id="14" name="Curved Down Arrow 13"/>
          <p:cNvSpPr/>
          <p:nvPr/>
        </p:nvSpPr>
        <p:spPr>
          <a:xfrm>
            <a:off x="6762869" y="4011104"/>
            <a:ext cx="2553196" cy="459908"/>
          </a:xfrm>
          <a:prstGeom prst="curvedDownArrow">
            <a:avLst>
              <a:gd name="adj1" fmla="val 25000"/>
              <a:gd name="adj2" fmla="val 111511"/>
              <a:gd name="adj3" fmla="val 40493"/>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45" name="Straight Arrow Connector 44"/>
          <p:cNvCxnSpPr/>
          <p:nvPr/>
        </p:nvCxnSpPr>
        <p:spPr>
          <a:xfrm>
            <a:off x="62709" y="3241964"/>
            <a:ext cx="9783040" cy="0"/>
          </a:xfrm>
          <a:prstGeom prst="straightConnector1">
            <a:avLst/>
          </a:prstGeom>
          <a:ln w="76200">
            <a:solidFill>
              <a:schemeClr val="bg2"/>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969855" y="3859619"/>
            <a:ext cx="0" cy="1324649"/>
          </a:xfrm>
          <a:prstGeom prst="line">
            <a:avLst/>
          </a:prstGeom>
          <a:ln w="76200">
            <a:solidFill>
              <a:schemeClr val="bg1">
                <a:lumMod val="75000"/>
                <a:lumOff val="25000"/>
              </a:schemeClr>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709" y="1969116"/>
            <a:ext cx="0" cy="4013143"/>
          </a:xfrm>
          <a:prstGeom prst="line">
            <a:avLst/>
          </a:prstGeom>
          <a:ln w="76200">
            <a:solidFill>
              <a:schemeClr val="bg1"/>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546009961"/>
              </p:ext>
            </p:extLst>
          </p:nvPr>
        </p:nvGraphicFramePr>
        <p:xfrm>
          <a:off x="-1" y="4471012"/>
          <a:ext cx="329610" cy="640080"/>
        </p:xfrm>
        <a:graphic>
          <a:graphicData uri="http://schemas.openxmlformats.org/drawingml/2006/table">
            <a:tbl>
              <a:tblPr firstRow="1" bandRow="1">
                <a:tableStyleId>{5C22544A-7EE6-4342-B048-85BDC9FD1C3A}</a:tableStyleId>
              </a:tblPr>
              <a:tblGrid>
                <a:gridCol w="329610"/>
              </a:tblGrid>
              <a:tr h="370840">
                <a:tc>
                  <a:txBody>
                    <a:bodyPr/>
                    <a:lstStyle/>
                    <a:p>
                      <a:r>
                        <a:rPr lang="en-US" dirty="0" smtClean="0"/>
                        <a:t>17</a:t>
                      </a:r>
                      <a:endParaRPr lang="en-CA" dirty="0"/>
                    </a:p>
                  </a:txBody>
                  <a:tcPr>
                    <a:cell3D prstMaterial="dkEdge">
                      <a:bevel prst="convex"/>
                      <a:lightRig rig="flood" dir="t"/>
                    </a:cell3D>
                    <a:solidFill>
                      <a:schemeClr val="bg1"/>
                    </a:solidFill>
                  </a:tcPr>
                </a:tc>
              </a:tr>
            </a:tbl>
          </a:graphicData>
        </a:graphic>
      </p:graphicFrame>
      <p:sp>
        <p:nvSpPr>
          <p:cNvPr id="43" name="Rectangle 42"/>
          <p:cNvSpPr/>
          <p:nvPr/>
        </p:nvSpPr>
        <p:spPr>
          <a:xfrm>
            <a:off x="223758" y="684662"/>
            <a:ext cx="558209" cy="3350856"/>
          </a:xfrm>
          <a:prstGeom prst="rect">
            <a:avLst/>
          </a:prstGeom>
          <a:solidFill>
            <a:schemeClr val="tx1">
              <a:lumMod val="75000"/>
            </a:schemeClr>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dirty="0" smtClean="0">
                <a:solidFill>
                  <a:schemeClr val="bg1"/>
                </a:solidFill>
              </a:rPr>
              <a:t>New </a:t>
            </a:r>
            <a:r>
              <a:rPr lang="en-US" sz="3200" b="1" dirty="0" smtClean="0">
                <a:solidFill>
                  <a:srgbClr val="7030A0"/>
                </a:solidFill>
              </a:rPr>
              <a:t>Moon</a:t>
            </a:r>
            <a:endParaRPr lang="en-CA" sz="3200" b="1" dirty="0">
              <a:solidFill>
                <a:srgbClr val="7030A0"/>
              </a:solidFill>
            </a:endParaRPr>
          </a:p>
        </p:txBody>
      </p:sp>
      <p:cxnSp>
        <p:nvCxnSpPr>
          <p:cNvPr id="44" name="Straight Connector 43"/>
          <p:cNvCxnSpPr/>
          <p:nvPr/>
        </p:nvCxnSpPr>
        <p:spPr>
          <a:xfrm>
            <a:off x="338455" y="4011104"/>
            <a:ext cx="0" cy="1315579"/>
          </a:xfrm>
          <a:prstGeom prst="line">
            <a:avLst/>
          </a:prstGeom>
          <a:ln w="76200">
            <a:solidFill>
              <a:schemeClr val="bg1">
                <a:lumMod val="75000"/>
                <a:lumOff val="25000"/>
              </a:schemeClr>
            </a:solidFill>
            <a:headEnd type="diamond" w="med" len="med"/>
            <a:tailEnd type="diamond"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9926913" y="2717667"/>
            <a:ext cx="914400" cy="914400"/>
          </a:xfrm>
          <a:prstGeom prst="ellipse">
            <a:avLst/>
          </a:prstGeom>
          <a:solidFill>
            <a:schemeClr val="bg1"/>
          </a:solidFill>
          <a:effectLst>
            <a:glow rad="1270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FF00"/>
                </a:solidFill>
                <a:effectLst>
                  <a:glow rad="127000">
                    <a:schemeClr val="accent2">
                      <a:lumMod val="75000"/>
                    </a:schemeClr>
                  </a:glow>
                </a:effectLst>
              </a:rPr>
              <a:t>?</a:t>
            </a:r>
            <a:endParaRPr lang="en-CA" sz="6000" dirty="0">
              <a:solidFill>
                <a:srgbClr val="00FF00"/>
              </a:solidFill>
              <a:effectLst>
                <a:glow rad="127000">
                  <a:schemeClr val="accent2">
                    <a:lumMod val="75000"/>
                  </a:schemeClr>
                </a:glow>
              </a:effectLst>
            </a:endParaRPr>
          </a:p>
        </p:txBody>
      </p:sp>
    </p:spTree>
    <p:extLst>
      <p:ext uri="{BB962C8B-B14F-4D97-AF65-F5344CB8AC3E}">
        <p14:creationId xmlns:p14="http://schemas.microsoft.com/office/powerpoint/2010/main" val="2956573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250" fill="hold"/>
                                        <p:tgtEl>
                                          <p:spTgt spid="22"/>
                                        </p:tgtEl>
                                        <p:attrNameLst>
                                          <p:attrName>ppt_w</p:attrName>
                                        </p:attrNameLst>
                                      </p:cBhvr>
                                      <p:tavLst>
                                        <p:tav tm="0">
                                          <p:val>
                                            <p:fltVal val="0"/>
                                          </p:val>
                                        </p:tav>
                                        <p:tav tm="100000">
                                          <p:val>
                                            <p:strVal val="#ppt_w"/>
                                          </p:val>
                                        </p:tav>
                                      </p:tavLst>
                                    </p:anim>
                                    <p:anim calcmode="lin" valueType="num">
                                      <p:cBhvr>
                                        <p:cTn id="8" dur="1250" fill="hold"/>
                                        <p:tgtEl>
                                          <p:spTgt spid="22"/>
                                        </p:tgtEl>
                                        <p:attrNameLst>
                                          <p:attrName>ppt_h</p:attrName>
                                        </p:attrNameLst>
                                      </p:cBhvr>
                                      <p:tavLst>
                                        <p:tav tm="0">
                                          <p:val>
                                            <p:fltVal val="0"/>
                                          </p:val>
                                        </p:tav>
                                        <p:tav tm="100000">
                                          <p:val>
                                            <p:strVal val="#ppt_h"/>
                                          </p:val>
                                        </p:tav>
                                      </p:tavLst>
                                    </p:anim>
                                    <p:animEffect transition="in" filter="fade">
                                      <p:cBhvr>
                                        <p:cTn id="9" dur="1250"/>
                                        <p:tgtEl>
                                          <p:spTgt spid="22"/>
                                        </p:tgtEl>
                                      </p:cBhvr>
                                    </p:animEffect>
                                  </p:childTnLst>
                                </p:cTn>
                              </p:par>
                              <p:par>
                                <p:cTn id="10" presetID="2" presetClass="entr" presetSubtype="3"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500" fill="hold"/>
                                        <p:tgtEl>
                                          <p:spTgt spid="10"/>
                                        </p:tgtEl>
                                        <p:attrNameLst>
                                          <p:attrName>ppt_x</p:attrName>
                                        </p:attrNameLst>
                                      </p:cBhvr>
                                      <p:tavLst>
                                        <p:tav tm="0">
                                          <p:val>
                                            <p:strVal val="1+#ppt_w/2"/>
                                          </p:val>
                                        </p:tav>
                                        <p:tav tm="100000">
                                          <p:val>
                                            <p:strVal val="#ppt_x"/>
                                          </p:val>
                                        </p:tav>
                                      </p:tavLst>
                                    </p:anim>
                                    <p:anim calcmode="lin" valueType="num">
                                      <p:cBhvr additive="base">
                                        <p:cTn id="13"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3000"/>
                                        <p:tgtEl>
                                          <p:spTgt spid="32"/>
                                        </p:tgtEl>
                                      </p:cBhvr>
                                    </p:animEffect>
                                  </p:childTnLst>
                                </p:cTn>
                              </p:par>
                              <p:par>
                                <p:cTn id="19" presetID="47" presetClass="entr" presetSubtype="0" fill="hold" grpId="0" nodeType="withEffect">
                                  <p:stCondLst>
                                    <p:cond delay="10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250"/>
                                        <p:tgtEl>
                                          <p:spTgt spid="34"/>
                                        </p:tgtEl>
                                      </p:cBhvr>
                                    </p:animEffect>
                                    <p:anim calcmode="lin" valueType="num">
                                      <p:cBhvr>
                                        <p:cTn id="22" dur="1250" fill="hold"/>
                                        <p:tgtEl>
                                          <p:spTgt spid="34"/>
                                        </p:tgtEl>
                                        <p:attrNameLst>
                                          <p:attrName>ppt_x</p:attrName>
                                        </p:attrNameLst>
                                      </p:cBhvr>
                                      <p:tavLst>
                                        <p:tav tm="0">
                                          <p:val>
                                            <p:strVal val="#ppt_x"/>
                                          </p:val>
                                        </p:tav>
                                        <p:tav tm="100000">
                                          <p:val>
                                            <p:strVal val="#ppt_x"/>
                                          </p:val>
                                        </p:tav>
                                      </p:tavLst>
                                    </p:anim>
                                    <p:anim calcmode="lin" valueType="num">
                                      <p:cBhvr>
                                        <p:cTn id="23" dur="1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1250" fill="hold"/>
                                        <p:tgtEl>
                                          <p:spTgt spid="43"/>
                                        </p:tgtEl>
                                        <p:attrNameLst>
                                          <p:attrName>ppt_w</p:attrName>
                                        </p:attrNameLst>
                                      </p:cBhvr>
                                      <p:tavLst>
                                        <p:tav tm="0">
                                          <p:val>
                                            <p:fltVal val="0"/>
                                          </p:val>
                                        </p:tav>
                                        <p:tav tm="100000">
                                          <p:val>
                                            <p:strVal val="#ppt_w"/>
                                          </p:val>
                                        </p:tav>
                                      </p:tavLst>
                                    </p:anim>
                                    <p:anim calcmode="lin" valueType="num">
                                      <p:cBhvr>
                                        <p:cTn id="29" dur="1250" fill="hold"/>
                                        <p:tgtEl>
                                          <p:spTgt spid="43"/>
                                        </p:tgtEl>
                                        <p:attrNameLst>
                                          <p:attrName>ppt_h</p:attrName>
                                        </p:attrNameLst>
                                      </p:cBhvr>
                                      <p:tavLst>
                                        <p:tav tm="0">
                                          <p:val>
                                            <p:fltVal val="0"/>
                                          </p:val>
                                        </p:tav>
                                        <p:tav tm="100000">
                                          <p:val>
                                            <p:strVal val="#ppt_h"/>
                                          </p:val>
                                        </p:tav>
                                      </p:tavLst>
                                    </p:anim>
                                    <p:anim calcmode="lin" valueType="num">
                                      <p:cBhvr>
                                        <p:cTn id="30" dur="1250" fill="hold"/>
                                        <p:tgtEl>
                                          <p:spTgt spid="43"/>
                                        </p:tgtEl>
                                        <p:attrNameLst>
                                          <p:attrName>style.rotation</p:attrName>
                                        </p:attrNameLst>
                                      </p:cBhvr>
                                      <p:tavLst>
                                        <p:tav tm="0">
                                          <p:val>
                                            <p:fltVal val="90"/>
                                          </p:val>
                                        </p:tav>
                                        <p:tav tm="100000">
                                          <p:val>
                                            <p:fltVal val="0"/>
                                          </p:val>
                                        </p:tav>
                                      </p:tavLst>
                                    </p:anim>
                                    <p:animEffect transition="in" filter="fade">
                                      <p:cBhvr>
                                        <p:cTn id="31" dur="1250"/>
                                        <p:tgtEl>
                                          <p:spTgt spid="43"/>
                                        </p:tgtEl>
                                      </p:cBhvr>
                                    </p:animEffect>
                                  </p:childTnLst>
                                </p:cTn>
                              </p:par>
                              <p:par>
                                <p:cTn id="32" presetID="31"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1250" fill="hold"/>
                                        <p:tgtEl>
                                          <p:spTgt spid="44"/>
                                        </p:tgtEl>
                                        <p:attrNameLst>
                                          <p:attrName>ppt_w</p:attrName>
                                        </p:attrNameLst>
                                      </p:cBhvr>
                                      <p:tavLst>
                                        <p:tav tm="0">
                                          <p:val>
                                            <p:fltVal val="0"/>
                                          </p:val>
                                        </p:tav>
                                        <p:tav tm="100000">
                                          <p:val>
                                            <p:strVal val="#ppt_w"/>
                                          </p:val>
                                        </p:tav>
                                      </p:tavLst>
                                    </p:anim>
                                    <p:anim calcmode="lin" valueType="num">
                                      <p:cBhvr>
                                        <p:cTn id="35" dur="1250" fill="hold"/>
                                        <p:tgtEl>
                                          <p:spTgt spid="44"/>
                                        </p:tgtEl>
                                        <p:attrNameLst>
                                          <p:attrName>ppt_h</p:attrName>
                                        </p:attrNameLst>
                                      </p:cBhvr>
                                      <p:tavLst>
                                        <p:tav tm="0">
                                          <p:val>
                                            <p:fltVal val="0"/>
                                          </p:val>
                                        </p:tav>
                                        <p:tav tm="100000">
                                          <p:val>
                                            <p:strVal val="#ppt_h"/>
                                          </p:val>
                                        </p:tav>
                                      </p:tavLst>
                                    </p:anim>
                                    <p:anim calcmode="lin" valueType="num">
                                      <p:cBhvr>
                                        <p:cTn id="36" dur="1250" fill="hold"/>
                                        <p:tgtEl>
                                          <p:spTgt spid="44"/>
                                        </p:tgtEl>
                                        <p:attrNameLst>
                                          <p:attrName>style.rotation</p:attrName>
                                        </p:attrNameLst>
                                      </p:cBhvr>
                                      <p:tavLst>
                                        <p:tav tm="0">
                                          <p:val>
                                            <p:fltVal val="90"/>
                                          </p:val>
                                        </p:tav>
                                        <p:tav tm="100000">
                                          <p:val>
                                            <p:fltVal val="0"/>
                                          </p:val>
                                        </p:tav>
                                      </p:tavLst>
                                    </p:anim>
                                    <p:animEffect transition="in" filter="fade">
                                      <p:cBhvr>
                                        <p:cTn id="37" dur="1250"/>
                                        <p:tgtEl>
                                          <p:spTgt spid="44"/>
                                        </p:tgtEl>
                                      </p:cBhvr>
                                    </p:animEffect>
                                  </p:childTnLst>
                                </p:cTn>
                              </p:par>
                              <p:par>
                                <p:cTn id="38" presetID="31" presetClass="entr" presetSubtype="0" fill="hold" grpId="0" nodeType="withEffect">
                                  <p:stCondLst>
                                    <p:cond delay="125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250" fill="hold"/>
                                        <p:tgtEl>
                                          <p:spTgt spid="42"/>
                                        </p:tgtEl>
                                        <p:attrNameLst>
                                          <p:attrName>ppt_w</p:attrName>
                                        </p:attrNameLst>
                                      </p:cBhvr>
                                      <p:tavLst>
                                        <p:tav tm="0">
                                          <p:val>
                                            <p:fltVal val="0"/>
                                          </p:val>
                                        </p:tav>
                                        <p:tav tm="100000">
                                          <p:val>
                                            <p:strVal val="#ppt_w"/>
                                          </p:val>
                                        </p:tav>
                                      </p:tavLst>
                                    </p:anim>
                                    <p:anim calcmode="lin" valueType="num">
                                      <p:cBhvr>
                                        <p:cTn id="41" dur="1250" fill="hold"/>
                                        <p:tgtEl>
                                          <p:spTgt spid="42"/>
                                        </p:tgtEl>
                                        <p:attrNameLst>
                                          <p:attrName>ppt_h</p:attrName>
                                        </p:attrNameLst>
                                      </p:cBhvr>
                                      <p:tavLst>
                                        <p:tav tm="0">
                                          <p:val>
                                            <p:fltVal val="0"/>
                                          </p:val>
                                        </p:tav>
                                        <p:tav tm="100000">
                                          <p:val>
                                            <p:strVal val="#ppt_h"/>
                                          </p:val>
                                        </p:tav>
                                      </p:tavLst>
                                    </p:anim>
                                    <p:anim calcmode="lin" valueType="num">
                                      <p:cBhvr>
                                        <p:cTn id="42" dur="1250" fill="hold"/>
                                        <p:tgtEl>
                                          <p:spTgt spid="42"/>
                                        </p:tgtEl>
                                        <p:attrNameLst>
                                          <p:attrName>style.rotation</p:attrName>
                                        </p:attrNameLst>
                                      </p:cBhvr>
                                      <p:tavLst>
                                        <p:tav tm="0">
                                          <p:val>
                                            <p:fltVal val="90"/>
                                          </p:val>
                                        </p:tav>
                                        <p:tav tm="100000">
                                          <p:val>
                                            <p:fltVal val="0"/>
                                          </p:val>
                                        </p:tav>
                                      </p:tavLst>
                                    </p:anim>
                                    <p:animEffect transition="in" filter="fade">
                                      <p:cBhvr>
                                        <p:cTn id="43" dur="1250"/>
                                        <p:tgtEl>
                                          <p:spTgt spid="42"/>
                                        </p:tgtEl>
                                      </p:cBhvr>
                                    </p:animEffect>
                                  </p:childTnLst>
                                </p:cTn>
                              </p:par>
                              <p:par>
                                <p:cTn id="44" presetID="31" presetClass="entr" presetSubtype="0" fill="hold" nodeType="withEffect">
                                  <p:stCondLst>
                                    <p:cond delay="125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250" fill="hold"/>
                                        <p:tgtEl>
                                          <p:spTgt spid="37"/>
                                        </p:tgtEl>
                                        <p:attrNameLst>
                                          <p:attrName>ppt_w</p:attrName>
                                        </p:attrNameLst>
                                      </p:cBhvr>
                                      <p:tavLst>
                                        <p:tav tm="0">
                                          <p:val>
                                            <p:fltVal val="0"/>
                                          </p:val>
                                        </p:tav>
                                        <p:tav tm="100000">
                                          <p:val>
                                            <p:strVal val="#ppt_w"/>
                                          </p:val>
                                        </p:tav>
                                      </p:tavLst>
                                    </p:anim>
                                    <p:anim calcmode="lin" valueType="num">
                                      <p:cBhvr>
                                        <p:cTn id="47" dur="1250" fill="hold"/>
                                        <p:tgtEl>
                                          <p:spTgt spid="37"/>
                                        </p:tgtEl>
                                        <p:attrNameLst>
                                          <p:attrName>ppt_h</p:attrName>
                                        </p:attrNameLst>
                                      </p:cBhvr>
                                      <p:tavLst>
                                        <p:tav tm="0">
                                          <p:val>
                                            <p:fltVal val="0"/>
                                          </p:val>
                                        </p:tav>
                                        <p:tav tm="100000">
                                          <p:val>
                                            <p:strVal val="#ppt_h"/>
                                          </p:val>
                                        </p:tav>
                                      </p:tavLst>
                                    </p:anim>
                                    <p:anim calcmode="lin" valueType="num">
                                      <p:cBhvr>
                                        <p:cTn id="48" dur="1250" fill="hold"/>
                                        <p:tgtEl>
                                          <p:spTgt spid="37"/>
                                        </p:tgtEl>
                                        <p:attrNameLst>
                                          <p:attrName>style.rotation</p:attrName>
                                        </p:attrNameLst>
                                      </p:cBhvr>
                                      <p:tavLst>
                                        <p:tav tm="0">
                                          <p:val>
                                            <p:fltVal val="90"/>
                                          </p:val>
                                        </p:tav>
                                        <p:tav tm="100000">
                                          <p:val>
                                            <p:fltVal val="0"/>
                                          </p:val>
                                        </p:tav>
                                      </p:tavLst>
                                    </p:anim>
                                    <p:animEffect transition="in" filter="fade">
                                      <p:cBhvr>
                                        <p:cTn id="49" dur="125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500" fill="hold"/>
                                        <p:tgtEl>
                                          <p:spTgt spid="8"/>
                                        </p:tgtEl>
                                        <p:attrNameLst>
                                          <p:attrName>ppt_w</p:attrName>
                                        </p:attrNameLst>
                                      </p:cBhvr>
                                      <p:tavLst>
                                        <p:tav tm="0">
                                          <p:val>
                                            <p:fltVal val="0"/>
                                          </p:val>
                                        </p:tav>
                                        <p:tav tm="100000">
                                          <p:val>
                                            <p:strVal val="#ppt_w"/>
                                          </p:val>
                                        </p:tav>
                                      </p:tavLst>
                                    </p:anim>
                                    <p:anim calcmode="lin" valueType="num">
                                      <p:cBhvr>
                                        <p:cTn id="55" dur="1500" fill="hold"/>
                                        <p:tgtEl>
                                          <p:spTgt spid="8"/>
                                        </p:tgtEl>
                                        <p:attrNameLst>
                                          <p:attrName>ppt_h</p:attrName>
                                        </p:attrNameLst>
                                      </p:cBhvr>
                                      <p:tavLst>
                                        <p:tav tm="0">
                                          <p:val>
                                            <p:fltVal val="0"/>
                                          </p:val>
                                        </p:tav>
                                        <p:tav tm="100000">
                                          <p:val>
                                            <p:strVal val="#ppt_h"/>
                                          </p:val>
                                        </p:tav>
                                      </p:tavLst>
                                    </p:anim>
                                    <p:anim calcmode="lin" valueType="num">
                                      <p:cBhvr>
                                        <p:cTn id="56" dur="1500" fill="hold"/>
                                        <p:tgtEl>
                                          <p:spTgt spid="8"/>
                                        </p:tgtEl>
                                        <p:attrNameLst>
                                          <p:attrName>style.rotation</p:attrName>
                                        </p:attrNameLst>
                                      </p:cBhvr>
                                      <p:tavLst>
                                        <p:tav tm="0">
                                          <p:val>
                                            <p:fltVal val="90"/>
                                          </p:val>
                                        </p:tav>
                                        <p:tav tm="100000">
                                          <p:val>
                                            <p:fltVal val="0"/>
                                          </p:val>
                                        </p:tav>
                                      </p:tavLst>
                                    </p:anim>
                                    <p:animEffect transition="in" filter="fade">
                                      <p:cBhvr>
                                        <p:cTn id="57" dur="1500"/>
                                        <p:tgtEl>
                                          <p:spTgt spid="8"/>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1500" fill="hold"/>
                                        <p:tgtEl>
                                          <p:spTgt spid="12"/>
                                        </p:tgtEl>
                                        <p:attrNameLst>
                                          <p:attrName>ppt_w</p:attrName>
                                        </p:attrNameLst>
                                      </p:cBhvr>
                                      <p:tavLst>
                                        <p:tav tm="0">
                                          <p:val>
                                            <p:fltVal val="0"/>
                                          </p:val>
                                        </p:tav>
                                        <p:tav tm="100000">
                                          <p:val>
                                            <p:strVal val="#ppt_w"/>
                                          </p:val>
                                        </p:tav>
                                      </p:tavLst>
                                    </p:anim>
                                    <p:anim calcmode="lin" valueType="num">
                                      <p:cBhvr>
                                        <p:cTn id="61" dur="1500" fill="hold"/>
                                        <p:tgtEl>
                                          <p:spTgt spid="12"/>
                                        </p:tgtEl>
                                        <p:attrNameLst>
                                          <p:attrName>ppt_h</p:attrName>
                                        </p:attrNameLst>
                                      </p:cBhvr>
                                      <p:tavLst>
                                        <p:tav tm="0">
                                          <p:val>
                                            <p:fltVal val="0"/>
                                          </p:val>
                                        </p:tav>
                                        <p:tav tm="100000">
                                          <p:val>
                                            <p:strVal val="#ppt_h"/>
                                          </p:val>
                                        </p:tav>
                                      </p:tavLst>
                                    </p:anim>
                                    <p:anim calcmode="lin" valueType="num">
                                      <p:cBhvr>
                                        <p:cTn id="62" dur="1500" fill="hold"/>
                                        <p:tgtEl>
                                          <p:spTgt spid="12"/>
                                        </p:tgtEl>
                                        <p:attrNameLst>
                                          <p:attrName>style.rotation</p:attrName>
                                        </p:attrNameLst>
                                      </p:cBhvr>
                                      <p:tavLst>
                                        <p:tav tm="0">
                                          <p:val>
                                            <p:fltVal val="90"/>
                                          </p:val>
                                        </p:tav>
                                        <p:tav tm="100000">
                                          <p:val>
                                            <p:fltVal val="0"/>
                                          </p:val>
                                        </p:tav>
                                      </p:tavLst>
                                    </p:anim>
                                    <p:animEffect transition="in" filter="fade">
                                      <p:cBhvr>
                                        <p:cTn id="63" dur="1500"/>
                                        <p:tgtEl>
                                          <p:spTgt spid="12"/>
                                        </p:tgtEl>
                                      </p:cBhvr>
                                    </p:animEffect>
                                  </p:childTnLst>
                                </p:cTn>
                              </p:par>
                              <p:par>
                                <p:cTn id="64" presetID="31" presetClass="entr" presetSubtype="0"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500" fill="hold"/>
                                        <p:tgtEl>
                                          <p:spTgt spid="15"/>
                                        </p:tgtEl>
                                        <p:attrNameLst>
                                          <p:attrName>ppt_w</p:attrName>
                                        </p:attrNameLst>
                                      </p:cBhvr>
                                      <p:tavLst>
                                        <p:tav tm="0">
                                          <p:val>
                                            <p:fltVal val="0"/>
                                          </p:val>
                                        </p:tav>
                                        <p:tav tm="100000">
                                          <p:val>
                                            <p:strVal val="#ppt_w"/>
                                          </p:val>
                                        </p:tav>
                                      </p:tavLst>
                                    </p:anim>
                                    <p:anim calcmode="lin" valueType="num">
                                      <p:cBhvr>
                                        <p:cTn id="67" dur="1500" fill="hold"/>
                                        <p:tgtEl>
                                          <p:spTgt spid="15"/>
                                        </p:tgtEl>
                                        <p:attrNameLst>
                                          <p:attrName>ppt_h</p:attrName>
                                        </p:attrNameLst>
                                      </p:cBhvr>
                                      <p:tavLst>
                                        <p:tav tm="0">
                                          <p:val>
                                            <p:fltVal val="0"/>
                                          </p:val>
                                        </p:tav>
                                        <p:tav tm="100000">
                                          <p:val>
                                            <p:strVal val="#ppt_h"/>
                                          </p:val>
                                        </p:tav>
                                      </p:tavLst>
                                    </p:anim>
                                    <p:anim calcmode="lin" valueType="num">
                                      <p:cBhvr>
                                        <p:cTn id="68" dur="1500" fill="hold"/>
                                        <p:tgtEl>
                                          <p:spTgt spid="15"/>
                                        </p:tgtEl>
                                        <p:attrNameLst>
                                          <p:attrName>style.rotation</p:attrName>
                                        </p:attrNameLst>
                                      </p:cBhvr>
                                      <p:tavLst>
                                        <p:tav tm="0">
                                          <p:val>
                                            <p:fltVal val="90"/>
                                          </p:val>
                                        </p:tav>
                                        <p:tav tm="100000">
                                          <p:val>
                                            <p:fltVal val="0"/>
                                          </p:val>
                                        </p:tav>
                                      </p:tavLst>
                                    </p:anim>
                                    <p:animEffect transition="in" filter="fade">
                                      <p:cBhvr>
                                        <p:cTn id="69" dur="1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250"/>
                                        <p:tgtEl>
                                          <p:spTgt spid="9"/>
                                        </p:tgtEl>
                                      </p:cBhvr>
                                    </p:animEffect>
                                    <p:anim calcmode="lin" valueType="num">
                                      <p:cBhvr>
                                        <p:cTn id="75" dur="1250" fill="hold"/>
                                        <p:tgtEl>
                                          <p:spTgt spid="9"/>
                                        </p:tgtEl>
                                        <p:attrNameLst>
                                          <p:attrName>ppt_x</p:attrName>
                                        </p:attrNameLst>
                                      </p:cBhvr>
                                      <p:tavLst>
                                        <p:tav tm="0">
                                          <p:val>
                                            <p:strVal val="#ppt_x"/>
                                          </p:val>
                                        </p:tav>
                                        <p:tav tm="100000">
                                          <p:val>
                                            <p:strVal val="#ppt_x"/>
                                          </p:val>
                                        </p:tav>
                                      </p:tavLst>
                                    </p:anim>
                                    <p:anim calcmode="lin" valueType="num">
                                      <p:cBhvr>
                                        <p:cTn id="76" dur="1250" fill="hold"/>
                                        <p:tgtEl>
                                          <p:spTgt spid="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250"/>
                                        <p:tgtEl>
                                          <p:spTgt spid="17"/>
                                        </p:tgtEl>
                                      </p:cBhvr>
                                    </p:animEffect>
                                    <p:anim calcmode="lin" valueType="num">
                                      <p:cBhvr>
                                        <p:cTn id="80" dur="1250" fill="hold"/>
                                        <p:tgtEl>
                                          <p:spTgt spid="17"/>
                                        </p:tgtEl>
                                        <p:attrNameLst>
                                          <p:attrName>ppt_x</p:attrName>
                                        </p:attrNameLst>
                                      </p:cBhvr>
                                      <p:tavLst>
                                        <p:tav tm="0">
                                          <p:val>
                                            <p:strVal val="#ppt_x"/>
                                          </p:val>
                                        </p:tav>
                                        <p:tav tm="100000">
                                          <p:val>
                                            <p:strVal val="#ppt_x"/>
                                          </p:val>
                                        </p:tav>
                                      </p:tavLst>
                                    </p:anim>
                                    <p:anim calcmode="lin" valueType="num">
                                      <p:cBhvr>
                                        <p:cTn id="81"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up)">
                                      <p:cBhvr>
                                        <p:cTn id="86" dur="1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repeatCount="4000"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1750"/>
                                        <p:tgtEl>
                                          <p:spTgt spid="45"/>
                                        </p:tgtEl>
                                      </p:cBhvr>
                                    </p:animEffect>
                                  </p:childTnLst>
                                </p:cTn>
                              </p:par>
                              <p:par>
                                <p:cTn id="92" presetID="47" presetClass="entr" presetSubtype="0" fill="hold" grpId="0" nodeType="withEffect">
                                  <p:stCondLst>
                                    <p:cond delay="75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1000"/>
                                        <p:tgtEl>
                                          <p:spTgt spid="19"/>
                                        </p:tgtEl>
                                      </p:cBhvr>
                                    </p:animEffect>
                                    <p:anim calcmode="lin" valueType="num">
                                      <p:cBhvr>
                                        <p:cTn id="95" dur="1000" fill="hold"/>
                                        <p:tgtEl>
                                          <p:spTgt spid="19"/>
                                        </p:tgtEl>
                                        <p:attrNameLst>
                                          <p:attrName>ppt_x</p:attrName>
                                        </p:attrNameLst>
                                      </p:cBhvr>
                                      <p:tavLst>
                                        <p:tav tm="0">
                                          <p:val>
                                            <p:strVal val="#ppt_x"/>
                                          </p:val>
                                        </p:tav>
                                        <p:tav tm="100000">
                                          <p:val>
                                            <p:strVal val="#ppt_x"/>
                                          </p:val>
                                        </p:tav>
                                      </p:tavLst>
                                    </p:anim>
                                    <p:anim calcmode="lin" valueType="num">
                                      <p:cBhvr>
                                        <p:cTn id="9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Effect transition="in" filter="barn(inVertical)">
                                      <p:cBhvr>
                                        <p:cTn id="10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p:bldP spid="34" grpId="0"/>
      <p:bldP spid="42" grpId="0" animBg="1"/>
      <p:bldP spid="12" grpId="0" animBg="1"/>
      <p:bldP spid="22" grpId="0" animBg="1"/>
      <p:bldP spid="25" grpId="0" animBg="1"/>
      <p:bldP spid="3" grpId="0" animBg="1"/>
      <p:bldP spid="43"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rgbClr val="FFFF00"/>
            </a:gs>
            <a:gs pos="71000">
              <a:srgbClr val="51F9C5"/>
            </a:gs>
            <a:gs pos="100000">
              <a:schemeClr val="accent4">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86114" y="6511326"/>
            <a:ext cx="405887" cy="365125"/>
          </a:xfrm>
        </p:spPr>
        <p:txBody>
          <a:bodyPr/>
          <a:lstStyle/>
          <a:p>
            <a:fld id="{81FEFA0A-2F20-4B60-98C6-5FFDA469AA1C}" type="slidenum">
              <a:rPr lang="en-US" sz="1600" b="1" smtClean="0">
                <a:solidFill>
                  <a:schemeClr val="tx2"/>
                </a:solidFill>
              </a:rPr>
              <a:pPr/>
              <a:t>55</a:t>
            </a:fld>
            <a:endParaRPr lang="en-US" sz="1600" b="1" dirty="0">
              <a:solidFill>
                <a:schemeClr val="tx2"/>
              </a:solidFill>
            </a:endParaRPr>
          </a:p>
        </p:txBody>
      </p:sp>
      <p:sp>
        <p:nvSpPr>
          <p:cNvPr id="2" name="Cloud 1"/>
          <p:cNvSpPr/>
          <p:nvPr/>
        </p:nvSpPr>
        <p:spPr>
          <a:xfrm>
            <a:off x="1021278" y="1084532"/>
            <a:ext cx="10224654" cy="4944140"/>
          </a:xfrm>
          <a:prstGeom prst="cloud">
            <a:avLst/>
          </a:prstGeom>
          <a:solidFill>
            <a:srgbClr val="002060"/>
          </a:solidFill>
          <a:ln w="76200">
            <a:solidFill>
              <a:schemeClr val="tx2"/>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6000" b="1" dirty="0" smtClean="0">
                <a:ln>
                  <a:solidFill>
                    <a:schemeClr val="tx1"/>
                  </a:solidFill>
                </a:ln>
                <a:solidFill>
                  <a:schemeClr val="accent1">
                    <a:lumMod val="60000"/>
                    <a:lumOff val="40000"/>
                  </a:schemeClr>
                </a:solidFill>
              </a:rPr>
              <a:t>Next –</a:t>
            </a:r>
            <a:r>
              <a:rPr lang="en-US" sz="4000" dirty="0" smtClean="0">
                <a:solidFill>
                  <a:schemeClr val="accent1">
                    <a:lumMod val="60000"/>
                    <a:lumOff val="40000"/>
                  </a:schemeClr>
                </a:solidFill>
              </a:rPr>
              <a:t> </a:t>
            </a:r>
            <a:r>
              <a:rPr lang="en-US" sz="4000" dirty="0" smtClean="0"/>
              <a:t/>
            </a:r>
            <a:br>
              <a:rPr lang="en-US" sz="4000" dirty="0" smtClean="0"/>
            </a:br>
            <a:r>
              <a:rPr lang="en-US" sz="4000" b="1" i="1" dirty="0" smtClean="0">
                <a:solidFill>
                  <a:srgbClr val="CC6600"/>
                </a:solidFill>
                <a:latin typeface="Comic Sans MS" pitchFamily="66" charset="0"/>
              </a:rPr>
              <a:t>What about this </a:t>
            </a:r>
            <a:r>
              <a:rPr lang="en-US" sz="4000" b="1" i="1" dirty="0" smtClean="0">
                <a:solidFill>
                  <a:srgbClr val="CC6600"/>
                </a:solidFill>
                <a:latin typeface="Comic Sans MS" pitchFamily="66" charset="0"/>
              </a:rPr>
              <a:t/>
            </a:r>
            <a:br>
              <a:rPr lang="en-US" sz="4000" b="1" i="1" dirty="0" smtClean="0">
                <a:solidFill>
                  <a:srgbClr val="CC6600"/>
                </a:solidFill>
                <a:latin typeface="Comic Sans MS" pitchFamily="66" charset="0"/>
              </a:rPr>
            </a:br>
            <a:r>
              <a:rPr lang="en-US" sz="4000" b="1" i="1" dirty="0" smtClean="0">
                <a:ln>
                  <a:solidFill>
                    <a:sysClr val="windowText" lastClr="000000"/>
                  </a:solidFill>
                </a:ln>
                <a:solidFill>
                  <a:srgbClr val="FF00FF"/>
                </a:solidFill>
                <a:effectLst>
                  <a:glow rad="127000">
                    <a:schemeClr val="tx1">
                      <a:lumMod val="50000"/>
                    </a:schemeClr>
                  </a:glow>
                </a:effectLst>
                <a:latin typeface="Comic Sans MS" pitchFamily="66" charset="0"/>
              </a:rPr>
              <a:t>“</a:t>
            </a:r>
            <a:r>
              <a:rPr lang="en-US" sz="4000" b="1" i="1" dirty="0" smtClean="0">
                <a:ln>
                  <a:solidFill>
                    <a:sysClr val="windowText" lastClr="000000"/>
                  </a:solidFill>
                </a:ln>
                <a:solidFill>
                  <a:srgbClr val="FF00FF"/>
                </a:solidFill>
                <a:effectLst>
                  <a:glow rad="127000">
                    <a:schemeClr val="tx1">
                      <a:lumMod val="50000"/>
                    </a:schemeClr>
                  </a:glow>
                </a:effectLst>
                <a:latin typeface="Comic Sans MS" pitchFamily="66" charset="0"/>
              </a:rPr>
              <a:t>new moon”</a:t>
            </a:r>
            <a:r>
              <a:rPr lang="en-US" sz="4000" b="1" i="1" dirty="0" smtClean="0">
                <a:solidFill>
                  <a:srgbClr val="CC6600"/>
                </a:solidFill>
                <a:latin typeface="Comic Sans MS" pitchFamily="66" charset="0"/>
              </a:rPr>
              <a:t> that we </a:t>
            </a:r>
            <a:r>
              <a:rPr lang="en-US" sz="4000" b="1" i="1" dirty="0" smtClean="0">
                <a:solidFill>
                  <a:srgbClr val="CC6600"/>
                </a:solidFill>
                <a:latin typeface="Comic Sans MS" pitchFamily="66" charset="0"/>
              </a:rPr>
              <a:t/>
            </a:r>
            <a:br>
              <a:rPr lang="en-US" sz="4000" b="1" i="1" dirty="0" smtClean="0">
                <a:solidFill>
                  <a:srgbClr val="CC6600"/>
                </a:solidFill>
                <a:latin typeface="Comic Sans MS" pitchFamily="66" charset="0"/>
              </a:rPr>
            </a:br>
            <a:r>
              <a:rPr lang="en-US" sz="4000" b="1" i="1" dirty="0" smtClean="0">
                <a:solidFill>
                  <a:srgbClr val="CC6600"/>
                </a:solidFill>
                <a:latin typeface="Comic Sans MS" pitchFamily="66" charset="0"/>
              </a:rPr>
              <a:t>hear </a:t>
            </a:r>
            <a:r>
              <a:rPr lang="en-US" sz="4000" b="1" i="1" dirty="0" smtClean="0">
                <a:solidFill>
                  <a:srgbClr val="CC6600"/>
                </a:solidFill>
                <a:latin typeface="Comic Sans MS" pitchFamily="66" charset="0"/>
              </a:rPr>
              <a:t>about?</a:t>
            </a:r>
            <a:endParaRPr lang="en-CA" sz="4000" b="1" i="1" dirty="0">
              <a:solidFill>
                <a:srgbClr val="CC6600"/>
              </a:solidFill>
              <a:latin typeface="Comic Sans MS" pitchFamily="66" charset="0"/>
            </a:endParaRPr>
          </a:p>
        </p:txBody>
      </p:sp>
    </p:spTree>
    <p:extLst>
      <p:ext uri="{BB962C8B-B14F-4D97-AF65-F5344CB8AC3E}">
        <p14:creationId xmlns:p14="http://schemas.microsoft.com/office/powerpoint/2010/main" val="419068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2580"/>
            <a:ext cx="10839835" cy="868471"/>
          </a:xfrm>
          <a:ln w="76200"/>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a:noAutofit/>
            <a:sp3d extrusionH="57150">
              <a:bevelT w="38100" h="38100"/>
            </a:sp3d>
          </a:bodyPr>
          <a:lstStyle/>
          <a:p>
            <a:pPr algn="ctr"/>
            <a:r>
              <a:rPr lang="en-US" sz="6000" b="1" dirty="0" smtClean="0"/>
              <a:t>“New moon” </a:t>
            </a:r>
            <a:r>
              <a:rPr lang="en-US" sz="6000" dirty="0" smtClean="0">
                <a:solidFill>
                  <a:schemeClr val="accent4">
                    <a:lumMod val="75000"/>
                  </a:schemeClr>
                </a:solidFill>
              </a:rPr>
              <a:t>– </a:t>
            </a:r>
            <a:r>
              <a:rPr lang="en-US" sz="4800" dirty="0" smtClean="0">
                <a:solidFill>
                  <a:schemeClr val="accent4">
                    <a:lumMod val="75000"/>
                  </a:schemeClr>
                </a:solidFill>
              </a:rPr>
              <a:t>is it </a:t>
            </a:r>
            <a:r>
              <a:rPr lang="en-US" sz="4800" b="1" u="sng" dirty="0" smtClean="0">
                <a:solidFill>
                  <a:schemeClr val="accent4">
                    <a:lumMod val="75000"/>
                  </a:schemeClr>
                </a:solidFill>
              </a:rPr>
              <a:t>authentic</a:t>
            </a:r>
            <a:r>
              <a:rPr lang="en-US" sz="4800" dirty="0" smtClean="0">
                <a:solidFill>
                  <a:schemeClr val="accent4">
                    <a:lumMod val="75000"/>
                  </a:schemeClr>
                </a:solidFill>
              </a:rPr>
              <a:t>?</a:t>
            </a:r>
            <a:endParaRPr lang="en-US" sz="4800" dirty="0">
              <a:solidFill>
                <a:schemeClr val="accent4">
                  <a:lumMod val="75000"/>
                </a:schemeClr>
              </a:solidFill>
            </a:endParaRPr>
          </a:p>
        </p:txBody>
      </p:sp>
      <p:sp>
        <p:nvSpPr>
          <p:cNvPr id="3" name="Content Placeholder 2"/>
          <p:cNvSpPr>
            <a:spLocks noGrp="1"/>
          </p:cNvSpPr>
          <p:nvPr>
            <p:ph idx="1"/>
          </p:nvPr>
        </p:nvSpPr>
        <p:spPr>
          <a:xfrm>
            <a:off x="685801" y="1531689"/>
            <a:ext cx="10865733" cy="5040686"/>
          </a:xfrm>
          <a:solidFill>
            <a:schemeClr val="tx1">
              <a:lumMod val="95000"/>
            </a:schemeClr>
          </a:solidFill>
          <a:ln w="76200">
            <a:solidFill>
              <a:schemeClr val="accent4">
                <a:lumMod val="75000"/>
              </a:schemeClr>
            </a:solidFill>
          </a:ln>
          <a:scene3d>
            <a:camera prst="orthographicFront"/>
            <a:lightRig rig="threePt" dir="t"/>
          </a:scene3d>
          <a:sp3d>
            <a:bevelT/>
          </a:sp3d>
        </p:spPr>
        <p:txBody>
          <a:bodyPr lIns="182880">
            <a:normAutofit/>
            <a:sp3d extrusionH="57150">
              <a:bevelT w="38100" h="38100"/>
            </a:sp3d>
          </a:bodyPr>
          <a:lstStyle/>
          <a:p>
            <a:pPr marL="0" lvl="0" indent="0">
              <a:lnSpc>
                <a:spcPct val="115000"/>
              </a:lnSpc>
              <a:spcAft>
                <a:spcPts val="1800"/>
              </a:spcAft>
              <a:buClr>
                <a:prstClr val="white"/>
              </a:buClr>
              <a:buNone/>
            </a:pPr>
            <a:r>
              <a:rPr lang="en-US" sz="2400" dirty="0">
                <a:solidFill>
                  <a:prstClr val="black">
                    <a:lumMod val="95000"/>
                    <a:lumOff val="5000"/>
                  </a:prstClr>
                </a:solidFill>
              </a:rPr>
              <a:t>If a person researches into </a:t>
            </a:r>
            <a:r>
              <a:rPr lang="en-US" sz="2400" b="1" u="sng" dirty="0" smtClean="0">
                <a:solidFill>
                  <a:srgbClr val="FF0066"/>
                </a:solidFill>
              </a:rPr>
              <a:t>THE HEBREW TEXT</a:t>
            </a:r>
            <a:r>
              <a:rPr lang="en-US" sz="2400" dirty="0" smtClean="0">
                <a:solidFill>
                  <a:srgbClr val="FF0066"/>
                </a:solidFill>
              </a:rPr>
              <a:t>,</a:t>
            </a:r>
            <a:r>
              <a:rPr lang="en-US" sz="2400" dirty="0" smtClean="0">
                <a:solidFill>
                  <a:prstClr val="black">
                    <a:lumMod val="95000"/>
                    <a:lumOff val="5000"/>
                  </a:prstClr>
                </a:solidFill>
              </a:rPr>
              <a:t> </a:t>
            </a:r>
            <a:r>
              <a:rPr lang="en-US" sz="2400" dirty="0">
                <a:solidFill>
                  <a:prstClr val="black">
                    <a:lumMod val="95000"/>
                    <a:lumOff val="5000"/>
                  </a:prstClr>
                </a:solidFill>
              </a:rPr>
              <a:t>the words – </a:t>
            </a:r>
            <a:r>
              <a:rPr lang="en-US" sz="2400" b="1" dirty="0">
                <a:solidFill>
                  <a:srgbClr val="BC70EE">
                    <a:lumMod val="75000"/>
                  </a:srgbClr>
                </a:solidFill>
              </a:rPr>
              <a:t>“new </a:t>
            </a:r>
            <a:r>
              <a:rPr lang="en-US" sz="2400" b="1" dirty="0" smtClean="0">
                <a:solidFill>
                  <a:srgbClr val="BC70EE">
                    <a:lumMod val="75000"/>
                  </a:srgbClr>
                </a:solidFill>
              </a:rPr>
              <a:t>moon,” </a:t>
            </a:r>
            <a:r>
              <a:rPr lang="en-US" sz="2400" dirty="0">
                <a:solidFill>
                  <a:prstClr val="black">
                    <a:lumMod val="95000"/>
                    <a:lumOff val="5000"/>
                  </a:prstClr>
                </a:solidFill>
              </a:rPr>
              <a:t>as found in our present received text Scriptures, </a:t>
            </a:r>
            <a:r>
              <a:rPr lang="en-US" sz="2400" b="1" u="sng" dirty="0" smtClean="0">
                <a:solidFill>
                  <a:srgbClr val="FF0000"/>
                </a:solidFill>
                <a:latin typeface="Arial Black" panose="020B0A04020102020204" pitchFamily="34" charset="0"/>
              </a:rPr>
              <a:t>CANNOT BE FOUND</a:t>
            </a:r>
            <a:r>
              <a:rPr lang="en-US" sz="2400" b="1" dirty="0" smtClean="0">
                <a:solidFill>
                  <a:srgbClr val="FF0000"/>
                </a:solidFill>
                <a:latin typeface="Arial Black" panose="020B0A04020102020204" pitchFamily="34" charset="0"/>
              </a:rPr>
              <a:t>.  </a:t>
            </a:r>
            <a:br>
              <a:rPr lang="en-US" sz="2400" b="1" dirty="0" smtClean="0">
                <a:solidFill>
                  <a:srgbClr val="FF0000"/>
                </a:solidFill>
                <a:latin typeface="Arial Black" panose="020B0A04020102020204" pitchFamily="34" charset="0"/>
              </a:rPr>
            </a:br>
            <a:r>
              <a:rPr lang="en-US" sz="2400" dirty="0" smtClean="0">
                <a:solidFill>
                  <a:prstClr val="black">
                    <a:lumMod val="95000"/>
                    <a:lumOff val="5000"/>
                  </a:prstClr>
                </a:solidFill>
              </a:rPr>
              <a:t>The </a:t>
            </a:r>
            <a:r>
              <a:rPr lang="en-US" sz="2400" dirty="0">
                <a:solidFill>
                  <a:prstClr val="black">
                    <a:lumMod val="95000"/>
                    <a:lumOff val="5000"/>
                  </a:prstClr>
                </a:solidFill>
              </a:rPr>
              <a:t>words </a:t>
            </a:r>
            <a:r>
              <a:rPr lang="en-US" sz="2400" b="1" dirty="0">
                <a:solidFill>
                  <a:srgbClr val="BC70EE">
                    <a:lumMod val="75000"/>
                  </a:srgbClr>
                </a:solidFill>
              </a:rPr>
              <a:t>“new </a:t>
            </a:r>
            <a:r>
              <a:rPr lang="en-US" sz="2400" b="1" dirty="0" smtClean="0">
                <a:solidFill>
                  <a:srgbClr val="BC70EE">
                    <a:lumMod val="75000"/>
                  </a:srgbClr>
                </a:solidFill>
              </a:rPr>
              <a:t>moon,” </a:t>
            </a:r>
            <a:r>
              <a:rPr lang="en-US" sz="2400" b="1" dirty="0">
                <a:solidFill>
                  <a:srgbClr val="BC70EE">
                    <a:lumMod val="75000"/>
                  </a:srgbClr>
                </a:solidFill>
              </a:rPr>
              <a:t>promoting </a:t>
            </a:r>
            <a:r>
              <a:rPr lang="en-US" sz="2400" b="1" dirty="0" smtClean="0">
                <a:solidFill>
                  <a:srgbClr val="BC70EE">
                    <a:lumMod val="75000"/>
                  </a:srgbClr>
                </a:solidFill>
              </a:rPr>
              <a:t>allegiance given to </a:t>
            </a:r>
            <a:r>
              <a:rPr lang="en-US" sz="2400" b="1" dirty="0">
                <a:solidFill>
                  <a:srgbClr val="BC70EE">
                    <a:lumMod val="75000"/>
                  </a:srgbClr>
                </a:solidFill>
              </a:rPr>
              <a:t>the moon, </a:t>
            </a:r>
            <a:r>
              <a:rPr lang="en-US" sz="2400" b="1" dirty="0" smtClean="0">
                <a:solidFill>
                  <a:srgbClr val="BC70EE">
                    <a:lumMod val="75000"/>
                  </a:srgbClr>
                </a:solidFill>
              </a:rPr>
              <a:t/>
            </a:r>
            <a:br>
              <a:rPr lang="en-US" sz="2400" b="1" dirty="0" smtClean="0">
                <a:solidFill>
                  <a:srgbClr val="BC70EE">
                    <a:lumMod val="75000"/>
                  </a:srgbClr>
                </a:solidFill>
              </a:rPr>
            </a:br>
            <a:r>
              <a:rPr lang="en-US" sz="2400" b="1" u="sng" dirty="0" smtClean="0">
                <a:solidFill>
                  <a:srgbClr val="FF0000"/>
                </a:solidFill>
              </a:rPr>
              <a:t>simply do not exist </a:t>
            </a:r>
            <a:r>
              <a:rPr lang="en-US" sz="2400" b="1" u="sng" dirty="0">
                <a:solidFill>
                  <a:srgbClr val="FF0000"/>
                </a:solidFill>
              </a:rPr>
              <a:t>in the original Hebrew </a:t>
            </a:r>
            <a:r>
              <a:rPr lang="en-US" sz="2400" b="1" u="sng" dirty="0" smtClean="0">
                <a:solidFill>
                  <a:srgbClr val="FF0000"/>
                </a:solidFill>
              </a:rPr>
              <a:t>script</a:t>
            </a:r>
            <a:r>
              <a:rPr lang="en-US" sz="2400" b="1" dirty="0" smtClean="0">
                <a:solidFill>
                  <a:srgbClr val="FF0000"/>
                </a:solidFill>
              </a:rPr>
              <a:t>.</a:t>
            </a:r>
            <a:endParaRPr lang="en-US" sz="2400" dirty="0">
              <a:solidFill>
                <a:prstClr val="black">
                  <a:lumMod val="95000"/>
                  <a:lumOff val="5000"/>
                </a:prstClr>
              </a:solidFill>
            </a:endParaRPr>
          </a:p>
          <a:p>
            <a:pPr marL="0" lvl="0" indent="0">
              <a:lnSpc>
                <a:spcPct val="115000"/>
              </a:lnSpc>
              <a:spcAft>
                <a:spcPts val="1800"/>
              </a:spcAft>
              <a:buClr>
                <a:prstClr val="white"/>
              </a:buClr>
              <a:buNone/>
            </a:pPr>
            <a:r>
              <a:rPr lang="en-US" sz="2400" dirty="0" smtClean="0">
                <a:solidFill>
                  <a:prstClr val="black">
                    <a:lumMod val="95000"/>
                    <a:lumOff val="5000"/>
                  </a:prstClr>
                </a:solidFill>
              </a:rPr>
              <a:t>The </a:t>
            </a:r>
            <a:r>
              <a:rPr lang="en-US" sz="2400" dirty="0">
                <a:solidFill>
                  <a:prstClr val="black">
                    <a:lumMod val="95000"/>
                    <a:lumOff val="5000"/>
                  </a:prstClr>
                </a:solidFill>
              </a:rPr>
              <a:t>words </a:t>
            </a:r>
            <a:r>
              <a:rPr lang="en-US" sz="2400" b="1" dirty="0" smtClean="0">
                <a:solidFill>
                  <a:schemeClr val="accent2">
                    <a:lumMod val="75000"/>
                  </a:schemeClr>
                </a:solidFill>
              </a:rPr>
              <a:t>“NEW MOON” </a:t>
            </a:r>
            <a:r>
              <a:rPr lang="en-US" sz="2400" dirty="0" smtClean="0">
                <a:solidFill>
                  <a:prstClr val="black">
                    <a:lumMod val="95000"/>
                    <a:lumOff val="5000"/>
                  </a:prstClr>
                </a:solidFill>
              </a:rPr>
              <a:t>have </a:t>
            </a:r>
            <a:r>
              <a:rPr lang="en-US" sz="2400" dirty="0">
                <a:solidFill>
                  <a:prstClr val="black">
                    <a:lumMod val="95000"/>
                    <a:lumOff val="5000"/>
                  </a:prstClr>
                </a:solidFill>
              </a:rPr>
              <a:t>been infused into our modern </a:t>
            </a:r>
            <a:r>
              <a:rPr lang="en-US" sz="2400" dirty="0" smtClean="0">
                <a:solidFill>
                  <a:prstClr val="black">
                    <a:lumMod val="95000"/>
                    <a:lumOff val="5000"/>
                  </a:prstClr>
                </a:solidFill>
              </a:rPr>
              <a:t>Scriptures. </a:t>
            </a:r>
            <a:br>
              <a:rPr lang="en-US" sz="2400" dirty="0" smtClean="0">
                <a:solidFill>
                  <a:prstClr val="black">
                    <a:lumMod val="95000"/>
                    <a:lumOff val="5000"/>
                  </a:prstClr>
                </a:solidFill>
              </a:rPr>
            </a:br>
            <a:r>
              <a:rPr lang="en-US" sz="2400" dirty="0" smtClean="0">
                <a:solidFill>
                  <a:prstClr val="black">
                    <a:lumMod val="95000"/>
                    <a:lumOff val="5000"/>
                  </a:prstClr>
                </a:solidFill>
              </a:rPr>
              <a:t>The </a:t>
            </a:r>
            <a:r>
              <a:rPr lang="en-US" sz="2400" dirty="0">
                <a:solidFill>
                  <a:prstClr val="black">
                    <a:lumMod val="95000"/>
                    <a:lumOff val="5000"/>
                  </a:prstClr>
                </a:solidFill>
              </a:rPr>
              <a:t>Masoretic rabbis </a:t>
            </a:r>
            <a:r>
              <a:rPr lang="en-US" sz="2400" dirty="0" smtClean="0">
                <a:solidFill>
                  <a:prstClr val="black">
                    <a:lumMod val="95000"/>
                    <a:lumOff val="5000"/>
                  </a:prstClr>
                </a:solidFill>
              </a:rPr>
              <a:t>saturated </a:t>
            </a:r>
            <a:r>
              <a:rPr lang="en-US" sz="2400" dirty="0">
                <a:solidFill>
                  <a:prstClr val="black">
                    <a:lumMod val="95000"/>
                    <a:lumOff val="5000"/>
                  </a:prstClr>
                </a:solidFill>
              </a:rPr>
              <a:t>their belief patterns into their version of the Scriptures </a:t>
            </a:r>
            <a:r>
              <a:rPr lang="en-US" sz="2400" dirty="0" smtClean="0">
                <a:solidFill>
                  <a:prstClr val="black">
                    <a:lumMod val="95000"/>
                    <a:lumOff val="5000"/>
                  </a:prstClr>
                </a:solidFill>
              </a:rPr>
              <a:t>which </a:t>
            </a:r>
            <a:r>
              <a:rPr lang="en-US" sz="2400" dirty="0">
                <a:solidFill>
                  <a:prstClr val="black">
                    <a:lumMod val="95000"/>
                    <a:lumOff val="5000"/>
                  </a:prstClr>
                </a:solidFill>
              </a:rPr>
              <a:t>is where we get </a:t>
            </a:r>
            <a:r>
              <a:rPr lang="en-US" sz="2400" dirty="0">
                <a:solidFill>
                  <a:srgbClr val="FF0000"/>
                </a:solidFill>
              </a:rPr>
              <a:t>our </a:t>
            </a:r>
            <a:r>
              <a:rPr lang="en-US" sz="2400" dirty="0" smtClean="0">
                <a:solidFill>
                  <a:srgbClr val="FF0000"/>
                </a:solidFill>
              </a:rPr>
              <a:t>many editions </a:t>
            </a:r>
            <a:r>
              <a:rPr lang="en-US" sz="2400" dirty="0">
                <a:solidFill>
                  <a:prstClr val="black">
                    <a:lumMod val="95000"/>
                    <a:lumOff val="5000"/>
                  </a:prstClr>
                </a:solidFill>
              </a:rPr>
              <a:t>of the Scriptures today. </a:t>
            </a:r>
            <a:endParaRPr lang="en-US" sz="2400" dirty="0" smtClean="0">
              <a:solidFill>
                <a:prstClr val="black">
                  <a:lumMod val="95000"/>
                  <a:lumOff val="5000"/>
                </a:prstClr>
              </a:solidFill>
            </a:endParaRPr>
          </a:p>
          <a:p>
            <a:pPr marL="0" lvl="0" indent="0">
              <a:lnSpc>
                <a:spcPct val="115000"/>
              </a:lnSpc>
              <a:buClr>
                <a:prstClr val="white"/>
              </a:buClr>
              <a:buNone/>
            </a:pPr>
            <a:r>
              <a:rPr lang="en-US" sz="2400" dirty="0" smtClean="0">
                <a:solidFill>
                  <a:prstClr val="black">
                    <a:lumMod val="95000"/>
                    <a:lumOff val="5000"/>
                  </a:prstClr>
                </a:solidFill>
              </a:rPr>
              <a:t>If </a:t>
            </a:r>
            <a:r>
              <a:rPr lang="en-US" sz="2400" dirty="0">
                <a:solidFill>
                  <a:prstClr val="black">
                    <a:lumMod val="95000"/>
                    <a:lumOff val="5000"/>
                  </a:prstClr>
                </a:solidFill>
              </a:rPr>
              <a:t>you are serious about study and want to </a:t>
            </a:r>
            <a:r>
              <a:rPr lang="en-US" sz="2400" b="1" dirty="0">
                <a:solidFill>
                  <a:srgbClr val="FF00FF"/>
                </a:solidFill>
              </a:rPr>
              <a:t>follow the Lamb whithersoever He </a:t>
            </a:r>
            <a:r>
              <a:rPr lang="en-US" sz="2400" b="1" dirty="0" err="1">
                <a:solidFill>
                  <a:srgbClr val="FF00FF"/>
                </a:solidFill>
              </a:rPr>
              <a:t>goeth</a:t>
            </a:r>
            <a:r>
              <a:rPr lang="en-US" sz="2400" b="1" dirty="0">
                <a:solidFill>
                  <a:srgbClr val="FF00FF"/>
                </a:solidFill>
              </a:rPr>
              <a:t>,</a:t>
            </a:r>
            <a:r>
              <a:rPr lang="en-US" sz="2400" dirty="0">
                <a:solidFill>
                  <a:prstClr val="black">
                    <a:lumMod val="95000"/>
                    <a:lumOff val="5000"/>
                  </a:prstClr>
                </a:solidFill>
              </a:rPr>
              <a:t> the time has come for you to investigate </a:t>
            </a:r>
            <a:r>
              <a:rPr lang="en-US" sz="2400" dirty="0" smtClean="0">
                <a:solidFill>
                  <a:prstClr val="black">
                    <a:lumMod val="95000"/>
                    <a:lumOff val="5000"/>
                  </a:prstClr>
                </a:solidFill>
              </a:rPr>
              <a:t>this malicious </a:t>
            </a:r>
            <a:r>
              <a:rPr lang="en-US" sz="2400" dirty="0">
                <a:solidFill>
                  <a:prstClr val="black">
                    <a:lumMod val="95000"/>
                    <a:lumOff val="5000"/>
                  </a:prstClr>
                </a:solidFill>
              </a:rPr>
              <a:t>deception.  All it takes is a desire to study for truth.  The information </a:t>
            </a:r>
            <a:r>
              <a:rPr lang="en-US" sz="2400" dirty="0" smtClean="0">
                <a:solidFill>
                  <a:prstClr val="black">
                    <a:lumMod val="95000"/>
                    <a:lumOff val="5000"/>
                  </a:prstClr>
                </a:solidFill>
              </a:rPr>
              <a:t>is readily </a:t>
            </a:r>
            <a:r>
              <a:rPr lang="en-US" sz="2400" dirty="0">
                <a:solidFill>
                  <a:prstClr val="black">
                    <a:lumMod val="95000"/>
                    <a:lumOff val="5000"/>
                  </a:prstClr>
                </a:solidFill>
              </a:rPr>
              <a:t>available to </a:t>
            </a:r>
            <a:r>
              <a:rPr lang="en-US" sz="2400" dirty="0" smtClean="0">
                <a:solidFill>
                  <a:prstClr val="black">
                    <a:lumMod val="95000"/>
                    <a:lumOff val="5000"/>
                  </a:prstClr>
                </a:solidFill>
              </a:rPr>
              <a:t>you for the asking. </a:t>
            </a:r>
            <a:endParaRPr lang="en-US" sz="2400" dirty="0">
              <a:solidFill>
                <a:prstClr val="black">
                  <a:lumMod val="95000"/>
                  <a:lumOff val="5000"/>
                </a:prstClr>
              </a:solidFill>
            </a:endParaRPr>
          </a:p>
        </p:txBody>
      </p:sp>
      <p:cxnSp>
        <p:nvCxnSpPr>
          <p:cNvPr id="7" name="Straight Arrow Connector 6"/>
          <p:cNvCxnSpPr/>
          <p:nvPr/>
        </p:nvCxnSpPr>
        <p:spPr>
          <a:xfrm flipH="1">
            <a:off x="6996546" y="3338945"/>
            <a:ext cx="2023629" cy="13855"/>
          </a:xfrm>
          <a:prstGeom prst="straightConnector1">
            <a:avLst/>
          </a:prstGeom>
          <a:ln w="76200">
            <a:solidFill>
              <a:schemeClr val="bg1">
                <a:lumMod val="75000"/>
                <a:lumOff val="25000"/>
              </a:schemeClr>
            </a:solidFill>
            <a:tailEnd type="triangle"/>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56</a:t>
            </a:fld>
            <a:endParaRPr lang="en-US" dirty="0"/>
          </a:p>
        </p:txBody>
      </p:sp>
      <p:sp>
        <p:nvSpPr>
          <p:cNvPr id="5" name="5-Point Star 4"/>
          <p:cNvSpPr/>
          <p:nvPr/>
        </p:nvSpPr>
        <p:spPr>
          <a:xfrm>
            <a:off x="8760763" y="2769876"/>
            <a:ext cx="914400" cy="914400"/>
          </a:xfrm>
          <a:prstGeom prst="star5">
            <a:avLst/>
          </a:prstGeom>
          <a:solidFill>
            <a:srgbClr val="4EF4FC"/>
          </a:solidFill>
          <a:ln w="76200">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345422"/>
      </p:ext>
    </p:extLst>
  </p:cSld>
  <p:clrMapOvr>
    <a:masterClrMapping/>
  </p:clrMapOvr>
  <p:transition spd="slow">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926" y="122128"/>
            <a:ext cx="10346498" cy="1456267"/>
          </a:xfrm>
          <a:prstGeom prst="roundRect">
            <a:avLst>
              <a:gd name="adj" fmla="val 39717"/>
            </a:avLst>
          </a:prstGeom>
          <a:solidFill>
            <a:schemeClr val="accent5">
              <a:lumMod val="20000"/>
              <a:lumOff val="80000"/>
            </a:schemeClr>
          </a:solidFill>
          <a:ln w="76200">
            <a:solidFill>
              <a:srgbClr val="51F9C5"/>
            </a:solidFill>
          </a:ln>
          <a:scene3d>
            <a:camera prst="orthographicFront"/>
            <a:lightRig rig="threePt" dir="t"/>
          </a:scene3d>
          <a:sp3d>
            <a:bevelT w="152400" h="50800" prst="softRound"/>
          </a:sp3d>
        </p:spPr>
        <p:style>
          <a:lnRef idx="1">
            <a:schemeClr val="dk1"/>
          </a:lnRef>
          <a:fillRef idx="2">
            <a:schemeClr val="dk1"/>
          </a:fillRef>
          <a:effectRef idx="1">
            <a:schemeClr val="dk1"/>
          </a:effectRef>
          <a:fontRef idx="minor">
            <a:schemeClr val="dk1"/>
          </a:fontRef>
        </p:style>
        <p:txBody>
          <a:bodyPr>
            <a:noAutofit/>
            <a:sp3d extrusionH="57150">
              <a:bevelT h="25400" prst="softRound"/>
            </a:sp3d>
          </a:bodyPr>
          <a:lstStyle/>
          <a:p>
            <a:pPr algn="ctr"/>
            <a:r>
              <a:rPr lang="en-US" sz="4800" dirty="0" smtClean="0">
                <a:ln w="3175" cmpd="sng">
                  <a:solidFill>
                    <a:srgbClr val="002060"/>
                  </a:solidFill>
                </a:ln>
                <a:solidFill>
                  <a:srgbClr val="FFFF00"/>
                </a:solidFill>
                <a:latin typeface="Arial Black" panose="020B0A04020102020204" pitchFamily="34" charset="0"/>
              </a:rPr>
              <a:t>Summary according to </a:t>
            </a:r>
            <a:r>
              <a:rPr lang="en-US" sz="4800" dirty="0" err="1" smtClean="0">
                <a:ln w="3175" cmpd="sng">
                  <a:solidFill>
                    <a:srgbClr val="002060"/>
                  </a:solidFill>
                </a:ln>
                <a:solidFill>
                  <a:srgbClr val="4EF4FC"/>
                </a:solidFill>
                <a:latin typeface="Arial Black" panose="020B0A04020102020204" pitchFamily="34" charset="0"/>
              </a:rPr>
              <a:t>yahuah’s</a:t>
            </a:r>
            <a:r>
              <a:rPr lang="en-US" sz="4800" dirty="0" smtClean="0">
                <a:ln w="3175" cmpd="sng">
                  <a:solidFill>
                    <a:srgbClr val="002060"/>
                  </a:solidFill>
                </a:ln>
                <a:solidFill>
                  <a:srgbClr val="4EF4FC"/>
                </a:solidFill>
                <a:latin typeface="Arial Black" panose="020B0A04020102020204" pitchFamily="34" charset="0"/>
              </a:rPr>
              <a:t> scriptures</a:t>
            </a:r>
            <a:endParaRPr lang="en-US" sz="4800" dirty="0">
              <a:ln w="3175" cmpd="sng">
                <a:solidFill>
                  <a:srgbClr val="002060"/>
                </a:solidFill>
              </a:ln>
              <a:solidFill>
                <a:srgbClr val="4EF4FC"/>
              </a:solidFill>
              <a:latin typeface="Arial Black" panose="020B0A04020102020204" pitchFamily="34" charset="0"/>
            </a:endParaRPr>
          </a:p>
        </p:txBody>
      </p:sp>
      <p:sp>
        <p:nvSpPr>
          <p:cNvPr id="3" name="Content Placeholder 2"/>
          <p:cNvSpPr>
            <a:spLocks noGrp="1"/>
          </p:cNvSpPr>
          <p:nvPr>
            <p:ph idx="1"/>
          </p:nvPr>
        </p:nvSpPr>
        <p:spPr>
          <a:xfrm>
            <a:off x="263047" y="1728592"/>
            <a:ext cx="11674257" cy="4947781"/>
          </a:xfrm>
          <a:effectLst>
            <a:glow rad="190500">
              <a:schemeClr val="accent1">
                <a:lumMod val="20000"/>
                <a:lumOff val="80000"/>
              </a:schemeClr>
            </a:glow>
          </a:effectLst>
        </p:spPr>
        <p:txBody>
          <a:bodyPr>
            <a:normAutofit fontScale="92500"/>
            <a:scene3d>
              <a:camera prst="orthographicFront"/>
              <a:lightRig rig="threePt" dir="t"/>
            </a:scene3d>
            <a:sp3d extrusionH="57150">
              <a:bevelT w="57150" h="38100" prst="artDeco"/>
            </a:sp3d>
          </a:bodyPr>
          <a:lstStyle/>
          <a:p>
            <a:pPr>
              <a:spcAft>
                <a:spcPts val="1800"/>
              </a:spcAft>
            </a:pPr>
            <a:r>
              <a:rPr lang="en-US" sz="3200" dirty="0" smtClean="0"/>
              <a:t>The Spring </a:t>
            </a:r>
            <a:r>
              <a:rPr lang="en-US" sz="3200" b="1" dirty="0" smtClean="0">
                <a:solidFill>
                  <a:srgbClr val="C00000"/>
                </a:solidFill>
              </a:rPr>
              <a:t>Tequfah</a:t>
            </a:r>
            <a:r>
              <a:rPr lang="en-US" sz="3200" dirty="0" smtClean="0"/>
              <a:t> is the celestial point upon which </a:t>
            </a:r>
            <a:r>
              <a:rPr lang="en-US" sz="3200" dirty="0" smtClean="0">
                <a:solidFill>
                  <a:srgbClr val="4EF4FC"/>
                </a:solidFill>
              </a:rPr>
              <a:t>Yahuah’s </a:t>
            </a:r>
            <a:r>
              <a:rPr lang="en-US" sz="3200" dirty="0" err="1" smtClean="0">
                <a:solidFill>
                  <a:srgbClr val="4EF4FC"/>
                </a:solidFill>
              </a:rPr>
              <a:t>Qadosh</a:t>
            </a:r>
            <a:r>
              <a:rPr lang="en-US" sz="3200" dirty="0" smtClean="0">
                <a:solidFill>
                  <a:srgbClr val="4EF4FC"/>
                </a:solidFill>
              </a:rPr>
              <a:t> </a:t>
            </a:r>
            <a:r>
              <a:rPr lang="en-US" sz="3200" dirty="0" smtClean="0"/>
              <a:t>(Set-Apart) </a:t>
            </a:r>
            <a:r>
              <a:rPr lang="en-US" sz="3200" dirty="0" smtClean="0">
                <a:solidFill>
                  <a:srgbClr val="4EF4FC"/>
                </a:solidFill>
              </a:rPr>
              <a:t>Mo-edim</a:t>
            </a:r>
            <a:r>
              <a:rPr lang="en-US" sz="3200" dirty="0" smtClean="0"/>
              <a:t> (Feast and Festival) times begin and terminate.</a:t>
            </a:r>
          </a:p>
          <a:p>
            <a:pPr>
              <a:spcAft>
                <a:spcPts val="1800"/>
              </a:spcAft>
            </a:pPr>
            <a:r>
              <a:rPr lang="en-US" sz="3200" dirty="0" smtClean="0"/>
              <a:t>The </a:t>
            </a:r>
            <a:r>
              <a:rPr lang="en-US" sz="3200" b="1" dirty="0" err="1" smtClean="0">
                <a:solidFill>
                  <a:srgbClr val="C00000"/>
                </a:solidFill>
              </a:rPr>
              <a:t>Tequfah’s</a:t>
            </a:r>
            <a:r>
              <a:rPr lang="en-US" sz="3200" dirty="0" smtClean="0"/>
              <a:t> are formed by </a:t>
            </a:r>
            <a:r>
              <a:rPr lang="en-US" sz="3200" b="1" i="1" dirty="0" smtClean="0">
                <a:solidFill>
                  <a:schemeClr val="accent4">
                    <a:lumMod val="60000"/>
                    <a:lumOff val="40000"/>
                  </a:schemeClr>
                </a:solidFill>
              </a:rPr>
              <a:t>4 celestial identities </a:t>
            </a:r>
            <a:r>
              <a:rPr lang="en-US" sz="3200" dirty="0" smtClean="0"/>
              <a:t>which prevents worship of any </a:t>
            </a:r>
            <a:r>
              <a:rPr lang="en-US" sz="3200" b="1" i="1" dirty="0" smtClean="0"/>
              <a:t>one</a:t>
            </a:r>
            <a:r>
              <a:rPr lang="en-US" sz="3200" dirty="0" smtClean="0"/>
              <a:t> of </a:t>
            </a:r>
            <a:r>
              <a:rPr lang="en-US" sz="3200" dirty="0" smtClean="0">
                <a:solidFill>
                  <a:srgbClr val="4EF4FC"/>
                </a:solidFill>
              </a:rPr>
              <a:t>Yahuah’s</a:t>
            </a:r>
            <a:r>
              <a:rPr lang="en-US" sz="3200" dirty="0" smtClean="0"/>
              <a:t> creation.  Coincidence?  </a:t>
            </a:r>
            <a:br>
              <a:rPr lang="en-US" sz="3200" dirty="0" smtClean="0"/>
            </a:br>
            <a:r>
              <a:rPr lang="en-US" sz="3200" dirty="0" smtClean="0"/>
              <a:t>No, it was formed by </a:t>
            </a:r>
            <a:r>
              <a:rPr lang="en-US" sz="3200" b="1" dirty="0" smtClean="0">
                <a:solidFill>
                  <a:srgbClr val="4EF4FC"/>
                </a:solidFill>
              </a:rPr>
              <a:t>INTELLIGENT DESIGN!</a:t>
            </a:r>
          </a:p>
          <a:p>
            <a:pPr>
              <a:spcAft>
                <a:spcPts val="1800"/>
              </a:spcAft>
            </a:pPr>
            <a:r>
              <a:rPr lang="en-US" sz="3200" dirty="0" smtClean="0"/>
              <a:t>The four celestial identities which form the </a:t>
            </a:r>
            <a:r>
              <a:rPr lang="en-US" sz="3200" b="1" dirty="0" err="1" smtClean="0">
                <a:solidFill>
                  <a:srgbClr val="C00000"/>
                </a:solidFill>
                <a:effectLst>
                  <a:glow rad="228600">
                    <a:schemeClr val="accent1">
                      <a:lumMod val="20000"/>
                      <a:lumOff val="80000"/>
                      <a:alpha val="40000"/>
                    </a:schemeClr>
                  </a:glow>
                </a:effectLst>
              </a:rPr>
              <a:t>Tequfah’s</a:t>
            </a:r>
            <a:r>
              <a:rPr lang="en-US" sz="3200" dirty="0" smtClean="0"/>
              <a:t> are – </a:t>
            </a:r>
            <a:r>
              <a:rPr lang="en-US" sz="3200" b="1" dirty="0" smtClean="0">
                <a:ln>
                  <a:solidFill>
                    <a:schemeClr val="tx1"/>
                  </a:solidFill>
                </a:ln>
                <a:solidFill>
                  <a:schemeClr val="bg1"/>
                </a:solidFill>
              </a:rPr>
              <a:t>Mazzaroth</a:t>
            </a:r>
            <a:r>
              <a:rPr lang="en-US" sz="3200" dirty="0" smtClean="0"/>
              <a:t> (stars), </a:t>
            </a:r>
            <a:r>
              <a:rPr lang="en-US" sz="3200" b="1" dirty="0" smtClean="0">
                <a:solidFill>
                  <a:srgbClr val="FFFF00"/>
                </a:solidFill>
              </a:rPr>
              <a:t>Light</a:t>
            </a:r>
            <a:r>
              <a:rPr lang="en-US" sz="3200" dirty="0" smtClean="0"/>
              <a:t> </a:t>
            </a:r>
            <a:r>
              <a:rPr lang="en-US" sz="3200" b="1" dirty="0" smtClean="0">
                <a:solidFill>
                  <a:srgbClr val="FFFF00"/>
                </a:solidFill>
              </a:rPr>
              <a:t>Rays</a:t>
            </a:r>
            <a:r>
              <a:rPr lang="en-US" sz="3200" dirty="0" smtClean="0"/>
              <a:t> (from the sun), </a:t>
            </a:r>
            <a:r>
              <a:rPr lang="en-US" sz="3200" b="1" dirty="0" smtClean="0">
                <a:solidFill>
                  <a:srgbClr val="FFFF00"/>
                </a:solidFill>
              </a:rPr>
              <a:t>Sun</a:t>
            </a:r>
            <a:r>
              <a:rPr lang="en-US" sz="3200" dirty="0" smtClean="0"/>
              <a:t> and the </a:t>
            </a:r>
            <a:r>
              <a:rPr lang="en-US" sz="3200" b="1" dirty="0" smtClean="0">
                <a:solidFill>
                  <a:srgbClr val="009999"/>
                </a:solidFill>
              </a:rPr>
              <a:t>Earth.</a:t>
            </a:r>
          </a:p>
          <a:p>
            <a:r>
              <a:rPr lang="en-US" sz="3200" dirty="0" smtClean="0"/>
              <a:t>The 24 hour cycle after the </a:t>
            </a:r>
            <a:r>
              <a:rPr lang="en-US" sz="3200" b="1" dirty="0" smtClean="0">
                <a:solidFill>
                  <a:srgbClr val="C00000"/>
                </a:solidFill>
                <a:effectLst>
                  <a:glow rad="228600">
                    <a:schemeClr val="accent1">
                      <a:lumMod val="20000"/>
                      <a:lumOff val="80000"/>
                      <a:alpha val="40000"/>
                    </a:schemeClr>
                  </a:glow>
                </a:effectLst>
              </a:rPr>
              <a:t>Tequfah,</a:t>
            </a:r>
            <a:r>
              <a:rPr lang="en-US" sz="3200" b="1" dirty="0" smtClean="0">
                <a:solidFill>
                  <a:srgbClr val="C00000"/>
                </a:solidFill>
              </a:rPr>
              <a:t> </a:t>
            </a:r>
            <a:r>
              <a:rPr lang="en-US" sz="3200" dirty="0" smtClean="0"/>
              <a:t>the first cycle of </a:t>
            </a:r>
            <a:r>
              <a:rPr lang="en-US" sz="3200" b="1" dirty="0" smtClean="0">
                <a:solidFill>
                  <a:srgbClr val="70FB4F"/>
                </a:solidFill>
              </a:rPr>
              <a:t>Abib - (greening - spring), </a:t>
            </a:r>
            <a:r>
              <a:rPr lang="en-US" sz="3200" dirty="0" smtClean="0"/>
              <a:t>is the point upon which the </a:t>
            </a:r>
            <a:r>
              <a:rPr lang="en-US" sz="3200" u="sng" dirty="0" smtClean="0"/>
              <a:t>14 cycle count to Passover</a:t>
            </a:r>
            <a:r>
              <a:rPr lang="en-US" sz="3200" dirty="0" smtClean="0"/>
              <a:t> begins. </a:t>
            </a: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689038416"/>
      </p:ext>
    </p:extLst>
  </p:cSld>
  <p:clrMapOvr>
    <a:masterClrMapping/>
  </p:clrMapOvr>
  <p:transition spd="slow">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40" y="217720"/>
            <a:ext cx="10695572" cy="1645680"/>
          </a:xfrm>
          <a:solidFill>
            <a:srgbClr val="0070C0"/>
          </a:solidFill>
          <a:effectLst>
            <a:glow rad="127000">
              <a:schemeClr val="accent4">
                <a:lumMod val="75000"/>
              </a:schemeClr>
            </a:glow>
            <a:outerShdw blurRad="50800" dist="38100" dir="5400000" rotWithShape="0">
              <a:srgbClr val="000000">
                <a:alpha val="35000"/>
              </a:srgbClr>
            </a:outerShdw>
          </a:effectLst>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a:sp3d extrusionH="57150">
              <a:bevelT w="57150" h="38100" prst="artDeco"/>
            </a:sp3d>
          </a:bodyPr>
          <a:lstStyle/>
          <a:p>
            <a:pPr algn="ctr"/>
            <a:r>
              <a:rPr lang="en-US" dirty="0" smtClean="0"/>
              <a:t>How does one determine the new year’s day once the </a:t>
            </a:r>
            <a:r>
              <a:rPr lang="en-US" dirty="0" smtClean="0">
                <a:solidFill>
                  <a:srgbClr val="C00000"/>
                </a:solidFill>
              </a:rPr>
              <a:t>tequfah</a:t>
            </a:r>
            <a:r>
              <a:rPr lang="en-US" dirty="0" smtClean="0"/>
              <a:t> has been observed?  </a:t>
            </a:r>
            <a:endParaRPr lang="en-US" dirty="0"/>
          </a:p>
        </p:txBody>
      </p:sp>
      <p:sp>
        <p:nvSpPr>
          <p:cNvPr id="3" name="Content Placeholder 2"/>
          <p:cNvSpPr>
            <a:spLocks noGrp="1"/>
          </p:cNvSpPr>
          <p:nvPr>
            <p:ph idx="1"/>
          </p:nvPr>
        </p:nvSpPr>
        <p:spPr>
          <a:xfrm>
            <a:off x="731520" y="2135414"/>
            <a:ext cx="10830559" cy="4516081"/>
          </a:xfrm>
          <a:solidFill>
            <a:schemeClr val="tx1">
              <a:lumMod val="75000"/>
            </a:schemeClr>
          </a:solidFill>
          <a:scene3d>
            <a:camera prst="orthographicFront"/>
            <a:lightRig rig="threePt" dir="t"/>
          </a:scene3d>
          <a:sp3d>
            <a:bevelT w="152400" h="50800" prst="softRound"/>
          </a:sp3d>
        </p:spPr>
        <p:txBody>
          <a:bodyPr>
            <a:normAutofit fontScale="92500" lnSpcReduction="10000"/>
            <a:sp3d extrusionH="57150">
              <a:bevelT w="57150" h="38100" prst="artDeco"/>
            </a:sp3d>
          </a:bodyPr>
          <a:lstStyle/>
          <a:p>
            <a:pPr marL="0" indent="0">
              <a:spcAft>
                <a:spcPts val="1800"/>
              </a:spcAft>
              <a:buClr>
                <a:prstClr val="white"/>
              </a:buClr>
              <a:buNone/>
            </a:pPr>
            <a:endParaRPr lang="en-US" sz="2800" dirty="0" smtClean="0">
              <a:solidFill>
                <a:schemeClr val="bg1"/>
              </a:solidFill>
            </a:endParaRPr>
          </a:p>
          <a:p>
            <a:pPr>
              <a:spcAft>
                <a:spcPts val="1800"/>
              </a:spcAft>
              <a:buClr>
                <a:prstClr val="white"/>
              </a:buClr>
            </a:pPr>
            <a:r>
              <a:rPr lang="en-US" sz="2800" dirty="0" smtClean="0">
                <a:solidFill>
                  <a:schemeClr val="bg1"/>
                </a:solidFill>
              </a:rPr>
              <a:t>If one acknowledges the tequfah determined by NASA which is reduced down to actual minutes, then the timing of this system must be adjusted to </a:t>
            </a:r>
            <a:r>
              <a:rPr lang="en-US" sz="2800" b="1" dirty="0" smtClean="0">
                <a:solidFill>
                  <a:srgbClr val="0000CC"/>
                </a:solidFill>
              </a:rPr>
              <a:t>Yahuah’s</a:t>
            </a:r>
            <a:r>
              <a:rPr lang="en-US" sz="2800" dirty="0" smtClean="0">
                <a:solidFill>
                  <a:schemeClr val="bg1"/>
                </a:solidFill>
              </a:rPr>
              <a:t> Covenant Calendar format because of the Dawn start.</a:t>
            </a:r>
          </a:p>
          <a:p>
            <a:pPr>
              <a:spcAft>
                <a:spcPts val="1800"/>
              </a:spcAft>
              <a:buClr>
                <a:prstClr val="white"/>
              </a:buClr>
            </a:pPr>
            <a:r>
              <a:rPr lang="en-US" sz="2800" dirty="0" smtClean="0">
                <a:solidFill>
                  <a:schemeClr val="bg1"/>
                </a:solidFill>
              </a:rPr>
              <a:t>The Gregorian format does not align with </a:t>
            </a:r>
            <a:r>
              <a:rPr lang="en-US" sz="2800" b="1" dirty="0" smtClean="0">
                <a:solidFill>
                  <a:srgbClr val="0000CC"/>
                </a:solidFill>
              </a:rPr>
              <a:t>Yahuah’s</a:t>
            </a:r>
            <a:r>
              <a:rPr lang="en-US" sz="2800" dirty="0" smtClean="0">
                <a:solidFill>
                  <a:schemeClr val="bg1"/>
                </a:solidFill>
              </a:rPr>
              <a:t> Covenant Calendar. </a:t>
            </a:r>
            <a:br>
              <a:rPr lang="en-US" sz="2800" dirty="0" smtClean="0">
                <a:solidFill>
                  <a:schemeClr val="bg1"/>
                </a:solidFill>
              </a:rPr>
            </a:br>
            <a:r>
              <a:rPr lang="en-US" sz="2800" dirty="0" smtClean="0">
                <a:solidFill>
                  <a:schemeClr val="bg1"/>
                </a:solidFill>
              </a:rPr>
              <a:t>The Covenant Calendar is very thoroughly documented within the Scriptures.</a:t>
            </a:r>
          </a:p>
          <a:p>
            <a:pPr>
              <a:spcAft>
                <a:spcPts val="1800"/>
              </a:spcAft>
              <a:buClr>
                <a:prstClr val="white"/>
              </a:buClr>
            </a:pPr>
            <a:r>
              <a:rPr lang="en-US" sz="2800" b="1" dirty="0" smtClean="0">
                <a:solidFill>
                  <a:srgbClr val="FF0000"/>
                </a:solidFill>
              </a:rPr>
              <a:t>Example:  </a:t>
            </a:r>
            <a:r>
              <a:rPr lang="en-US" sz="2800" dirty="0" smtClean="0">
                <a:solidFill>
                  <a:schemeClr val="bg1"/>
                </a:solidFill>
              </a:rPr>
              <a:t>NASA declares a tequfah to occur at 3:30 AM, March 20. </a:t>
            </a:r>
          </a:p>
          <a:p>
            <a:pPr>
              <a:spcAft>
                <a:spcPts val="1800"/>
              </a:spcAft>
              <a:buClr>
                <a:prstClr val="white"/>
              </a:buClr>
            </a:pPr>
            <a:r>
              <a:rPr lang="en-US" sz="2800" b="1" dirty="0" smtClean="0">
                <a:solidFill>
                  <a:srgbClr val="FF0066"/>
                </a:solidFill>
              </a:rPr>
              <a:t>Question:  </a:t>
            </a:r>
            <a:r>
              <a:rPr lang="en-US" sz="2800" dirty="0" smtClean="0">
                <a:solidFill>
                  <a:schemeClr val="bg1"/>
                </a:solidFill>
              </a:rPr>
              <a:t>What cycle of the month does this equate to on </a:t>
            </a:r>
            <a:r>
              <a:rPr lang="en-US" sz="2800" b="1" dirty="0" smtClean="0">
                <a:solidFill>
                  <a:srgbClr val="0000CC"/>
                </a:solidFill>
              </a:rPr>
              <a:t>Yahuah’s </a:t>
            </a:r>
            <a:r>
              <a:rPr lang="en-US" sz="2800" dirty="0" smtClean="0">
                <a:solidFill>
                  <a:schemeClr val="bg1"/>
                </a:solidFill>
              </a:rPr>
              <a:t>Covenant Calendar format?</a:t>
            </a:r>
          </a:p>
          <a:p>
            <a:pPr>
              <a:spcAft>
                <a:spcPts val="1800"/>
              </a:spcAft>
              <a:buClr>
                <a:prstClr val="white"/>
              </a:buClr>
            </a:pPr>
            <a:endParaRPr lang="en-US" sz="2200" dirty="0" smtClean="0">
              <a:solidFill>
                <a:schemeClr val="bg1"/>
              </a:solidFill>
              <a:latin typeface="Georgia" panose="02040502050405020303" pitchFamily="18" charset="0"/>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3654167858"/>
      </p:ext>
    </p:extLst>
  </p:cSld>
  <p:clrMapOvr>
    <a:masterClrMapping/>
  </p:clrMapOvr>
  <p:transition spd="slow">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483" y="217720"/>
            <a:ext cx="9535886" cy="1469566"/>
          </a:xfrm>
          <a:solidFill>
            <a:schemeClr val="accent4">
              <a:lumMod val="60000"/>
              <a:lumOff val="40000"/>
            </a:schemeClr>
          </a:solidFill>
          <a:effectLst>
            <a:glow rad="127000">
              <a:schemeClr val="accent4">
                <a:lumMod val="75000"/>
              </a:schemeClr>
            </a:glow>
            <a:outerShdw blurRad="50800" dist="38100" dir="5400000" rotWithShape="0">
              <a:srgbClr val="000000">
                <a:alpha val="35000"/>
              </a:srgbClr>
            </a:outerShdw>
          </a:effectLst>
          <a:scene3d>
            <a:camera prst="orthographicFront"/>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a:sp3d extrusionH="57150">
              <a:bevelT w="38100" h="38100"/>
            </a:sp3d>
          </a:bodyPr>
          <a:lstStyle/>
          <a:p>
            <a:pPr algn="ctr"/>
            <a:r>
              <a:rPr lang="en-US" b="1" dirty="0" smtClean="0">
                <a:ln w="3175" cmpd="sng">
                  <a:solidFill>
                    <a:srgbClr val="002060"/>
                  </a:solidFill>
                </a:ln>
                <a:solidFill>
                  <a:srgbClr val="CC6600"/>
                </a:solidFill>
              </a:rPr>
              <a:t>Adjusting Human determination over to </a:t>
            </a:r>
            <a:r>
              <a:rPr lang="en-US" b="1" dirty="0" err="1" smtClean="0">
                <a:ln w="3175" cmpd="sng">
                  <a:solidFill>
                    <a:srgbClr val="002060"/>
                  </a:solidFill>
                </a:ln>
                <a:solidFill>
                  <a:srgbClr val="0000CC"/>
                </a:solidFill>
              </a:rPr>
              <a:t>Yahuah’s</a:t>
            </a:r>
            <a:r>
              <a:rPr lang="en-US" b="1" dirty="0" smtClean="0">
                <a:ln w="3175" cmpd="sng">
                  <a:solidFill>
                    <a:srgbClr val="002060"/>
                  </a:solidFill>
                </a:ln>
                <a:solidFill>
                  <a:srgbClr val="0000CC"/>
                </a:solidFill>
              </a:rPr>
              <a:t> Covenant Calendar</a:t>
            </a:r>
            <a:endParaRPr lang="en-US" b="1" dirty="0">
              <a:ln w="3175" cmpd="sng">
                <a:solidFill>
                  <a:srgbClr val="002060"/>
                </a:solidFill>
              </a:ln>
              <a:solidFill>
                <a:srgbClr val="0000CC"/>
              </a:solidFill>
            </a:endParaRPr>
          </a:p>
        </p:txBody>
      </p:sp>
      <p:sp>
        <p:nvSpPr>
          <p:cNvPr id="3" name="Content Placeholder 2"/>
          <p:cNvSpPr>
            <a:spLocks noGrp="1"/>
          </p:cNvSpPr>
          <p:nvPr>
            <p:ph idx="1"/>
          </p:nvPr>
        </p:nvSpPr>
        <p:spPr>
          <a:xfrm>
            <a:off x="313151" y="1915886"/>
            <a:ext cx="11586575" cy="4722909"/>
          </a:xfrm>
          <a:solidFill>
            <a:schemeClr val="tx1">
              <a:lumMod val="75000"/>
            </a:schemeClr>
          </a:solidFill>
          <a:scene3d>
            <a:camera prst="orthographicFront"/>
            <a:lightRig rig="threePt" dir="t"/>
          </a:scene3d>
          <a:sp3d>
            <a:bevelT w="152400" h="50800" prst="softRound"/>
          </a:sp3d>
        </p:spPr>
        <p:txBody>
          <a:bodyPr>
            <a:normAutofit/>
            <a:sp3d extrusionH="57150">
              <a:bevelT w="57150" h="38100" prst="artDeco"/>
            </a:sp3d>
          </a:bodyPr>
          <a:lstStyle/>
          <a:p>
            <a:pPr>
              <a:spcAft>
                <a:spcPts val="1800"/>
              </a:spcAft>
              <a:buClr>
                <a:prstClr val="white"/>
              </a:buClr>
            </a:pPr>
            <a:r>
              <a:rPr lang="en-US" sz="2800" dirty="0">
                <a:solidFill>
                  <a:srgbClr val="CC6600"/>
                </a:solidFill>
              </a:rPr>
              <a:t>NASA</a:t>
            </a:r>
            <a:r>
              <a:rPr lang="en-US" sz="2800" dirty="0">
                <a:solidFill>
                  <a:schemeClr val="bg1"/>
                </a:solidFill>
              </a:rPr>
              <a:t> </a:t>
            </a:r>
            <a:r>
              <a:rPr lang="en-US" sz="2800" dirty="0" smtClean="0">
                <a:solidFill>
                  <a:schemeClr val="bg1"/>
                </a:solidFill>
              </a:rPr>
              <a:t>– Tequfah – 3:30 AM  March 20.  (3:30 is still in night darkness!)  </a:t>
            </a:r>
            <a:br>
              <a:rPr lang="en-US" sz="2800" dirty="0" smtClean="0">
                <a:solidFill>
                  <a:schemeClr val="bg1"/>
                </a:solidFill>
              </a:rPr>
            </a:br>
            <a:r>
              <a:rPr lang="en-US" sz="2800" dirty="0" smtClean="0">
                <a:solidFill>
                  <a:schemeClr val="bg1"/>
                </a:solidFill>
              </a:rPr>
              <a:t>NASA uses Roman Reckoning to determine the 24 hour cycle. </a:t>
            </a:r>
            <a:br>
              <a:rPr lang="en-US" sz="2800" dirty="0" smtClean="0">
                <a:solidFill>
                  <a:schemeClr val="bg1"/>
                </a:solidFill>
              </a:rPr>
            </a:br>
            <a:r>
              <a:rPr lang="en-US" sz="2800" dirty="0" smtClean="0">
                <a:solidFill>
                  <a:schemeClr val="bg1"/>
                </a:solidFill>
              </a:rPr>
              <a:t>This means the new 24 hour cycle begins at </a:t>
            </a:r>
            <a:r>
              <a:rPr lang="en-US" sz="2800" b="1" dirty="0" smtClean="0">
                <a:solidFill>
                  <a:schemeClr val="bg1"/>
                </a:solidFill>
                <a:effectLst>
                  <a:glow rad="127000">
                    <a:srgbClr val="00CC00"/>
                  </a:glow>
                </a:effectLst>
              </a:rPr>
              <a:t>midnight.  </a:t>
            </a:r>
          </a:p>
          <a:p>
            <a:pPr>
              <a:spcAft>
                <a:spcPts val="1800"/>
              </a:spcAft>
              <a:buClr>
                <a:prstClr val="white"/>
              </a:buClr>
            </a:pPr>
            <a:r>
              <a:rPr lang="en-US" sz="2800" b="1" dirty="0" err="1" smtClean="0">
                <a:solidFill>
                  <a:srgbClr val="0000CC"/>
                </a:solidFill>
              </a:rPr>
              <a:t>Yahuah’s</a:t>
            </a:r>
            <a:r>
              <a:rPr lang="en-US" sz="2800" dirty="0" smtClean="0">
                <a:solidFill>
                  <a:schemeClr val="bg1"/>
                </a:solidFill>
              </a:rPr>
              <a:t> 24 </a:t>
            </a:r>
            <a:r>
              <a:rPr lang="en-US" sz="2800" dirty="0">
                <a:solidFill>
                  <a:schemeClr val="bg1"/>
                </a:solidFill>
              </a:rPr>
              <a:t>hour </a:t>
            </a:r>
            <a:r>
              <a:rPr lang="en-US" sz="2800" dirty="0" smtClean="0">
                <a:solidFill>
                  <a:schemeClr val="bg1"/>
                </a:solidFill>
              </a:rPr>
              <a:t>cycles of the week, start at </a:t>
            </a:r>
            <a:r>
              <a:rPr lang="en-US" sz="2800" b="1" dirty="0" smtClean="0">
                <a:ln>
                  <a:solidFill>
                    <a:sysClr val="windowText" lastClr="000000"/>
                  </a:solidFill>
                </a:ln>
                <a:solidFill>
                  <a:schemeClr val="bg1"/>
                </a:solidFill>
                <a:effectLst>
                  <a:glow rad="127000">
                    <a:srgbClr val="FFFF00"/>
                  </a:glow>
                </a:effectLst>
              </a:rPr>
              <a:t>Dawn!  </a:t>
            </a:r>
            <a:r>
              <a:rPr lang="en-US" sz="2800" b="1" dirty="0" smtClean="0">
                <a:solidFill>
                  <a:srgbClr val="C00000"/>
                </a:solidFill>
              </a:rPr>
              <a:t>(NOT SUNRISE!) </a:t>
            </a:r>
            <a:r>
              <a:rPr lang="en-US" sz="2800" dirty="0">
                <a:solidFill>
                  <a:schemeClr val="bg1"/>
                </a:solidFill>
              </a:rPr>
              <a:t> </a:t>
            </a:r>
            <a:r>
              <a:rPr lang="en-US" sz="2800" dirty="0" smtClean="0">
                <a:solidFill>
                  <a:schemeClr val="bg1"/>
                </a:solidFill>
              </a:rPr>
              <a:t/>
            </a:r>
            <a:br>
              <a:rPr lang="en-US" sz="2800" dirty="0" smtClean="0">
                <a:solidFill>
                  <a:schemeClr val="bg1"/>
                </a:solidFill>
              </a:rPr>
            </a:br>
            <a:r>
              <a:rPr lang="en-US" sz="2800" dirty="0" smtClean="0">
                <a:solidFill>
                  <a:schemeClr val="bg1"/>
                </a:solidFill>
              </a:rPr>
              <a:t>There are 36+ accounts of this in the Scriptures!</a:t>
            </a:r>
          </a:p>
          <a:p>
            <a:pPr>
              <a:spcAft>
                <a:spcPts val="1800"/>
              </a:spcAft>
              <a:buClr>
                <a:prstClr val="white"/>
              </a:buClr>
            </a:pPr>
            <a:r>
              <a:rPr lang="en-US" sz="2800" dirty="0" smtClean="0">
                <a:solidFill>
                  <a:schemeClr val="bg1"/>
                </a:solidFill>
              </a:rPr>
              <a:t>This means that under NASA’s system for determining time, March 20 has started at midnight, approximately 6 hours before Dawn’s first light on </a:t>
            </a:r>
            <a:r>
              <a:rPr lang="en-US" sz="2800" b="1" dirty="0" smtClean="0">
                <a:solidFill>
                  <a:srgbClr val="0000CC"/>
                </a:solidFill>
              </a:rPr>
              <a:t>Yahuah’s</a:t>
            </a:r>
            <a:r>
              <a:rPr lang="en-US" sz="2800" dirty="0" smtClean="0">
                <a:solidFill>
                  <a:schemeClr val="bg1"/>
                </a:solidFill>
              </a:rPr>
              <a:t> eternal time piece, the Mazzaroth.</a:t>
            </a:r>
            <a:endParaRPr lang="en-US" sz="2800" dirty="0">
              <a:solidFill>
                <a:schemeClr val="bg1"/>
              </a:solidFill>
            </a:endParaRPr>
          </a:p>
        </p:txBody>
      </p:sp>
      <p:sp>
        <p:nvSpPr>
          <p:cNvPr id="4" name="Slide Number Placeholder 5"/>
          <p:cNvSpPr>
            <a:spLocks noGrp="1"/>
          </p:cNvSpPr>
          <p:nvPr>
            <p:ph type="sldNum" sz="quarter" idx="12"/>
          </p:nvPr>
        </p:nvSpPr>
        <p:spPr>
          <a:xfrm>
            <a:off x="11330931"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59</a:t>
            </a:fld>
            <a:endParaRPr lang="en-US" dirty="0">
              <a:solidFill>
                <a:schemeClr val="bg1"/>
              </a:solidFill>
            </a:endParaRPr>
          </a:p>
        </p:txBody>
      </p:sp>
      <p:sp>
        <p:nvSpPr>
          <p:cNvPr id="5" name="Rectangle 4"/>
          <p:cNvSpPr/>
          <p:nvPr/>
        </p:nvSpPr>
        <p:spPr>
          <a:xfrm>
            <a:off x="11355572" y="552893"/>
            <a:ext cx="563526" cy="4348715"/>
          </a:xfrm>
          <a:prstGeom prst="rect">
            <a:avLst/>
          </a:prstGeom>
          <a:solidFill>
            <a:srgbClr val="FFFF00"/>
          </a:solidFill>
          <a:ln w="57150">
            <a:solidFill>
              <a:schemeClr val="accent4">
                <a:lumMod val="75000"/>
              </a:schemeClr>
            </a:solidFill>
          </a:ln>
          <a:effectLst>
            <a:glow rad="127000">
              <a:srgbClr val="51F9C5"/>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solidFill>
                  <a:schemeClr val="bg1"/>
                </a:solidFill>
              </a:rPr>
              <a:t>Review</a:t>
            </a:r>
            <a:endParaRPr lang="en-CA" sz="4800" b="1" dirty="0">
              <a:solidFill>
                <a:schemeClr val="bg1"/>
              </a:solidFill>
            </a:endParaRPr>
          </a:p>
        </p:txBody>
      </p:sp>
    </p:spTree>
    <p:extLst>
      <p:ext uri="{BB962C8B-B14F-4D97-AF65-F5344CB8AC3E}">
        <p14:creationId xmlns:p14="http://schemas.microsoft.com/office/powerpoint/2010/main" val="15545460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798" y="451413"/>
            <a:ext cx="11053334" cy="6018836"/>
          </a:xfrm>
          <a:solidFill>
            <a:schemeClr val="tx1"/>
          </a:solidFill>
          <a:ln w="76200">
            <a:solidFill>
              <a:schemeClr val="accent4">
                <a:lumMod val="75000"/>
              </a:schemeClr>
            </a:solidFill>
          </a:ln>
          <a:scene3d>
            <a:camera prst="orthographicFront"/>
            <a:lightRig rig="threePt" dir="t"/>
          </a:scene3d>
          <a:sp3d>
            <a:bevelT w="165100" prst="coolSlant"/>
          </a:sp3d>
        </p:spPr>
        <p:txBody>
          <a:bodyPr>
            <a:normAutofit lnSpcReduction="10000"/>
            <a:sp3d extrusionH="57150">
              <a:bevelT w="38100" h="38100"/>
            </a:sp3d>
          </a:bodyPr>
          <a:lstStyle/>
          <a:p>
            <a:endParaRPr lang="en-US" sz="2400" dirty="0" smtClean="0">
              <a:solidFill>
                <a:schemeClr val="bg1">
                  <a:lumMod val="95000"/>
                  <a:lumOff val="5000"/>
                </a:schemeClr>
              </a:solidFill>
            </a:endParaRPr>
          </a:p>
          <a:p>
            <a:r>
              <a:rPr lang="en-US" sz="2800" dirty="0" smtClean="0">
                <a:solidFill>
                  <a:schemeClr val="bg1">
                    <a:lumMod val="95000"/>
                    <a:lumOff val="5000"/>
                  </a:schemeClr>
                </a:solidFill>
              </a:rPr>
              <a:t>This </a:t>
            </a:r>
            <a:r>
              <a:rPr lang="en-US" sz="2800" dirty="0" smtClean="0">
                <a:solidFill>
                  <a:srgbClr val="FF0000"/>
                </a:solidFill>
              </a:rPr>
              <a:t>inconsistency</a:t>
            </a:r>
            <a:r>
              <a:rPr lang="en-US" sz="2800" dirty="0" smtClean="0">
                <a:solidFill>
                  <a:schemeClr val="bg1">
                    <a:lumMod val="95000"/>
                    <a:lumOff val="5000"/>
                  </a:schemeClr>
                </a:solidFill>
              </a:rPr>
              <a:t> can cause the Equilux to be </a:t>
            </a:r>
            <a:r>
              <a:rPr lang="en-US" sz="2800" b="1" dirty="0" smtClean="0">
                <a:solidFill>
                  <a:srgbClr val="FF3300"/>
                </a:solidFill>
              </a:rPr>
              <a:t>4 days </a:t>
            </a:r>
            <a:r>
              <a:rPr lang="en-US" sz="2800" dirty="0" smtClean="0">
                <a:solidFill>
                  <a:schemeClr val="bg1">
                    <a:lumMod val="95000"/>
                    <a:lumOff val="5000"/>
                  </a:schemeClr>
                </a:solidFill>
              </a:rPr>
              <a:t>out of synch </a:t>
            </a:r>
            <a:br>
              <a:rPr lang="en-US" sz="2800" dirty="0" smtClean="0">
                <a:solidFill>
                  <a:schemeClr val="bg1">
                    <a:lumMod val="95000"/>
                    <a:lumOff val="5000"/>
                  </a:schemeClr>
                </a:solidFill>
              </a:rPr>
            </a:br>
            <a:r>
              <a:rPr lang="en-US" sz="2800" dirty="0" smtClean="0">
                <a:solidFill>
                  <a:schemeClr val="bg1">
                    <a:lumMod val="95000"/>
                    <a:lumOff val="5000"/>
                  </a:schemeClr>
                </a:solidFill>
              </a:rPr>
              <a:t>around the world.</a:t>
            </a:r>
            <a:br>
              <a:rPr lang="en-US" sz="2800" dirty="0" smtClean="0">
                <a:solidFill>
                  <a:schemeClr val="bg1">
                    <a:lumMod val="95000"/>
                    <a:lumOff val="5000"/>
                  </a:schemeClr>
                </a:solidFill>
              </a:rPr>
            </a:br>
            <a:r>
              <a:rPr lang="en-US" sz="2800" dirty="0" smtClean="0">
                <a:solidFill>
                  <a:schemeClr val="bg1">
                    <a:lumMod val="95000"/>
                    <a:lumOff val="5000"/>
                  </a:schemeClr>
                </a:solidFill>
              </a:rPr>
              <a:t>  </a:t>
            </a:r>
            <a:br>
              <a:rPr lang="en-US" sz="2800" dirty="0" smtClean="0">
                <a:solidFill>
                  <a:schemeClr val="bg1">
                    <a:lumMod val="95000"/>
                    <a:lumOff val="5000"/>
                  </a:schemeClr>
                </a:solidFill>
              </a:rPr>
            </a:br>
            <a:r>
              <a:rPr lang="en-US" sz="2800" dirty="0" smtClean="0">
                <a:solidFill>
                  <a:schemeClr val="bg1">
                    <a:lumMod val="95000"/>
                    <a:lumOff val="5000"/>
                  </a:schemeClr>
                </a:solidFill>
              </a:rPr>
              <a:t>For more information please ask for the article written from Pine River Observatory under the heading - </a:t>
            </a:r>
            <a:r>
              <a:rPr lang="en-US" sz="2800" b="1" dirty="0" smtClean="0">
                <a:solidFill>
                  <a:schemeClr val="accent1">
                    <a:lumMod val="75000"/>
                  </a:schemeClr>
                </a:solidFill>
              </a:rPr>
              <a:t>The Tequfah Controversy</a:t>
            </a:r>
            <a:r>
              <a:rPr lang="en-US" sz="2800" dirty="0" smtClean="0">
                <a:solidFill>
                  <a:schemeClr val="accent1">
                    <a:lumMod val="75000"/>
                  </a:schemeClr>
                </a:solidFill>
              </a:rPr>
              <a:t>.</a:t>
            </a:r>
            <a:br>
              <a:rPr lang="en-US" sz="2800" dirty="0" smtClean="0">
                <a:solidFill>
                  <a:schemeClr val="accent1">
                    <a:lumMod val="75000"/>
                  </a:schemeClr>
                </a:solidFill>
              </a:rPr>
            </a:br>
            <a:r>
              <a:rPr lang="en-US" sz="2800" dirty="0" smtClean="0">
                <a:solidFill>
                  <a:schemeClr val="accent1">
                    <a:lumMod val="75000"/>
                  </a:schemeClr>
                </a:solidFill>
              </a:rPr>
              <a:t> </a:t>
            </a:r>
          </a:p>
          <a:p>
            <a:r>
              <a:rPr lang="en-US" sz="2800" b="1" dirty="0" smtClean="0">
                <a:solidFill>
                  <a:srgbClr val="0000CC"/>
                </a:solidFill>
              </a:rPr>
              <a:t>Yahuah</a:t>
            </a:r>
            <a:r>
              <a:rPr lang="en-US" sz="2800" dirty="0" smtClean="0">
                <a:solidFill>
                  <a:schemeClr val="bg1">
                    <a:lumMod val="95000"/>
                    <a:lumOff val="5000"/>
                  </a:schemeClr>
                </a:solidFill>
              </a:rPr>
              <a:t> is not an Elohim of inconsistency nor does He “shoot from the hip” and hope all goes well.  Quite the contrary, </a:t>
            </a:r>
            <a:r>
              <a:rPr lang="en-US" sz="2800" b="1" dirty="0" smtClean="0">
                <a:solidFill>
                  <a:srgbClr val="0000CC"/>
                </a:solidFill>
              </a:rPr>
              <a:t>Yahuah</a:t>
            </a:r>
            <a:r>
              <a:rPr lang="en-US" sz="2800" dirty="0" smtClean="0">
                <a:solidFill>
                  <a:schemeClr val="bg1">
                    <a:lumMod val="95000"/>
                    <a:lumOff val="5000"/>
                  </a:schemeClr>
                </a:solidFill>
              </a:rPr>
              <a:t> is actually extremely accurate in everything He does.</a:t>
            </a:r>
            <a:br>
              <a:rPr lang="en-US" sz="2800" dirty="0" smtClean="0">
                <a:solidFill>
                  <a:schemeClr val="bg1">
                    <a:lumMod val="95000"/>
                    <a:lumOff val="5000"/>
                  </a:schemeClr>
                </a:solidFill>
              </a:rPr>
            </a:br>
            <a:endParaRPr lang="en-US" sz="2800" dirty="0" smtClean="0">
              <a:solidFill>
                <a:schemeClr val="bg1">
                  <a:lumMod val="95000"/>
                  <a:lumOff val="5000"/>
                </a:schemeClr>
              </a:solidFill>
            </a:endParaRPr>
          </a:p>
          <a:p>
            <a:r>
              <a:rPr lang="en-US" sz="2800" dirty="0" smtClean="0">
                <a:solidFill>
                  <a:schemeClr val="bg1">
                    <a:lumMod val="95000"/>
                    <a:lumOff val="5000"/>
                  </a:schemeClr>
                </a:solidFill>
              </a:rPr>
              <a:t>An equilux </a:t>
            </a:r>
            <a:r>
              <a:rPr lang="en-US" sz="2800" b="1" u="sng" dirty="0" smtClean="0">
                <a:solidFill>
                  <a:srgbClr val="FF0000"/>
                </a:solidFill>
              </a:rPr>
              <a:t>cannot promote a</a:t>
            </a:r>
            <a:r>
              <a:rPr lang="en-US" sz="2800" b="1" dirty="0" smtClean="0">
                <a:solidFill>
                  <a:srgbClr val="FF0000"/>
                </a:solidFill>
              </a:rPr>
              <a:t> </a:t>
            </a:r>
            <a:r>
              <a:rPr lang="en-US" sz="2800" b="1" u="sng" dirty="0" smtClean="0">
                <a:solidFill>
                  <a:schemeClr val="accent4">
                    <a:lumMod val="75000"/>
                  </a:schemeClr>
                </a:solidFill>
                <a:effectLst>
                  <a:glow rad="127000">
                    <a:srgbClr val="FFFF00"/>
                  </a:glow>
                </a:effectLst>
                <a:latin typeface="Arial Black" panose="020B0A04020102020204" pitchFamily="34" charset="0"/>
              </a:rPr>
              <a:t>UNITED</a:t>
            </a:r>
            <a:r>
              <a:rPr lang="en-US" sz="2800" b="1" dirty="0" smtClean="0">
                <a:solidFill>
                  <a:srgbClr val="FF0000"/>
                </a:solidFill>
              </a:rPr>
              <a:t> </a:t>
            </a:r>
            <a:r>
              <a:rPr lang="en-US" sz="2800" b="1" u="sng" dirty="0" smtClean="0">
                <a:solidFill>
                  <a:srgbClr val="FF0000"/>
                </a:solidFill>
              </a:rPr>
              <a:t>bride</a:t>
            </a:r>
            <a:r>
              <a:rPr lang="en-US" sz="2800" b="1" dirty="0" smtClean="0">
                <a:solidFill>
                  <a:srgbClr val="FF0000"/>
                </a:solidFill>
              </a:rPr>
              <a:t> </a:t>
            </a:r>
            <a:r>
              <a:rPr lang="en-US" sz="2800" dirty="0" smtClean="0">
                <a:solidFill>
                  <a:schemeClr val="bg1">
                    <a:lumMod val="95000"/>
                    <a:lumOff val="5000"/>
                  </a:schemeClr>
                </a:solidFill>
              </a:rPr>
              <a:t>who will worship </a:t>
            </a:r>
            <a:r>
              <a:rPr lang="en-US" sz="2800" b="1" dirty="0" smtClean="0">
                <a:solidFill>
                  <a:srgbClr val="0000CC"/>
                </a:solidFill>
              </a:rPr>
              <a:t>Yahuah</a:t>
            </a:r>
            <a:r>
              <a:rPr lang="en-US" sz="2800" dirty="0" smtClean="0">
                <a:solidFill>
                  <a:schemeClr val="bg1">
                    <a:lumMod val="95000"/>
                    <a:lumOff val="5000"/>
                  </a:schemeClr>
                </a:solidFill>
              </a:rPr>
              <a:t> on His Set-Apart Appointments upon which He promised specifically  - </a:t>
            </a:r>
            <a:br>
              <a:rPr lang="en-US" sz="2800" dirty="0" smtClean="0">
                <a:solidFill>
                  <a:schemeClr val="bg1">
                    <a:lumMod val="95000"/>
                    <a:lumOff val="5000"/>
                  </a:schemeClr>
                </a:solidFill>
              </a:rPr>
            </a:br>
            <a:r>
              <a:rPr lang="en-US" sz="2800" b="1" i="1" dirty="0" smtClean="0">
                <a:solidFill>
                  <a:schemeClr val="accent4">
                    <a:lumMod val="75000"/>
                  </a:schemeClr>
                </a:solidFill>
                <a:latin typeface="Comic Sans MS" panose="030F0702030302020204" pitchFamily="66" charset="0"/>
              </a:rPr>
              <a:t>to dwell with us.</a:t>
            </a:r>
            <a:endParaRPr lang="en-US" sz="2800" b="1" i="1" dirty="0">
              <a:solidFill>
                <a:schemeClr val="accent4">
                  <a:lumMod val="75000"/>
                </a:schemeClr>
              </a:solidFill>
              <a:latin typeface="Comic Sans MS" panose="030F0702030302020204" pitchFamily="66" charset="0"/>
            </a:endParaRPr>
          </a:p>
        </p:txBody>
      </p:sp>
      <p:sp>
        <p:nvSpPr>
          <p:cNvPr id="5"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4778974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ircle(in)">
                                      <p:cBhvr>
                                        <p:cTn id="14"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51" y="228600"/>
            <a:ext cx="11586575" cy="6410195"/>
          </a:xfrm>
          <a:solidFill>
            <a:schemeClr val="tx1">
              <a:lumMod val="75000"/>
            </a:schemeClr>
          </a:solidFill>
          <a:scene3d>
            <a:camera prst="orthographicFront"/>
            <a:lightRig rig="threePt" dir="t"/>
          </a:scene3d>
          <a:sp3d>
            <a:bevelT w="152400" h="50800" prst="softRound"/>
          </a:sp3d>
        </p:spPr>
        <p:txBody>
          <a:bodyPr>
            <a:normAutofit/>
            <a:sp3d extrusionH="57150">
              <a:bevelT w="38100" h="38100"/>
            </a:sp3d>
          </a:bodyPr>
          <a:lstStyle/>
          <a:p>
            <a:pPr>
              <a:spcAft>
                <a:spcPts val="1800"/>
              </a:spcAft>
              <a:buClr>
                <a:prstClr val="white"/>
              </a:buClr>
            </a:pPr>
            <a:r>
              <a:rPr lang="en-US" sz="2800" dirty="0" smtClean="0">
                <a:solidFill>
                  <a:schemeClr val="bg1"/>
                </a:solidFill>
              </a:rPr>
              <a:t>Therefore when NASA has declared the tequfah to occur on March </a:t>
            </a:r>
            <a:r>
              <a:rPr lang="en-US" sz="2800" b="1" dirty="0" smtClean="0">
                <a:solidFill>
                  <a:schemeClr val="bg1"/>
                </a:solidFill>
                <a:effectLst>
                  <a:glow rad="228600">
                    <a:schemeClr val="accent5">
                      <a:satMod val="175000"/>
                      <a:alpha val="40000"/>
                    </a:schemeClr>
                  </a:glow>
                </a:effectLst>
              </a:rPr>
              <a:t>20</a:t>
            </a:r>
            <a:r>
              <a:rPr lang="en-US" sz="2800" dirty="0" smtClean="0">
                <a:solidFill>
                  <a:schemeClr val="bg1"/>
                </a:solidFill>
              </a:rPr>
              <a:t> at 3:30 AM, </a:t>
            </a:r>
            <a:r>
              <a:rPr lang="en-US" sz="2800" dirty="0">
                <a:solidFill>
                  <a:schemeClr val="bg1"/>
                </a:solidFill>
              </a:rPr>
              <a:t>the tequfah  actually occurred at 3:30 AM on March </a:t>
            </a:r>
            <a:r>
              <a:rPr lang="en-US" sz="2800" b="1" dirty="0">
                <a:ln>
                  <a:solidFill>
                    <a:sysClr val="windowText" lastClr="000000"/>
                  </a:solidFill>
                </a:ln>
                <a:solidFill>
                  <a:schemeClr val="bg1"/>
                </a:solidFill>
                <a:effectLst>
                  <a:glow rad="127000">
                    <a:srgbClr val="00CC00"/>
                  </a:glow>
                </a:effectLst>
              </a:rPr>
              <a:t>19</a:t>
            </a:r>
            <a:r>
              <a:rPr lang="en-US" sz="2800" dirty="0" smtClean="0">
                <a:solidFill>
                  <a:schemeClr val="bg1"/>
                </a:solidFill>
              </a:rPr>
              <a:t> </a:t>
            </a:r>
            <a:r>
              <a:rPr lang="en-US" sz="2800" dirty="0" smtClean="0">
                <a:solidFill>
                  <a:srgbClr val="CC6600"/>
                </a:solidFill>
              </a:rPr>
              <a:t>when converted over to Covenant Calendar time</a:t>
            </a:r>
            <a:r>
              <a:rPr lang="en-US" sz="2800" b="1" dirty="0" smtClean="0">
                <a:ln>
                  <a:solidFill>
                    <a:sysClr val="windowText" lastClr="000000"/>
                  </a:solidFill>
                </a:ln>
                <a:solidFill>
                  <a:schemeClr val="bg1"/>
                </a:solidFill>
                <a:effectLst>
                  <a:glow rad="127000">
                    <a:srgbClr val="00CC00"/>
                  </a:glow>
                </a:effectLst>
              </a:rPr>
              <a:t>!</a:t>
            </a:r>
          </a:p>
          <a:p>
            <a:pPr>
              <a:spcAft>
                <a:spcPts val="1800"/>
              </a:spcAft>
              <a:buClr>
                <a:prstClr val="white"/>
              </a:buClr>
            </a:pPr>
            <a:r>
              <a:rPr lang="en-US" sz="2800" dirty="0">
                <a:solidFill>
                  <a:schemeClr val="bg1"/>
                </a:solidFill>
              </a:rPr>
              <a:t>Why March </a:t>
            </a:r>
            <a:r>
              <a:rPr lang="en-US" sz="2800" dirty="0" smtClean="0">
                <a:solidFill>
                  <a:schemeClr val="bg1"/>
                </a:solidFill>
              </a:rPr>
              <a:t>19</a:t>
            </a:r>
            <a:r>
              <a:rPr lang="en-US" sz="2800" baseline="30000" dirty="0" smtClean="0">
                <a:solidFill>
                  <a:schemeClr val="bg1"/>
                </a:solidFill>
              </a:rPr>
              <a:t>th</a:t>
            </a:r>
            <a:r>
              <a:rPr lang="en-US" sz="2800" dirty="0" smtClean="0">
                <a:solidFill>
                  <a:schemeClr val="bg1"/>
                </a:solidFill>
              </a:rPr>
              <a:t>?  Because the first light of </a:t>
            </a:r>
            <a:r>
              <a:rPr lang="en-US" sz="2800" b="1" dirty="0" smtClean="0">
                <a:ln>
                  <a:solidFill>
                    <a:sysClr val="windowText" lastClr="000000"/>
                  </a:solidFill>
                </a:ln>
                <a:solidFill>
                  <a:schemeClr val="bg1"/>
                </a:solidFill>
                <a:effectLst>
                  <a:glow rad="127000">
                    <a:srgbClr val="FFFF00"/>
                  </a:glow>
                </a:effectLst>
              </a:rPr>
              <a:t>Dawn,  </a:t>
            </a:r>
            <a:r>
              <a:rPr lang="en-US" sz="2800" b="1" dirty="0" smtClean="0">
                <a:solidFill>
                  <a:srgbClr val="FF0066"/>
                </a:solidFill>
              </a:rPr>
              <a:t>PRIOR TO THE SUNRISE, </a:t>
            </a:r>
            <a:r>
              <a:rPr lang="en-US" sz="2800" u="sng" dirty="0" smtClean="0">
                <a:solidFill>
                  <a:schemeClr val="bg1"/>
                </a:solidFill>
              </a:rPr>
              <a:t>has not occurred</a:t>
            </a:r>
            <a:r>
              <a:rPr lang="en-US" sz="2800" dirty="0" smtClean="0">
                <a:solidFill>
                  <a:schemeClr val="bg1"/>
                </a:solidFill>
              </a:rPr>
              <a:t>.   The </a:t>
            </a:r>
            <a:r>
              <a:rPr lang="en-US" sz="2800" b="1" dirty="0" smtClean="0">
                <a:solidFill>
                  <a:schemeClr val="bg1"/>
                </a:solidFill>
                <a:effectLst>
                  <a:glow rad="127000">
                    <a:srgbClr val="FFFF00"/>
                  </a:glow>
                </a:effectLst>
              </a:rPr>
              <a:t>Dawn</a:t>
            </a:r>
            <a:r>
              <a:rPr lang="en-US" sz="2800" dirty="0" smtClean="0">
                <a:solidFill>
                  <a:schemeClr val="bg1"/>
                </a:solidFill>
              </a:rPr>
              <a:t> event facilitates changing the date from the 19</a:t>
            </a:r>
            <a:r>
              <a:rPr lang="en-US" sz="2800" baseline="30000" dirty="0" smtClean="0">
                <a:solidFill>
                  <a:schemeClr val="bg1"/>
                </a:solidFill>
              </a:rPr>
              <a:t>th</a:t>
            </a:r>
            <a:r>
              <a:rPr lang="en-US" sz="2800" dirty="0" smtClean="0">
                <a:solidFill>
                  <a:schemeClr val="bg1"/>
                </a:solidFill>
              </a:rPr>
              <a:t> to the  20</a:t>
            </a:r>
            <a:r>
              <a:rPr lang="en-US" sz="2800" baseline="30000" dirty="0" smtClean="0">
                <a:solidFill>
                  <a:schemeClr val="bg1"/>
                </a:solidFill>
              </a:rPr>
              <a:t>th</a:t>
            </a:r>
            <a:r>
              <a:rPr lang="en-US" sz="2800" dirty="0" smtClean="0">
                <a:solidFill>
                  <a:schemeClr val="bg1"/>
                </a:solidFill>
              </a:rPr>
              <a:t> of March!</a:t>
            </a:r>
          </a:p>
          <a:p>
            <a:pPr>
              <a:spcAft>
                <a:spcPts val="1800"/>
              </a:spcAft>
              <a:buClr>
                <a:prstClr val="white"/>
              </a:buClr>
            </a:pPr>
            <a:r>
              <a:rPr lang="en-US" sz="2800" dirty="0" smtClean="0">
                <a:solidFill>
                  <a:schemeClr val="bg1"/>
                </a:solidFill>
              </a:rPr>
              <a:t>When calculating the first cycle (day) of the year, this factor becomes ultra important. </a:t>
            </a:r>
          </a:p>
          <a:p>
            <a:pPr>
              <a:spcAft>
                <a:spcPts val="1800"/>
              </a:spcAft>
              <a:buClr>
                <a:prstClr val="white"/>
              </a:buClr>
            </a:pPr>
            <a:r>
              <a:rPr lang="en-US" sz="2800" dirty="0" smtClean="0">
                <a:solidFill>
                  <a:schemeClr val="bg1"/>
                </a:solidFill>
              </a:rPr>
              <a:t>IF the tequfah is declared by NASA to occur in the ereb (twilight mixture) after sunset, or any time up to midnight (a default), then the date declared by NASA will not need date adjustment to be in alignment with </a:t>
            </a:r>
            <a:r>
              <a:rPr lang="en-US" sz="2800" b="1" dirty="0" smtClean="0">
                <a:solidFill>
                  <a:srgbClr val="0000CC"/>
                </a:solidFill>
              </a:rPr>
              <a:t>Yahuah’s</a:t>
            </a:r>
            <a:r>
              <a:rPr lang="en-US" sz="2800" dirty="0" smtClean="0">
                <a:solidFill>
                  <a:schemeClr val="bg1"/>
                </a:solidFill>
              </a:rPr>
              <a:t> Covenant Calendar.</a:t>
            </a:r>
            <a:r>
              <a:rPr lang="en-US" sz="2800" dirty="0" smtClean="0">
                <a:solidFill>
                  <a:schemeClr val="bg1"/>
                </a:solidFill>
                <a:sym typeface="Wingdings" pitchFamily="2" charset="2"/>
              </a:rPr>
              <a:t> </a:t>
            </a:r>
            <a:endParaRPr lang="en-US" sz="2800" dirty="0">
              <a:solidFill>
                <a:schemeClr val="bg1"/>
              </a:solidFill>
            </a:endParaRPr>
          </a:p>
        </p:txBody>
      </p:sp>
      <p:sp>
        <p:nvSpPr>
          <p:cNvPr id="4" name="Slide Number Placeholder 5"/>
          <p:cNvSpPr>
            <a:spLocks noGrp="1"/>
          </p:cNvSpPr>
          <p:nvPr>
            <p:ph type="sldNum" sz="quarter" idx="12"/>
          </p:nvPr>
        </p:nvSpPr>
        <p:spPr>
          <a:xfrm>
            <a:off x="11330931"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2383484616"/>
      </p:ext>
    </p:extLst>
  </p:cSld>
  <p:clrMapOvr>
    <a:masterClrMapping/>
  </p:clrMapOvr>
  <p:transition spd="slow">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51" y="228600"/>
            <a:ext cx="11586575" cy="6410195"/>
          </a:xfrm>
          <a:solidFill>
            <a:schemeClr val="tx1">
              <a:lumMod val="75000"/>
            </a:schemeClr>
          </a:solidFill>
          <a:scene3d>
            <a:camera prst="orthographicFront"/>
            <a:lightRig rig="threePt" dir="t"/>
          </a:scene3d>
          <a:sp3d>
            <a:bevelT w="152400" h="50800" prst="softRound"/>
          </a:sp3d>
        </p:spPr>
        <p:txBody>
          <a:bodyPr>
            <a:normAutofit/>
            <a:sp3d extrusionH="57150">
              <a:bevelT w="38100" h="38100"/>
            </a:sp3d>
          </a:bodyPr>
          <a:lstStyle/>
          <a:p>
            <a:pPr marL="0" lvl="0" indent="0">
              <a:spcAft>
                <a:spcPts val="1800"/>
              </a:spcAft>
              <a:buClr>
                <a:prstClr val="white"/>
              </a:buClr>
              <a:buNone/>
            </a:pPr>
            <a:r>
              <a:rPr lang="en-US" sz="4800" dirty="0">
                <a:solidFill>
                  <a:prstClr val="black"/>
                </a:solidFill>
              </a:rPr>
              <a:t>Step #2 </a:t>
            </a:r>
            <a:r>
              <a:rPr lang="en-US" sz="4800" dirty="0" smtClean="0">
                <a:solidFill>
                  <a:prstClr val="black"/>
                </a:solidFill>
              </a:rPr>
              <a:t>–</a:t>
            </a:r>
            <a:endParaRPr lang="en-US" sz="2800" dirty="0" smtClean="0">
              <a:solidFill>
                <a:schemeClr val="bg1"/>
              </a:solidFill>
            </a:endParaRPr>
          </a:p>
          <a:p>
            <a:pPr>
              <a:spcAft>
                <a:spcPts val="1800"/>
              </a:spcAft>
              <a:buClr>
                <a:prstClr val="white"/>
              </a:buClr>
            </a:pPr>
            <a:r>
              <a:rPr lang="en-US" sz="2800" dirty="0" smtClean="0">
                <a:solidFill>
                  <a:schemeClr val="bg1"/>
                </a:solidFill>
              </a:rPr>
              <a:t>As we well know, the name March is not recognized in the Scriptures.  March has human origins and it also must be converted to proper Scriptural terms. </a:t>
            </a:r>
          </a:p>
          <a:p>
            <a:pPr>
              <a:spcAft>
                <a:spcPts val="1800"/>
              </a:spcAft>
              <a:buClr>
                <a:prstClr val="white"/>
              </a:buClr>
            </a:pPr>
            <a:r>
              <a:rPr lang="en-US" sz="2800" dirty="0" smtClean="0">
                <a:solidFill>
                  <a:schemeClr val="bg1"/>
                </a:solidFill>
              </a:rPr>
              <a:t>Time in the last month </a:t>
            </a:r>
            <a:r>
              <a:rPr lang="en-US" sz="2800" b="1" dirty="0" smtClean="0">
                <a:solidFill>
                  <a:schemeClr val="bg1"/>
                </a:solidFill>
                <a:effectLst>
                  <a:glow rad="127000">
                    <a:srgbClr val="00CC00"/>
                  </a:glow>
                </a:effectLst>
              </a:rPr>
              <a:t>before the tequfah </a:t>
            </a:r>
            <a:r>
              <a:rPr lang="en-US" sz="2800" dirty="0" smtClean="0">
                <a:solidFill>
                  <a:schemeClr val="bg1"/>
                </a:solidFill>
              </a:rPr>
              <a:t>is simply – the 12</a:t>
            </a:r>
            <a:r>
              <a:rPr lang="en-US" sz="2800" baseline="30000" dirty="0" smtClean="0">
                <a:solidFill>
                  <a:schemeClr val="bg1"/>
                </a:solidFill>
              </a:rPr>
              <a:t>th</a:t>
            </a:r>
            <a:r>
              <a:rPr lang="en-US" sz="2800" dirty="0" smtClean="0">
                <a:solidFill>
                  <a:schemeClr val="bg1"/>
                </a:solidFill>
              </a:rPr>
              <a:t> month.  </a:t>
            </a:r>
          </a:p>
          <a:p>
            <a:pPr>
              <a:spcAft>
                <a:spcPts val="1800"/>
              </a:spcAft>
              <a:buClr>
                <a:prstClr val="white"/>
              </a:buClr>
            </a:pPr>
            <a:r>
              <a:rPr lang="en-US" sz="2800" dirty="0" smtClean="0">
                <a:solidFill>
                  <a:schemeClr val="bg1"/>
                </a:solidFill>
              </a:rPr>
              <a:t>The first month of the year, </a:t>
            </a:r>
            <a:r>
              <a:rPr lang="en-US" sz="2800" b="1" dirty="0" smtClean="0">
                <a:solidFill>
                  <a:schemeClr val="bg1"/>
                </a:solidFill>
                <a:effectLst>
                  <a:glow rad="127000">
                    <a:srgbClr val="FFFF00"/>
                  </a:glow>
                </a:effectLst>
              </a:rPr>
              <a:t>after the tequfah, </a:t>
            </a:r>
            <a:r>
              <a:rPr lang="en-US" sz="2800" dirty="0" smtClean="0">
                <a:solidFill>
                  <a:schemeClr val="bg1"/>
                </a:solidFill>
              </a:rPr>
              <a:t>according to the Scriptures is given the descriptive word – </a:t>
            </a:r>
            <a:r>
              <a:rPr lang="en-US" sz="2800" b="1" dirty="0" smtClean="0">
                <a:solidFill>
                  <a:srgbClr val="008000"/>
                </a:solidFill>
              </a:rPr>
              <a:t>Abib.   </a:t>
            </a:r>
            <a:r>
              <a:rPr lang="en-US" sz="2800" dirty="0" smtClean="0">
                <a:solidFill>
                  <a:schemeClr val="bg1"/>
                </a:solidFill>
              </a:rPr>
              <a:t>The meaning of </a:t>
            </a:r>
            <a:r>
              <a:rPr lang="en-US" sz="2800" b="1" dirty="0" err="1" smtClean="0">
                <a:solidFill>
                  <a:srgbClr val="008000"/>
                </a:solidFill>
              </a:rPr>
              <a:t>Abib</a:t>
            </a:r>
            <a:r>
              <a:rPr lang="en-US" sz="2800" dirty="0" smtClean="0">
                <a:solidFill>
                  <a:schemeClr val="bg1"/>
                </a:solidFill>
              </a:rPr>
              <a:t> is – the </a:t>
            </a:r>
            <a:r>
              <a:rPr lang="en-US" sz="2800" b="1" dirty="0" smtClean="0">
                <a:solidFill>
                  <a:srgbClr val="008000"/>
                </a:solidFill>
              </a:rPr>
              <a:t>greening.</a:t>
            </a:r>
            <a:r>
              <a:rPr lang="en-US" sz="2800" dirty="0" smtClean="0">
                <a:solidFill>
                  <a:schemeClr val="bg1"/>
                </a:solidFill>
              </a:rPr>
              <a:t>  This is a description of what is occurring at this time. </a:t>
            </a:r>
          </a:p>
          <a:p>
            <a:pPr>
              <a:spcAft>
                <a:spcPts val="1800"/>
              </a:spcAft>
              <a:buClr>
                <a:prstClr val="white"/>
              </a:buClr>
            </a:pPr>
            <a:r>
              <a:rPr lang="en-US" sz="2800" dirty="0" smtClean="0">
                <a:solidFill>
                  <a:schemeClr val="bg1"/>
                </a:solidFill>
              </a:rPr>
              <a:t>For Scriptural references on - </a:t>
            </a:r>
            <a:r>
              <a:rPr lang="en-US" sz="2800" b="1" dirty="0" err="1" smtClean="0">
                <a:solidFill>
                  <a:srgbClr val="008000"/>
                </a:solidFill>
              </a:rPr>
              <a:t>Abib</a:t>
            </a:r>
            <a:r>
              <a:rPr lang="en-US" sz="2800" dirty="0" smtClean="0">
                <a:solidFill>
                  <a:schemeClr val="bg1"/>
                </a:solidFill>
              </a:rPr>
              <a:t> – please see – </a:t>
            </a:r>
            <a:br>
              <a:rPr lang="en-US" sz="2800" dirty="0" smtClean="0">
                <a:solidFill>
                  <a:schemeClr val="bg1"/>
                </a:solidFill>
              </a:rPr>
            </a:br>
            <a:r>
              <a:rPr lang="en-US" sz="2800" dirty="0" smtClean="0">
                <a:solidFill>
                  <a:schemeClr val="bg1"/>
                </a:solidFill>
              </a:rPr>
              <a:t>							</a:t>
            </a:r>
            <a:r>
              <a:rPr lang="en-US" sz="2800" dirty="0" smtClean="0">
                <a:solidFill>
                  <a:srgbClr val="CC6600"/>
                </a:solidFill>
              </a:rPr>
              <a:t>Ex 13:4/ 23:15/ 34:18 &amp; </a:t>
            </a:r>
            <a:r>
              <a:rPr lang="en-US" sz="2800" dirty="0" err="1" smtClean="0">
                <a:solidFill>
                  <a:srgbClr val="CC6600"/>
                </a:solidFill>
              </a:rPr>
              <a:t>Deut</a:t>
            </a:r>
            <a:r>
              <a:rPr lang="en-US" sz="2800" dirty="0" smtClean="0">
                <a:solidFill>
                  <a:srgbClr val="CC6600"/>
                </a:solidFill>
              </a:rPr>
              <a:t> 16:1. </a:t>
            </a:r>
          </a:p>
          <a:p>
            <a:pPr>
              <a:spcAft>
                <a:spcPts val="1800"/>
              </a:spcAft>
              <a:buClr>
                <a:prstClr val="white"/>
              </a:buClr>
            </a:pPr>
            <a:r>
              <a:rPr lang="en-US" sz="2800" dirty="0" smtClean="0">
                <a:solidFill>
                  <a:srgbClr val="FF0000"/>
                </a:solidFill>
              </a:rPr>
              <a:t>Yes we also frequently see the name </a:t>
            </a:r>
            <a:r>
              <a:rPr lang="en-US" sz="2800" u="sng" dirty="0" smtClean="0">
                <a:solidFill>
                  <a:srgbClr val="FF0000"/>
                </a:solidFill>
              </a:rPr>
              <a:t>Nissan</a:t>
            </a:r>
            <a:r>
              <a:rPr lang="en-US" sz="2800" dirty="0" smtClean="0">
                <a:solidFill>
                  <a:srgbClr val="FF0000"/>
                </a:solidFill>
              </a:rPr>
              <a:t> given to the 1</a:t>
            </a:r>
            <a:r>
              <a:rPr lang="en-US" sz="2800" baseline="30000" dirty="0" smtClean="0">
                <a:solidFill>
                  <a:srgbClr val="FF0000"/>
                </a:solidFill>
              </a:rPr>
              <a:t>st</a:t>
            </a:r>
            <a:r>
              <a:rPr lang="en-US" sz="2800" dirty="0" smtClean="0">
                <a:solidFill>
                  <a:srgbClr val="FF0000"/>
                </a:solidFill>
              </a:rPr>
              <a:t> month but </a:t>
            </a:r>
            <a:br>
              <a:rPr lang="en-US" sz="2800" dirty="0" smtClean="0">
                <a:solidFill>
                  <a:srgbClr val="FF0000"/>
                </a:solidFill>
              </a:rPr>
            </a:br>
            <a:r>
              <a:rPr lang="en-US" sz="2800" dirty="0" smtClean="0">
                <a:solidFill>
                  <a:srgbClr val="FF0000"/>
                </a:solidFill>
              </a:rPr>
              <a:t>this is not seen in, nor recognized by the Scriptures!  (Enough said.)</a:t>
            </a:r>
            <a:endParaRPr lang="en-US" sz="2800" dirty="0">
              <a:solidFill>
                <a:srgbClr val="FF0000"/>
              </a:solidFill>
            </a:endParaRPr>
          </a:p>
        </p:txBody>
      </p:sp>
      <p:sp>
        <p:nvSpPr>
          <p:cNvPr id="4" name="Slide Number Placeholder 5"/>
          <p:cNvSpPr>
            <a:spLocks noGrp="1"/>
          </p:cNvSpPr>
          <p:nvPr>
            <p:ph type="sldNum" sz="quarter" idx="12"/>
          </p:nvPr>
        </p:nvSpPr>
        <p:spPr>
          <a:xfrm>
            <a:off x="11330931"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4249792850"/>
      </p:ext>
    </p:extLst>
  </p:cSld>
  <p:clrMapOvr>
    <a:masterClrMapping/>
  </p:clrMapOvr>
  <p:transition spd="slow">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51" y="228600"/>
            <a:ext cx="11586575" cy="6410195"/>
          </a:xfrm>
          <a:solidFill>
            <a:schemeClr val="tx1">
              <a:lumMod val="75000"/>
            </a:schemeClr>
          </a:solidFill>
          <a:scene3d>
            <a:camera prst="orthographicFront"/>
            <a:lightRig rig="threePt" dir="t"/>
          </a:scene3d>
          <a:sp3d>
            <a:bevelT w="152400" h="50800" prst="softRound"/>
          </a:sp3d>
        </p:spPr>
        <p:txBody>
          <a:bodyPr>
            <a:normAutofit/>
            <a:sp3d extrusionH="57150">
              <a:bevelT w="38100" h="38100"/>
            </a:sp3d>
          </a:bodyPr>
          <a:lstStyle/>
          <a:p>
            <a:pPr marL="0" indent="0">
              <a:spcAft>
                <a:spcPts val="1800"/>
              </a:spcAft>
              <a:buClr>
                <a:prstClr val="white"/>
              </a:buClr>
              <a:buNone/>
            </a:pPr>
            <a:r>
              <a:rPr lang="en-US" sz="4800" dirty="0" smtClean="0">
                <a:solidFill>
                  <a:schemeClr val="bg1"/>
                </a:solidFill>
              </a:rPr>
              <a:t>Step #3 –</a:t>
            </a:r>
          </a:p>
          <a:p>
            <a:pPr>
              <a:spcAft>
                <a:spcPts val="1800"/>
              </a:spcAft>
              <a:buClr>
                <a:prstClr val="white"/>
              </a:buClr>
            </a:pPr>
            <a:r>
              <a:rPr lang="en-US" sz="2800" dirty="0" smtClean="0">
                <a:solidFill>
                  <a:schemeClr val="bg1"/>
                </a:solidFill>
              </a:rPr>
              <a:t>When the visible shadow briefly withdraws, or it strikes a perfectly straight line (depending upon which type of sundial is used), that specific cycle is then determined as the </a:t>
            </a:r>
            <a:r>
              <a:rPr lang="en-US" sz="2800" b="1" u="sng" dirty="0" smtClean="0">
                <a:solidFill>
                  <a:schemeClr val="bg1"/>
                </a:solidFill>
                <a:effectLst>
                  <a:glow rad="127000">
                    <a:srgbClr val="00FF00"/>
                  </a:glow>
                </a:effectLst>
              </a:rPr>
              <a:t>TEQUFAH SIGN</a:t>
            </a:r>
            <a:r>
              <a:rPr lang="en-US" sz="2800" b="1" dirty="0" smtClean="0">
                <a:solidFill>
                  <a:schemeClr val="bg1"/>
                </a:solidFill>
                <a:effectLst>
                  <a:glow rad="127000">
                    <a:srgbClr val="00FF00"/>
                  </a:glow>
                </a:effectLst>
              </a:rPr>
              <a:t> </a:t>
            </a:r>
            <a:r>
              <a:rPr lang="en-US" sz="2800" dirty="0" smtClean="0">
                <a:solidFill>
                  <a:schemeClr val="bg1"/>
                </a:solidFill>
              </a:rPr>
              <a:t>cycle (or day).</a:t>
            </a:r>
          </a:p>
          <a:p>
            <a:pPr>
              <a:spcAft>
                <a:spcPts val="1800"/>
              </a:spcAft>
              <a:buClr>
                <a:prstClr val="white"/>
              </a:buClr>
            </a:pPr>
            <a:r>
              <a:rPr lang="en-US" sz="2800" dirty="0" smtClean="0">
                <a:solidFill>
                  <a:schemeClr val="bg1"/>
                </a:solidFill>
              </a:rPr>
              <a:t>This cycle of </a:t>
            </a:r>
            <a:r>
              <a:rPr lang="en-US" sz="2800" b="1" u="sng" dirty="0" smtClean="0">
                <a:solidFill>
                  <a:schemeClr val="bg1"/>
                </a:solidFill>
              </a:rPr>
              <a:t>no shadow of turning</a:t>
            </a:r>
            <a:r>
              <a:rPr lang="en-US" sz="2800" b="1" dirty="0" smtClean="0">
                <a:solidFill>
                  <a:schemeClr val="bg1"/>
                </a:solidFill>
              </a:rPr>
              <a:t> </a:t>
            </a:r>
            <a:r>
              <a:rPr lang="en-US" sz="2800" b="1" dirty="0" smtClean="0">
                <a:solidFill>
                  <a:srgbClr val="FF0000"/>
                </a:solidFill>
              </a:rPr>
              <a:t>(see James 1:17) </a:t>
            </a:r>
            <a:r>
              <a:rPr lang="en-US" sz="2800" dirty="0" smtClean="0">
                <a:solidFill>
                  <a:schemeClr val="bg1"/>
                </a:solidFill>
              </a:rPr>
              <a:t>is the final cycle (day) of </a:t>
            </a:r>
            <a:r>
              <a:rPr lang="en-US" sz="2800" dirty="0" err="1" smtClean="0">
                <a:solidFill>
                  <a:srgbClr val="0000CC"/>
                </a:solidFill>
              </a:rPr>
              <a:t>Yahuah’s</a:t>
            </a:r>
            <a:r>
              <a:rPr lang="en-US" sz="2800" dirty="0" smtClean="0">
                <a:solidFill>
                  <a:srgbClr val="0000CC"/>
                </a:solidFill>
              </a:rPr>
              <a:t> Covenant Calendar</a:t>
            </a:r>
            <a:r>
              <a:rPr lang="en-US" sz="2800" dirty="0" smtClean="0">
                <a:solidFill>
                  <a:schemeClr val="bg1"/>
                </a:solidFill>
              </a:rPr>
              <a:t> year.</a:t>
            </a:r>
          </a:p>
          <a:p>
            <a:pPr>
              <a:spcAft>
                <a:spcPts val="1800"/>
              </a:spcAft>
              <a:buClr>
                <a:prstClr val="white"/>
              </a:buClr>
            </a:pPr>
            <a:r>
              <a:rPr lang="en-US" sz="2800" b="1" dirty="0" smtClean="0">
                <a:solidFill>
                  <a:srgbClr val="CC00CC"/>
                </a:solidFill>
              </a:rPr>
              <a:t>Following</a:t>
            </a:r>
            <a:r>
              <a:rPr lang="en-US" sz="2800" dirty="0" smtClean="0">
                <a:solidFill>
                  <a:schemeClr val="bg1"/>
                </a:solidFill>
              </a:rPr>
              <a:t> the “cycle of no shadow of turning,” after the </a:t>
            </a:r>
            <a:r>
              <a:rPr lang="en-US" sz="2800" b="1" dirty="0" smtClean="0">
                <a:solidFill>
                  <a:srgbClr val="CC6600"/>
                </a:solidFill>
              </a:rPr>
              <a:t>eyelashes of Dawn’s light (Job 3:9/ 41:18) </a:t>
            </a:r>
            <a:r>
              <a:rPr lang="en-US" sz="2800" dirty="0" smtClean="0">
                <a:solidFill>
                  <a:schemeClr val="bg1"/>
                </a:solidFill>
              </a:rPr>
              <a:t>has exposed itself above the dark horizon, this then is determined as the first cycle of </a:t>
            </a:r>
            <a:r>
              <a:rPr lang="en-US" sz="2800" b="1" dirty="0">
                <a:solidFill>
                  <a:srgbClr val="0000CC"/>
                </a:solidFill>
              </a:rPr>
              <a:t>Y</a:t>
            </a:r>
            <a:r>
              <a:rPr lang="en-US" sz="2800" b="1" dirty="0" smtClean="0">
                <a:solidFill>
                  <a:srgbClr val="0000CC"/>
                </a:solidFill>
              </a:rPr>
              <a:t>ahuah’s Covenant Calendar. </a:t>
            </a:r>
          </a:p>
          <a:p>
            <a:pPr>
              <a:spcAft>
                <a:spcPts val="1800"/>
              </a:spcAft>
              <a:buClr>
                <a:prstClr val="white"/>
              </a:buClr>
            </a:pPr>
            <a:r>
              <a:rPr lang="en-US" sz="2800" dirty="0" smtClean="0">
                <a:solidFill>
                  <a:srgbClr val="CC00FF"/>
                </a:solidFill>
              </a:rPr>
              <a:t>This specific cycle (day) is the first count of 14 for the Festival of Passover!</a:t>
            </a:r>
          </a:p>
        </p:txBody>
      </p:sp>
      <p:sp>
        <p:nvSpPr>
          <p:cNvPr id="4" name="Slide Number Placeholder 5"/>
          <p:cNvSpPr>
            <a:spLocks noGrp="1"/>
          </p:cNvSpPr>
          <p:nvPr>
            <p:ph type="sldNum" sz="quarter" idx="12"/>
          </p:nvPr>
        </p:nvSpPr>
        <p:spPr>
          <a:xfrm>
            <a:off x="11330931"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3347209893"/>
      </p:ext>
    </p:extLst>
  </p:cSld>
  <p:clrMapOvr>
    <a:masterClrMapping/>
  </p:clrMapOvr>
  <p:transition spd="slow">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51" y="228600"/>
            <a:ext cx="11586575" cy="6410195"/>
          </a:xfrm>
          <a:solidFill>
            <a:schemeClr val="tx1">
              <a:lumMod val="75000"/>
            </a:schemeClr>
          </a:solidFill>
          <a:effectLst>
            <a:glow rad="228600">
              <a:srgbClr val="00FF00">
                <a:alpha val="40000"/>
              </a:srgbClr>
            </a:glow>
          </a:effectLst>
          <a:scene3d>
            <a:camera prst="orthographicFront"/>
            <a:lightRig rig="threePt" dir="t"/>
          </a:scene3d>
          <a:sp3d>
            <a:bevelT w="152400" h="50800" prst="softRound"/>
          </a:sp3d>
        </p:spPr>
        <p:txBody>
          <a:bodyPr>
            <a:normAutofit fontScale="92500" lnSpcReduction="10000"/>
            <a:sp3d extrusionH="57150">
              <a:bevelT w="38100" h="38100"/>
            </a:sp3d>
          </a:bodyPr>
          <a:lstStyle/>
          <a:p>
            <a:pPr marL="0" indent="0">
              <a:spcAft>
                <a:spcPts val="1800"/>
              </a:spcAft>
              <a:buClr>
                <a:prstClr val="white"/>
              </a:buClr>
              <a:buNone/>
            </a:pPr>
            <a:r>
              <a:rPr lang="en-US" sz="6600" dirty="0" smtClean="0">
                <a:solidFill>
                  <a:srgbClr val="CC00FF"/>
                </a:solidFill>
              </a:rPr>
              <a:t>Important Reminder Notice!  </a:t>
            </a:r>
          </a:p>
          <a:p>
            <a:pPr>
              <a:spcAft>
                <a:spcPts val="1800"/>
              </a:spcAft>
              <a:buClr>
                <a:prstClr val="white"/>
              </a:buClr>
            </a:pPr>
            <a:r>
              <a:rPr lang="en-US" sz="4800" b="1" u="sng" dirty="0" smtClean="0">
                <a:solidFill>
                  <a:schemeClr val="bg1"/>
                </a:solidFill>
              </a:rPr>
              <a:t>If</a:t>
            </a:r>
            <a:r>
              <a:rPr lang="en-US" sz="4800" dirty="0" smtClean="0">
                <a:solidFill>
                  <a:schemeClr val="bg1"/>
                </a:solidFill>
              </a:rPr>
              <a:t> the actual tequfah event occurs in the </a:t>
            </a:r>
            <a:r>
              <a:rPr lang="en-US" sz="4800" b="1" u="sng" dirty="0" smtClean="0">
                <a:solidFill>
                  <a:schemeClr val="bg1"/>
                </a:solidFill>
              </a:rPr>
              <a:t>Night Season</a:t>
            </a:r>
            <a:r>
              <a:rPr lang="en-US" sz="4800" b="1" dirty="0" smtClean="0">
                <a:solidFill>
                  <a:schemeClr val="bg1"/>
                </a:solidFill>
              </a:rPr>
              <a:t> </a:t>
            </a:r>
            <a:r>
              <a:rPr lang="en-US" sz="4800" dirty="0" smtClean="0">
                <a:solidFill>
                  <a:schemeClr val="bg1"/>
                </a:solidFill>
              </a:rPr>
              <a:t>(darkness) </a:t>
            </a:r>
            <a:r>
              <a:rPr lang="en-US" sz="4800" dirty="0" smtClean="0">
                <a:solidFill>
                  <a:schemeClr val="bg1"/>
                </a:solidFill>
                <a:effectLst>
                  <a:glow rad="127000">
                    <a:srgbClr val="FFFF00"/>
                  </a:glow>
                </a:effectLst>
              </a:rPr>
              <a:t>when the shadow cannot be observed,</a:t>
            </a:r>
            <a:r>
              <a:rPr lang="en-US" sz="4800" dirty="0" smtClean="0">
                <a:solidFill>
                  <a:schemeClr val="bg1"/>
                </a:solidFill>
              </a:rPr>
              <a:t> the following Light Season - from </a:t>
            </a:r>
            <a:r>
              <a:rPr lang="en-US" sz="4800" b="1" dirty="0" smtClean="0">
                <a:ln>
                  <a:solidFill>
                    <a:schemeClr val="bg2"/>
                  </a:solidFill>
                </a:ln>
                <a:solidFill>
                  <a:srgbClr val="FF00FF"/>
                </a:solidFill>
              </a:rPr>
              <a:t>Dawn to Dawn, </a:t>
            </a:r>
            <a:r>
              <a:rPr lang="en-US" sz="4800" dirty="0" smtClean="0">
                <a:solidFill>
                  <a:schemeClr val="bg1"/>
                </a:solidFill>
              </a:rPr>
              <a:t>is then considered the Light </a:t>
            </a:r>
            <a:r>
              <a:rPr lang="en-US" sz="4800" dirty="0">
                <a:solidFill>
                  <a:schemeClr val="bg1"/>
                </a:solidFill>
              </a:rPr>
              <a:t>S</a:t>
            </a:r>
            <a:r>
              <a:rPr lang="en-US" sz="4800" dirty="0" smtClean="0">
                <a:solidFill>
                  <a:schemeClr val="bg1"/>
                </a:solidFill>
              </a:rPr>
              <a:t>eason for observing the tequfah </a:t>
            </a:r>
            <a:r>
              <a:rPr lang="en-US" sz="4800" dirty="0" smtClean="0">
                <a:solidFill>
                  <a:schemeClr val="bg1"/>
                </a:solidFill>
                <a:effectLst>
                  <a:glow rad="127000">
                    <a:srgbClr val="00FF00"/>
                  </a:glow>
                </a:effectLst>
              </a:rPr>
              <a:t>SIGN</a:t>
            </a:r>
            <a:r>
              <a:rPr lang="en-US" sz="4800" dirty="0" smtClean="0">
                <a:solidFill>
                  <a:schemeClr val="bg1"/>
                </a:solidFill>
              </a:rPr>
              <a:t>  and is the </a:t>
            </a:r>
            <a:r>
              <a:rPr lang="en-US" sz="4800" u="sng" dirty="0" smtClean="0">
                <a:solidFill>
                  <a:schemeClr val="bg1"/>
                </a:solidFill>
              </a:rPr>
              <a:t>final cycle of the year</a:t>
            </a:r>
            <a:r>
              <a:rPr lang="en-US" sz="4800" dirty="0" smtClean="0">
                <a:solidFill>
                  <a:schemeClr val="bg1"/>
                </a:solidFill>
              </a:rPr>
              <a:t>.</a:t>
            </a:r>
          </a:p>
          <a:p>
            <a:pPr>
              <a:spcAft>
                <a:spcPts val="1800"/>
              </a:spcAft>
              <a:buClr>
                <a:prstClr val="white"/>
              </a:buClr>
            </a:pPr>
            <a:r>
              <a:rPr lang="en-US" sz="4800" dirty="0" smtClean="0">
                <a:solidFill>
                  <a:schemeClr val="bg1"/>
                </a:solidFill>
              </a:rPr>
              <a:t>The following cycle “after that” </a:t>
            </a:r>
            <a:r>
              <a:rPr lang="en-US" sz="4800" u="sng" dirty="0" smtClean="0">
                <a:solidFill>
                  <a:schemeClr val="bg1"/>
                </a:solidFill>
              </a:rPr>
              <a:t>will then be</a:t>
            </a:r>
            <a:r>
              <a:rPr lang="en-US" sz="4800" dirty="0" smtClean="0">
                <a:solidFill>
                  <a:schemeClr val="bg1"/>
                </a:solidFill>
              </a:rPr>
              <a:t> – </a:t>
            </a:r>
            <a:br>
              <a:rPr lang="en-US" sz="4800" dirty="0" smtClean="0">
                <a:solidFill>
                  <a:schemeClr val="bg1"/>
                </a:solidFill>
              </a:rPr>
            </a:br>
            <a:r>
              <a:rPr lang="en-US" sz="4800" dirty="0" smtClean="0">
                <a:solidFill>
                  <a:schemeClr val="bg1"/>
                </a:solidFill>
              </a:rPr>
              <a:t>						</a:t>
            </a:r>
            <a:r>
              <a:rPr lang="en-US" sz="4800" b="1" dirty="0" smtClean="0">
                <a:solidFill>
                  <a:srgbClr val="0000CC"/>
                </a:solidFill>
              </a:rPr>
              <a:t>Yahuah’s</a:t>
            </a:r>
            <a:r>
              <a:rPr lang="en-US" sz="4800" dirty="0" smtClean="0">
                <a:solidFill>
                  <a:srgbClr val="0000CC"/>
                </a:solidFill>
              </a:rPr>
              <a:t> </a:t>
            </a:r>
            <a:r>
              <a:rPr lang="en-US" sz="4800" dirty="0" smtClean="0">
                <a:solidFill>
                  <a:schemeClr val="bg1"/>
                </a:solidFill>
              </a:rPr>
              <a:t>New </a:t>
            </a:r>
            <a:r>
              <a:rPr lang="en-US" sz="4800" dirty="0">
                <a:solidFill>
                  <a:schemeClr val="bg1"/>
                </a:solidFill>
              </a:rPr>
              <a:t>Y</a:t>
            </a:r>
            <a:r>
              <a:rPr lang="en-US" sz="4800" dirty="0" smtClean="0">
                <a:solidFill>
                  <a:schemeClr val="bg1"/>
                </a:solidFill>
              </a:rPr>
              <a:t>ear cycle.  </a:t>
            </a:r>
            <a:endParaRPr lang="en-US" sz="2800" dirty="0" smtClean="0">
              <a:solidFill>
                <a:srgbClr val="CC00FF"/>
              </a:solidFill>
            </a:endParaRPr>
          </a:p>
        </p:txBody>
      </p:sp>
      <p:sp>
        <p:nvSpPr>
          <p:cNvPr id="4" name="Slide Number Placeholder 5"/>
          <p:cNvSpPr>
            <a:spLocks noGrp="1"/>
          </p:cNvSpPr>
          <p:nvPr>
            <p:ph type="sldNum" sz="quarter" idx="12"/>
          </p:nvPr>
        </p:nvSpPr>
        <p:spPr>
          <a:xfrm>
            <a:off x="11330931"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3375491070"/>
      </p:ext>
    </p:extLst>
  </p:cSld>
  <p:clrMapOvr>
    <a:masterClrMapping/>
  </p:clrMapOvr>
  <p:transition spd="slow">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51" y="228600"/>
            <a:ext cx="11586575" cy="6410195"/>
          </a:xfrm>
          <a:solidFill>
            <a:schemeClr val="tx1">
              <a:lumMod val="75000"/>
            </a:schemeClr>
          </a:solidFill>
          <a:effectLst>
            <a:glow rad="127000">
              <a:srgbClr val="00CC00"/>
            </a:glow>
          </a:effectLst>
          <a:scene3d>
            <a:camera prst="orthographicFront"/>
            <a:lightRig rig="threePt" dir="t"/>
          </a:scene3d>
          <a:sp3d>
            <a:bevelT w="152400" h="50800" prst="softRound"/>
          </a:sp3d>
        </p:spPr>
        <p:txBody>
          <a:bodyPr>
            <a:normAutofit/>
            <a:sp3d extrusionH="57150">
              <a:bevelT w="38100" h="38100"/>
            </a:sp3d>
          </a:bodyPr>
          <a:lstStyle/>
          <a:p>
            <a:r>
              <a:rPr lang="en-CA" sz="2800" b="1" dirty="0" smtClean="0">
                <a:solidFill>
                  <a:srgbClr val="FF0066"/>
                </a:solidFill>
                <a:latin typeface="Verdana"/>
              </a:rPr>
              <a:t>Is it any wonder why this next verse was preserved by </a:t>
            </a:r>
            <a:r>
              <a:rPr lang="en-CA" sz="2800" b="1" dirty="0" err="1" smtClean="0">
                <a:solidFill>
                  <a:srgbClr val="0000CC"/>
                </a:solidFill>
                <a:latin typeface="Verdana"/>
              </a:rPr>
              <a:t>Yahuah</a:t>
            </a:r>
            <a:r>
              <a:rPr lang="en-CA" sz="2800" b="1" dirty="0" smtClean="0">
                <a:solidFill>
                  <a:srgbClr val="0000CC"/>
                </a:solidFill>
                <a:latin typeface="Verdana"/>
              </a:rPr>
              <a:t>?</a:t>
            </a:r>
            <a:br>
              <a:rPr lang="en-CA" sz="2800" b="1" dirty="0" smtClean="0">
                <a:solidFill>
                  <a:srgbClr val="0000CC"/>
                </a:solidFill>
                <a:latin typeface="Verdana"/>
              </a:rPr>
            </a:br>
            <a:endParaRPr lang="en-CA" sz="2800" b="1" dirty="0" smtClean="0">
              <a:solidFill>
                <a:srgbClr val="0000CC"/>
              </a:solidFill>
              <a:latin typeface="Verdana"/>
            </a:endParaRPr>
          </a:p>
          <a:p>
            <a:r>
              <a:rPr lang="en-CA" sz="2800" b="1" dirty="0" err="1" smtClean="0">
                <a:solidFill>
                  <a:schemeClr val="bg1"/>
                </a:solidFill>
                <a:latin typeface="Verdana"/>
              </a:rPr>
              <a:t>Psa</a:t>
            </a:r>
            <a:r>
              <a:rPr lang="en-CA" sz="2800" b="1" dirty="0" smtClean="0">
                <a:solidFill>
                  <a:schemeClr val="bg1"/>
                </a:solidFill>
                <a:latin typeface="Verdana"/>
              </a:rPr>
              <a:t> </a:t>
            </a:r>
            <a:r>
              <a:rPr lang="en-CA" sz="2800" b="1" dirty="0">
                <a:solidFill>
                  <a:schemeClr val="bg1"/>
                </a:solidFill>
                <a:latin typeface="Verdana"/>
              </a:rPr>
              <a:t>90:12</a:t>
            </a:r>
            <a:r>
              <a:rPr lang="en-CA" sz="2800" dirty="0">
                <a:solidFill>
                  <a:schemeClr val="bg1"/>
                </a:solidFill>
                <a:latin typeface="Verdana"/>
              </a:rPr>
              <a:t>  </a:t>
            </a:r>
            <a:r>
              <a:rPr lang="en-CA" sz="2800" dirty="0">
                <a:solidFill>
                  <a:srgbClr val="802020"/>
                </a:solidFill>
                <a:latin typeface="Verdana"/>
              </a:rPr>
              <a:t>Make </a:t>
            </a:r>
            <a:r>
              <a:rPr lang="en-CA" sz="2800" dirty="0" err="1">
                <a:solidFill>
                  <a:srgbClr val="802020"/>
                </a:solidFill>
                <a:latin typeface="Verdana"/>
              </a:rPr>
              <a:t>vs</a:t>
            </a:r>
            <a:r>
              <a:rPr lang="en-CA" sz="2800" dirty="0">
                <a:solidFill>
                  <a:srgbClr val="802020"/>
                </a:solidFill>
                <a:latin typeface="Verdana"/>
              </a:rPr>
              <a:t> to </a:t>
            </a:r>
            <a:r>
              <a:rPr lang="en-CA" sz="2800" dirty="0" err="1">
                <a:solidFill>
                  <a:srgbClr val="802020"/>
                </a:solidFill>
                <a:latin typeface="Verdana"/>
              </a:rPr>
              <a:t>knowe</a:t>
            </a:r>
            <a:r>
              <a:rPr lang="en-CA" sz="2800" dirty="0">
                <a:solidFill>
                  <a:srgbClr val="802020"/>
                </a:solidFill>
                <a:latin typeface="Verdana"/>
              </a:rPr>
              <a:t> so our </a:t>
            </a:r>
            <a:r>
              <a:rPr lang="en-CA" sz="2800" dirty="0" err="1">
                <a:solidFill>
                  <a:srgbClr val="802020"/>
                </a:solidFill>
                <a:latin typeface="Verdana"/>
              </a:rPr>
              <a:t>dayes</a:t>
            </a:r>
            <a:r>
              <a:rPr lang="en-CA" sz="2800" dirty="0">
                <a:solidFill>
                  <a:srgbClr val="802020"/>
                </a:solidFill>
                <a:latin typeface="Verdana"/>
              </a:rPr>
              <a:t>, that we number them: and we </a:t>
            </a:r>
            <a:r>
              <a:rPr lang="en-CA" sz="2800" dirty="0" err="1">
                <a:solidFill>
                  <a:srgbClr val="802020"/>
                </a:solidFill>
                <a:latin typeface="Verdana"/>
              </a:rPr>
              <a:t>wyll</a:t>
            </a:r>
            <a:r>
              <a:rPr lang="en-CA" sz="2800" dirty="0">
                <a:solidFill>
                  <a:srgbClr val="802020"/>
                </a:solidFill>
                <a:latin typeface="Verdana"/>
              </a:rPr>
              <a:t> frame a heart [</a:t>
            </a:r>
            <a:r>
              <a:rPr lang="en-CA" sz="2800" dirty="0" err="1">
                <a:solidFill>
                  <a:srgbClr val="802020"/>
                </a:solidFill>
                <a:latin typeface="Verdana"/>
              </a:rPr>
              <a:t>vnto</a:t>
            </a:r>
            <a:r>
              <a:rPr lang="en-CA" sz="2800" dirty="0">
                <a:solidFill>
                  <a:srgbClr val="802020"/>
                </a:solidFill>
                <a:latin typeface="Verdana"/>
              </a:rPr>
              <a:t>] </a:t>
            </a:r>
            <a:r>
              <a:rPr lang="en-CA" sz="2800" dirty="0" err="1">
                <a:solidFill>
                  <a:srgbClr val="802020"/>
                </a:solidFill>
                <a:latin typeface="Verdana"/>
              </a:rPr>
              <a:t>wisdome</a:t>
            </a:r>
            <a:r>
              <a:rPr lang="en-CA" sz="2800" dirty="0">
                <a:solidFill>
                  <a:srgbClr val="802020"/>
                </a:solidFill>
                <a:latin typeface="Verdana"/>
              </a:rPr>
              <a:t>. </a:t>
            </a:r>
            <a:r>
              <a:rPr lang="en-CA" sz="2000" dirty="0" smtClean="0">
                <a:solidFill>
                  <a:schemeClr val="bg1"/>
                </a:solidFill>
                <a:latin typeface="Verdana"/>
              </a:rPr>
              <a:t>Bishops 1568</a:t>
            </a:r>
          </a:p>
          <a:p>
            <a:endParaRPr lang="en-CA" sz="2000" dirty="0" smtClean="0">
              <a:solidFill>
                <a:schemeClr val="bg1"/>
              </a:solidFill>
              <a:latin typeface="Verdana"/>
            </a:endParaRPr>
          </a:p>
          <a:p>
            <a:r>
              <a:rPr lang="en-CA" sz="2800" b="1" dirty="0" err="1">
                <a:solidFill>
                  <a:schemeClr val="bg1"/>
                </a:solidFill>
                <a:latin typeface="Verdana"/>
              </a:rPr>
              <a:t>Psa</a:t>
            </a:r>
            <a:r>
              <a:rPr lang="en-CA" sz="2800" b="1" dirty="0">
                <a:solidFill>
                  <a:schemeClr val="bg1"/>
                </a:solidFill>
                <a:latin typeface="Verdana"/>
              </a:rPr>
              <a:t> 90:12</a:t>
            </a:r>
            <a:r>
              <a:rPr lang="en-CA" sz="2800" dirty="0">
                <a:solidFill>
                  <a:srgbClr val="802020"/>
                </a:solidFill>
                <a:latin typeface="Verdana"/>
              </a:rPr>
              <a:t>  Teach us to number our days, </a:t>
            </a:r>
            <a:r>
              <a:rPr lang="en-CA" sz="2800" b="1" dirty="0">
                <a:ln>
                  <a:solidFill>
                    <a:sysClr val="windowText" lastClr="000000"/>
                  </a:solidFill>
                </a:ln>
                <a:solidFill>
                  <a:srgbClr val="802020"/>
                </a:solidFill>
                <a:effectLst>
                  <a:glow rad="127000">
                    <a:srgbClr val="FFFF00"/>
                  </a:glow>
                </a:effectLst>
                <a:latin typeface="Verdana"/>
              </a:rPr>
              <a:t>And let us bring the heart to </a:t>
            </a:r>
            <a:r>
              <a:rPr lang="en-CA" sz="2800" b="1" dirty="0" smtClean="0">
                <a:ln>
                  <a:solidFill>
                    <a:sysClr val="windowText" lastClr="000000"/>
                  </a:solidFill>
                </a:ln>
                <a:solidFill>
                  <a:srgbClr val="802020"/>
                </a:solidFill>
                <a:effectLst>
                  <a:glow rad="127000">
                    <a:srgbClr val="FFFF00"/>
                  </a:glow>
                </a:effectLst>
                <a:latin typeface="Verdana"/>
              </a:rPr>
              <a:t>wisdom.</a:t>
            </a:r>
            <a:r>
              <a:rPr lang="en-CA" sz="2800" dirty="0" smtClean="0">
                <a:ln>
                  <a:solidFill>
                    <a:sysClr val="windowText" lastClr="000000"/>
                  </a:solidFill>
                </a:ln>
                <a:solidFill>
                  <a:srgbClr val="802020"/>
                </a:solidFill>
                <a:effectLst>
                  <a:glow rad="127000">
                    <a:srgbClr val="FFFF00"/>
                  </a:glow>
                </a:effectLst>
                <a:latin typeface="Verdana"/>
              </a:rPr>
              <a:t>	</a:t>
            </a:r>
            <a:r>
              <a:rPr lang="en-CA" sz="2800" dirty="0" smtClean="0">
                <a:solidFill>
                  <a:srgbClr val="802020"/>
                </a:solidFill>
                <a:latin typeface="Verdana"/>
              </a:rPr>
              <a:t>										</a:t>
            </a:r>
            <a:r>
              <a:rPr lang="en-CA" sz="2000" dirty="0" smtClean="0">
                <a:solidFill>
                  <a:schemeClr val="bg1"/>
                </a:solidFill>
                <a:latin typeface="Verdana"/>
              </a:rPr>
              <a:t>The Scriptures</a:t>
            </a:r>
          </a:p>
          <a:p>
            <a:endParaRPr lang="en-CA" sz="2000" dirty="0" smtClean="0">
              <a:solidFill>
                <a:schemeClr val="bg1"/>
              </a:solidFill>
              <a:latin typeface="Verdana"/>
            </a:endParaRPr>
          </a:p>
          <a:p>
            <a:pPr marL="0" indent="0">
              <a:buNone/>
            </a:pPr>
            <a:r>
              <a:rPr lang="en-CA" sz="2800" dirty="0" smtClean="0">
                <a:solidFill>
                  <a:schemeClr val="bg1"/>
                </a:solidFill>
                <a:latin typeface="Verdana"/>
              </a:rPr>
              <a:t>Can this verse be connected somehow to </a:t>
            </a:r>
            <a:r>
              <a:rPr lang="en-CA" sz="2800" b="1" dirty="0" smtClean="0">
                <a:solidFill>
                  <a:schemeClr val="bg1"/>
                </a:solidFill>
                <a:latin typeface="Verdana"/>
              </a:rPr>
              <a:t>Luke 11:52?</a:t>
            </a:r>
          </a:p>
          <a:p>
            <a:r>
              <a:rPr lang="en-CA" sz="2800" b="1" dirty="0" smtClean="0">
                <a:solidFill>
                  <a:schemeClr val="bg1"/>
                </a:solidFill>
                <a:latin typeface="Verdana"/>
              </a:rPr>
              <a:t>Luke </a:t>
            </a:r>
            <a:r>
              <a:rPr lang="en-CA" sz="2800" b="1" dirty="0">
                <a:solidFill>
                  <a:schemeClr val="bg1"/>
                </a:solidFill>
                <a:latin typeface="Verdana"/>
              </a:rPr>
              <a:t>11:52</a:t>
            </a:r>
            <a:r>
              <a:rPr lang="en-CA" sz="2800" dirty="0">
                <a:solidFill>
                  <a:srgbClr val="802020"/>
                </a:solidFill>
                <a:latin typeface="Verdana"/>
              </a:rPr>
              <a:t>  “Woe to you learned in the Torah, </a:t>
            </a:r>
            <a:r>
              <a:rPr lang="en-CA" sz="2800" b="1" dirty="0">
                <a:solidFill>
                  <a:schemeClr val="accent4">
                    <a:lumMod val="75000"/>
                  </a:schemeClr>
                </a:solidFill>
                <a:latin typeface="Verdana"/>
              </a:rPr>
              <a:t>because you took away </a:t>
            </a:r>
            <a:r>
              <a:rPr lang="en-CA" sz="2800" b="1" u="sng" dirty="0">
                <a:solidFill>
                  <a:schemeClr val="accent4">
                    <a:lumMod val="75000"/>
                  </a:schemeClr>
                </a:solidFill>
                <a:latin typeface="Verdana"/>
              </a:rPr>
              <a:t>the key of knowledge</a:t>
            </a:r>
            <a:r>
              <a:rPr lang="en-CA" sz="2800" b="1" dirty="0">
                <a:solidFill>
                  <a:schemeClr val="accent4">
                    <a:lumMod val="75000"/>
                  </a:schemeClr>
                </a:solidFill>
                <a:latin typeface="Verdana"/>
              </a:rPr>
              <a:t>.</a:t>
            </a:r>
            <a:r>
              <a:rPr lang="en-CA" sz="2800" dirty="0">
                <a:solidFill>
                  <a:srgbClr val="802020"/>
                </a:solidFill>
                <a:latin typeface="Verdana"/>
              </a:rPr>
              <a:t> </a:t>
            </a:r>
            <a:r>
              <a:rPr lang="en-CA" sz="2800" dirty="0" smtClean="0">
                <a:solidFill>
                  <a:srgbClr val="802020"/>
                </a:solidFill>
                <a:latin typeface="Verdana"/>
              </a:rPr>
              <a:t> You </a:t>
            </a:r>
            <a:r>
              <a:rPr lang="en-CA" sz="2800" dirty="0">
                <a:solidFill>
                  <a:srgbClr val="802020"/>
                </a:solidFill>
                <a:latin typeface="Verdana"/>
              </a:rPr>
              <a:t>did not enter in yourselves, and those who were entering in you hindered</a:t>
            </a:r>
            <a:r>
              <a:rPr lang="en-CA" sz="2800" dirty="0" smtClean="0">
                <a:solidFill>
                  <a:srgbClr val="802020"/>
                </a:solidFill>
                <a:latin typeface="Verdana"/>
              </a:rPr>
              <a:t>.”</a:t>
            </a:r>
            <a:endParaRPr lang="en-CA" sz="2800" dirty="0">
              <a:solidFill>
                <a:srgbClr val="802020"/>
              </a:solidFill>
              <a:latin typeface="Verdana"/>
            </a:endParaRPr>
          </a:p>
        </p:txBody>
      </p:sp>
      <p:sp>
        <p:nvSpPr>
          <p:cNvPr id="4" name="Slide Number Placeholder 5"/>
          <p:cNvSpPr>
            <a:spLocks noGrp="1"/>
          </p:cNvSpPr>
          <p:nvPr>
            <p:ph type="sldNum" sz="quarter" idx="12"/>
          </p:nvPr>
        </p:nvSpPr>
        <p:spPr>
          <a:xfrm>
            <a:off x="11354080" y="6310413"/>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3006781307"/>
      </p:ext>
    </p:extLst>
  </p:cSld>
  <p:clrMapOvr>
    <a:masterClrMapping/>
  </p:clrMapOvr>
  <p:transition spd="slow">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21365"/>
            <a:ext cx="11369040" cy="1030357"/>
          </a:xfrm>
          <a:prstGeom prst="homePlate">
            <a:avLst/>
          </a:prstGeom>
          <a:ln w="76200">
            <a:solidFill>
              <a:schemeClr val="accent1"/>
            </a:solidFill>
          </a:ln>
          <a:scene3d>
            <a:camera prst="orthographicFront"/>
            <a:lightRig rig="brightRoom" dir="t"/>
          </a:scene3d>
          <a:sp3d>
            <a:bevelT/>
          </a:sp3d>
        </p:spPr>
        <p:style>
          <a:lnRef idx="1">
            <a:schemeClr val="accent5"/>
          </a:lnRef>
          <a:fillRef idx="2">
            <a:schemeClr val="accent5"/>
          </a:fillRef>
          <a:effectRef idx="1">
            <a:schemeClr val="accent5"/>
          </a:effectRef>
          <a:fontRef idx="minor">
            <a:schemeClr val="dk1"/>
          </a:fontRef>
        </p:style>
        <p:txBody>
          <a:bodyPr>
            <a:normAutofit fontScale="90000"/>
            <a:sp3d contourW="6350" prstMaterial="plastic">
              <a:bevelT w="20320" h="20320" prst="angle"/>
              <a:contourClr>
                <a:schemeClr val="accent1">
                  <a:tint val="100000"/>
                  <a:shade val="100000"/>
                  <a:hueMod val="100000"/>
                  <a:satMod val="100000"/>
                </a:schemeClr>
              </a:contourClr>
            </a:sp3d>
          </a:bodyPr>
          <a:lstStyle/>
          <a:p>
            <a:pPr algn="ctr"/>
            <a:r>
              <a:rPr lang="en-US" sz="4800" b="1" spc="30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Really  Understanding </a:t>
            </a:r>
            <a:r>
              <a:rPr lang="en-US" sz="48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 Ps 90:12</a:t>
            </a:r>
            <a:endParaRPr lang="en-US" sz="48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endParaRPr>
          </a:p>
        </p:txBody>
      </p:sp>
      <p:pic>
        <p:nvPicPr>
          <p:cNvPr id="1026" name="Picture 2" descr="C:\Users\Rae\Desktop\Misc on Desktop\Pictures\scro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222" y="1667724"/>
            <a:ext cx="4089400" cy="26797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5969" y="1838740"/>
            <a:ext cx="6799471" cy="267765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 </a:t>
            </a: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teach us to number our days, that we may apply </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our </a:t>
            </a: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hearts unto wisdom</a:t>
            </a: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a:off x="406400" y="4335549"/>
            <a:ext cx="11521440" cy="2492990"/>
          </a:xfrm>
          <a:prstGeom prst="rect">
            <a:avLst/>
          </a:prstGeom>
          <a:noFill/>
        </p:spPr>
        <p:txBody>
          <a:bodyPr wrap="square" rtlCol="0">
            <a:spAutoFit/>
          </a:bodyPr>
          <a:lstStyle/>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Counting Principle:  </a:t>
            </a:r>
            <a:r>
              <a:rPr lang="en-US" sz="2800" b="1" spc="50" dirty="0" err="1"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Yahuah’s</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original year has 360 days.  When we learn to count out the days to 360, then it is time to be watching for the “shadow </a:t>
            </a:r>
            <a:r>
              <a:rPr lang="en-US" sz="2800" b="1" u="sng"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sign</a:t>
            </a:r>
            <a:r>
              <a:rPr lang="en-US" sz="2800"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 </a:t>
            </a:r>
            <a:r>
              <a:rPr lang="en-US" sz="2400"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(Gen 1:14) </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which will be accomplished at the 365 day mark.</a:t>
            </a:r>
          </a:p>
          <a:p>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This will occur within the same 24 hour period of when the equinox event actually occurred </a:t>
            </a:r>
            <a:r>
              <a:rPr lang="en-US" sz="2800" b="1" u="sng"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 each individual time zone</a:t>
            </a: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445240512"/>
      </p:ext>
    </p:extLst>
  </p:cSld>
  <p:clrMapOvr>
    <a:masterClrMapping/>
  </p:clrMapOvr>
  <p:transition spd="slow">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011" y="228600"/>
            <a:ext cx="11124856" cy="6410195"/>
          </a:xfrm>
          <a:solidFill>
            <a:schemeClr val="accent4">
              <a:lumMod val="60000"/>
              <a:lumOff val="40000"/>
            </a:schemeClr>
          </a:solidFill>
          <a:effectLst>
            <a:glow rad="127000">
              <a:srgbClr val="00CC00"/>
            </a:glow>
          </a:effectLst>
          <a:scene3d>
            <a:camera prst="orthographicFront"/>
            <a:lightRig rig="threePt" dir="t"/>
          </a:scene3d>
          <a:sp3d>
            <a:bevelT w="152400" h="50800" prst="softRound"/>
          </a:sp3d>
        </p:spPr>
        <p:txBody>
          <a:bodyPr>
            <a:normAutofit/>
            <a:sp3d extrusionH="57150">
              <a:bevelT w="38100" h="38100"/>
            </a:sp3d>
          </a:bodyPr>
          <a:lstStyle/>
          <a:p>
            <a:r>
              <a:rPr lang="en-CA" sz="2800" dirty="0" smtClean="0">
                <a:solidFill>
                  <a:schemeClr val="bg1"/>
                </a:solidFill>
                <a:latin typeface="Verdana"/>
              </a:rPr>
              <a:t>When determining the </a:t>
            </a:r>
            <a:r>
              <a:rPr lang="en-CA" sz="2800" dirty="0" err="1" smtClean="0">
                <a:solidFill>
                  <a:schemeClr val="bg1"/>
                </a:solidFill>
                <a:latin typeface="Verdana"/>
              </a:rPr>
              <a:t>tequfah</a:t>
            </a:r>
            <a:r>
              <a:rPr lang="en-CA" sz="2800" dirty="0" smtClean="0">
                <a:solidFill>
                  <a:schemeClr val="bg1"/>
                </a:solidFill>
                <a:latin typeface="Verdana"/>
              </a:rPr>
              <a:t> (equinox) it is important to be aware of -  </a:t>
            </a:r>
          </a:p>
          <a:p>
            <a:pPr lvl="1"/>
            <a:r>
              <a:rPr lang="en-CA" sz="2600" dirty="0" smtClean="0">
                <a:solidFill>
                  <a:schemeClr val="bg1"/>
                </a:solidFill>
                <a:latin typeface="Verdana"/>
              </a:rPr>
              <a:t>Man’s midnight change of the 24 hour cycle, in comparison to </a:t>
            </a:r>
            <a:r>
              <a:rPr lang="en-CA" sz="2600" b="1" dirty="0" smtClean="0">
                <a:solidFill>
                  <a:srgbClr val="0000CC"/>
                </a:solidFill>
                <a:latin typeface="Verdana"/>
              </a:rPr>
              <a:t>Yahuah’s</a:t>
            </a:r>
            <a:r>
              <a:rPr lang="en-CA" sz="2600" dirty="0" smtClean="0">
                <a:solidFill>
                  <a:schemeClr val="bg1"/>
                </a:solidFill>
                <a:latin typeface="Verdana"/>
              </a:rPr>
              <a:t> Dawn start to the cycle. </a:t>
            </a:r>
            <a:br>
              <a:rPr lang="en-CA" sz="2600" dirty="0" smtClean="0">
                <a:solidFill>
                  <a:schemeClr val="bg1"/>
                </a:solidFill>
                <a:latin typeface="Verdana"/>
              </a:rPr>
            </a:br>
            <a:r>
              <a:rPr lang="en-CA" sz="2600" dirty="0" smtClean="0">
                <a:solidFill>
                  <a:schemeClr val="bg1"/>
                </a:solidFill>
                <a:latin typeface="Verdana"/>
              </a:rPr>
              <a:t>A possible adjustment may be needed.</a:t>
            </a:r>
          </a:p>
          <a:p>
            <a:pPr lvl="1"/>
            <a:r>
              <a:rPr lang="en-CA" sz="2600" dirty="0" smtClean="0">
                <a:solidFill>
                  <a:schemeClr val="bg1"/>
                </a:solidFill>
                <a:latin typeface="Verdana"/>
              </a:rPr>
              <a:t>If accepting NASA’s specified </a:t>
            </a:r>
            <a:r>
              <a:rPr lang="en-CA" sz="2600" dirty="0" err="1" smtClean="0">
                <a:solidFill>
                  <a:schemeClr val="bg1"/>
                </a:solidFill>
                <a:latin typeface="Verdana"/>
              </a:rPr>
              <a:t>tequfah</a:t>
            </a:r>
            <a:r>
              <a:rPr lang="en-CA" sz="2600" dirty="0" smtClean="0">
                <a:solidFill>
                  <a:schemeClr val="bg1"/>
                </a:solidFill>
                <a:latin typeface="Verdana"/>
              </a:rPr>
              <a:t> (equinox</a:t>
            </a:r>
            <a:r>
              <a:rPr lang="en-CA" sz="2600" dirty="0">
                <a:solidFill>
                  <a:schemeClr val="bg1"/>
                </a:solidFill>
                <a:latin typeface="Verdana"/>
              </a:rPr>
              <a:t>)</a:t>
            </a:r>
            <a:r>
              <a:rPr lang="en-CA" sz="2600" dirty="0" smtClean="0">
                <a:solidFill>
                  <a:schemeClr val="bg1"/>
                </a:solidFill>
                <a:latin typeface="Verdana"/>
              </a:rPr>
              <a:t> determination, your personal time zone must be examined carefully; an adjustment in time and date might be required.</a:t>
            </a:r>
          </a:p>
          <a:p>
            <a:pPr lvl="2"/>
            <a:r>
              <a:rPr lang="en-CA" sz="2400" dirty="0" smtClean="0">
                <a:solidFill>
                  <a:schemeClr val="bg1"/>
                </a:solidFill>
                <a:latin typeface="Verdana"/>
              </a:rPr>
              <a:t>Example: Does the </a:t>
            </a:r>
            <a:r>
              <a:rPr lang="en-CA" sz="2400" dirty="0" err="1" smtClean="0">
                <a:solidFill>
                  <a:schemeClr val="bg1"/>
                </a:solidFill>
                <a:latin typeface="Verdana"/>
              </a:rPr>
              <a:t>tequfah</a:t>
            </a:r>
            <a:r>
              <a:rPr lang="en-CA" sz="2400" dirty="0" smtClean="0">
                <a:solidFill>
                  <a:schemeClr val="bg1"/>
                </a:solidFill>
                <a:latin typeface="Verdana"/>
              </a:rPr>
              <a:t> occur near – </a:t>
            </a:r>
            <a:r>
              <a:rPr lang="en-CA" sz="2400" b="1" dirty="0" smtClean="0">
                <a:solidFill>
                  <a:srgbClr val="FF0000"/>
                </a:solidFill>
                <a:latin typeface="Verdana"/>
              </a:rPr>
              <a:t>before or after, </a:t>
            </a:r>
            <a:r>
              <a:rPr lang="en-CA" sz="2400" dirty="0" smtClean="0">
                <a:solidFill>
                  <a:schemeClr val="bg1"/>
                </a:solidFill>
                <a:latin typeface="Verdana"/>
              </a:rPr>
              <a:t>midnight?</a:t>
            </a:r>
            <a:br>
              <a:rPr lang="en-CA" sz="2400" dirty="0" smtClean="0">
                <a:solidFill>
                  <a:schemeClr val="bg1"/>
                </a:solidFill>
                <a:latin typeface="Verdana"/>
              </a:rPr>
            </a:br>
            <a:r>
              <a:rPr lang="en-CA" sz="2400" dirty="0" smtClean="0">
                <a:solidFill>
                  <a:schemeClr val="bg1"/>
                </a:solidFill>
                <a:latin typeface="Verdana"/>
              </a:rPr>
              <a:t>	This potentially might create a date change from the Gregorian calendar!</a:t>
            </a:r>
          </a:p>
          <a:p>
            <a:pPr lvl="2"/>
            <a:r>
              <a:rPr lang="en-CA" sz="2400" dirty="0" smtClean="0">
                <a:solidFill>
                  <a:schemeClr val="bg1"/>
                </a:solidFill>
                <a:latin typeface="Verdana"/>
              </a:rPr>
              <a:t>Example: Does the </a:t>
            </a:r>
            <a:r>
              <a:rPr lang="en-CA" sz="2400" dirty="0" err="1" smtClean="0">
                <a:solidFill>
                  <a:schemeClr val="bg1"/>
                </a:solidFill>
                <a:latin typeface="Verdana"/>
              </a:rPr>
              <a:t>tequfah</a:t>
            </a:r>
            <a:r>
              <a:rPr lang="en-CA" sz="2400" dirty="0" smtClean="0">
                <a:solidFill>
                  <a:schemeClr val="bg1"/>
                </a:solidFill>
                <a:latin typeface="Verdana"/>
              </a:rPr>
              <a:t> occur </a:t>
            </a:r>
            <a:r>
              <a:rPr lang="en-CA" sz="2400" b="1" u="sng" dirty="0" smtClean="0">
                <a:solidFill>
                  <a:srgbClr val="FF0000"/>
                </a:solidFill>
                <a:latin typeface="Verdana"/>
              </a:rPr>
              <a:t>before or after Dawn </a:t>
            </a:r>
            <a:r>
              <a:rPr lang="en-CA" sz="2400" b="1" dirty="0" smtClean="0">
                <a:solidFill>
                  <a:srgbClr val="FF0000"/>
                </a:solidFill>
                <a:latin typeface="Verdana"/>
              </a:rPr>
              <a:t/>
            </a:r>
            <a:br>
              <a:rPr lang="en-CA" sz="2400" b="1" dirty="0" smtClean="0">
                <a:solidFill>
                  <a:srgbClr val="FF0000"/>
                </a:solidFill>
                <a:latin typeface="Verdana"/>
              </a:rPr>
            </a:br>
            <a:r>
              <a:rPr lang="en-CA" sz="2400" b="1" dirty="0" smtClean="0">
                <a:solidFill>
                  <a:schemeClr val="bg1"/>
                </a:solidFill>
                <a:effectLst>
                  <a:glow rad="228600">
                    <a:schemeClr val="accent5">
                      <a:satMod val="175000"/>
                      <a:alpha val="40000"/>
                    </a:schemeClr>
                  </a:glow>
                </a:effectLst>
                <a:latin typeface="Verdana"/>
              </a:rPr>
              <a:t>(NOT 	SUNRISE!)  </a:t>
            </a:r>
            <a:r>
              <a:rPr lang="en-CA" sz="2400" dirty="0" smtClean="0">
                <a:solidFill>
                  <a:schemeClr val="bg1"/>
                </a:solidFill>
                <a:latin typeface="Verdana"/>
              </a:rPr>
              <a:t/>
            </a:r>
            <a:br>
              <a:rPr lang="en-CA" sz="2400" dirty="0" smtClean="0">
                <a:solidFill>
                  <a:schemeClr val="bg1"/>
                </a:solidFill>
                <a:latin typeface="Verdana"/>
              </a:rPr>
            </a:br>
            <a:r>
              <a:rPr lang="en-CA" sz="2400" dirty="0" smtClean="0">
                <a:solidFill>
                  <a:schemeClr val="bg1"/>
                </a:solidFill>
                <a:latin typeface="Verdana"/>
              </a:rPr>
              <a:t>	This also could potentially cause a date adjustment.</a:t>
            </a:r>
            <a:endParaRPr lang="en-CA" sz="2600" dirty="0" smtClean="0">
              <a:solidFill>
                <a:schemeClr val="bg1"/>
              </a:solidFill>
              <a:latin typeface="Verdana"/>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val="39594773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51" y="228600"/>
            <a:ext cx="11586575" cy="6410195"/>
          </a:xfrm>
          <a:solidFill>
            <a:schemeClr val="accent4">
              <a:lumMod val="60000"/>
              <a:lumOff val="40000"/>
            </a:schemeClr>
          </a:solidFill>
          <a:effectLst>
            <a:glow rad="127000">
              <a:srgbClr val="00CC00"/>
            </a:glow>
          </a:effectLst>
          <a:scene3d>
            <a:camera prst="orthographicFront"/>
            <a:lightRig rig="threePt" dir="t"/>
          </a:scene3d>
          <a:sp3d>
            <a:bevelT w="152400" h="50800" prst="softRound"/>
          </a:sp3d>
        </p:spPr>
        <p:txBody>
          <a:bodyPr>
            <a:normAutofit/>
            <a:sp3d extrusionH="57150">
              <a:bevelT w="38100" h="38100"/>
            </a:sp3d>
          </a:bodyPr>
          <a:lstStyle/>
          <a:p>
            <a:r>
              <a:rPr lang="en-CA" sz="2800" dirty="0" smtClean="0">
                <a:solidFill>
                  <a:schemeClr val="bg1"/>
                </a:solidFill>
                <a:latin typeface="Verdana"/>
              </a:rPr>
              <a:t>These few items, that we need to be aware of, are actually quite simple once understood.</a:t>
            </a:r>
          </a:p>
          <a:p>
            <a:r>
              <a:rPr lang="en-CA" sz="2800" dirty="0" smtClean="0">
                <a:solidFill>
                  <a:schemeClr val="bg1"/>
                </a:solidFill>
                <a:latin typeface="Verdana"/>
              </a:rPr>
              <a:t>For the person standing outside their home, looking at the sky and setting up a simple sun dial, it is very straight forward.</a:t>
            </a:r>
          </a:p>
          <a:p>
            <a:r>
              <a:rPr lang="en-CA" sz="2800" dirty="0" smtClean="0">
                <a:solidFill>
                  <a:schemeClr val="bg1"/>
                </a:solidFill>
                <a:latin typeface="Verdana"/>
              </a:rPr>
              <a:t>For the person wanting to determine the </a:t>
            </a:r>
            <a:r>
              <a:rPr lang="en-CA" sz="2800" dirty="0" err="1" smtClean="0">
                <a:solidFill>
                  <a:schemeClr val="bg1"/>
                </a:solidFill>
                <a:latin typeface="Verdana"/>
              </a:rPr>
              <a:t>tequfah</a:t>
            </a:r>
            <a:r>
              <a:rPr lang="en-CA" sz="2800" dirty="0" smtClean="0">
                <a:solidFill>
                  <a:schemeClr val="bg1"/>
                </a:solidFill>
                <a:latin typeface="Verdana"/>
              </a:rPr>
              <a:t> in advance, there is another study available named – </a:t>
            </a:r>
            <a:r>
              <a:rPr lang="en-CA" sz="3200" b="1" dirty="0" smtClean="0">
                <a:solidFill>
                  <a:srgbClr val="FF0066"/>
                </a:solidFill>
                <a:latin typeface="Comic Sans MS" pitchFamily="66" charset="0"/>
              </a:rPr>
              <a:t>Equinox Equation. </a:t>
            </a:r>
            <a:r>
              <a:rPr lang="en-CA" sz="2800" dirty="0" smtClean="0">
                <a:solidFill>
                  <a:schemeClr val="bg1"/>
                </a:solidFill>
                <a:latin typeface="Verdana"/>
              </a:rPr>
              <a:t>This is an advanced study that covers several different scenarios of </a:t>
            </a:r>
            <a:r>
              <a:rPr lang="en-CA" sz="2800" dirty="0" err="1" smtClean="0">
                <a:solidFill>
                  <a:schemeClr val="bg1"/>
                </a:solidFill>
                <a:latin typeface="Verdana"/>
              </a:rPr>
              <a:t>tequfah</a:t>
            </a:r>
            <a:r>
              <a:rPr lang="en-CA" sz="2800" dirty="0" smtClean="0">
                <a:solidFill>
                  <a:schemeClr val="bg1"/>
                </a:solidFill>
                <a:latin typeface="Verdana"/>
              </a:rPr>
              <a:t> timing in detail. </a:t>
            </a:r>
          </a:p>
          <a:p>
            <a:r>
              <a:rPr lang="en-CA" sz="2800" dirty="0" smtClean="0">
                <a:solidFill>
                  <a:srgbClr val="002060"/>
                </a:solidFill>
                <a:latin typeface="Verdana"/>
              </a:rPr>
              <a:t>The explicit purpose is to have you fully capable of determining the </a:t>
            </a:r>
            <a:r>
              <a:rPr lang="en-CA" sz="2800" dirty="0" err="1" smtClean="0">
                <a:solidFill>
                  <a:srgbClr val="002060"/>
                </a:solidFill>
                <a:latin typeface="Verdana"/>
              </a:rPr>
              <a:t>tequfah</a:t>
            </a:r>
            <a:r>
              <a:rPr lang="en-CA" sz="2800" dirty="0" smtClean="0">
                <a:solidFill>
                  <a:srgbClr val="002060"/>
                </a:solidFill>
                <a:latin typeface="Verdana"/>
              </a:rPr>
              <a:t> well in advance for your </a:t>
            </a:r>
            <a:br>
              <a:rPr lang="en-CA" sz="2800" dirty="0" smtClean="0">
                <a:solidFill>
                  <a:srgbClr val="002060"/>
                </a:solidFill>
                <a:latin typeface="Verdana"/>
              </a:rPr>
            </a:br>
            <a:r>
              <a:rPr lang="en-CA" sz="2800" dirty="0" smtClean="0">
                <a:solidFill>
                  <a:srgbClr val="002060"/>
                </a:solidFill>
                <a:latin typeface="Verdana"/>
              </a:rPr>
              <a:t>location and time zone.   </a:t>
            </a:r>
          </a:p>
        </p:txBody>
      </p:sp>
      <p:sp>
        <p:nvSpPr>
          <p:cNvPr id="4" name="Slide Number Placeholder 5"/>
          <p:cNvSpPr>
            <a:spLocks noGrp="1"/>
          </p:cNvSpPr>
          <p:nvPr>
            <p:ph type="sldNum" sz="quarter" idx="12"/>
          </p:nvPr>
        </p:nvSpPr>
        <p:spPr>
          <a:xfrm>
            <a:off x="11307782" y="6229391"/>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33680970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7920" y="903069"/>
            <a:ext cx="9937038" cy="5793602"/>
          </a:xfrm>
          <a:solidFill>
            <a:schemeClr val="tx1">
              <a:lumMod val="75000"/>
            </a:schemeClr>
          </a:solidFill>
          <a:scene3d>
            <a:camera prst="orthographicFront"/>
            <a:lightRig rig="threePt" dir="t"/>
          </a:scene3d>
          <a:sp3d>
            <a:bevelT w="152400" h="50800" prst="softRound"/>
          </a:sp3d>
        </p:spPr>
        <p:txBody>
          <a:bodyPr>
            <a:noAutofit/>
            <a:sp3d extrusionH="57150">
              <a:bevelT w="57150" h="38100" prst="artDeco"/>
            </a:sp3d>
          </a:bodyPr>
          <a:lstStyle/>
          <a:p>
            <a:pPr>
              <a:spcAft>
                <a:spcPts val="1800"/>
              </a:spcAft>
              <a:buClr>
                <a:prstClr val="white"/>
              </a:buClr>
              <a:buFont typeface="Arial" panose="020B0604020202020204" pitchFamily="34" charset="0"/>
              <a:buChar char="•"/>
            </a:pPr>
            <a:r>
              <a:rPr lang="en-US" sz="2500" dirty="0" smtClean="0">
                <a:solidFill>
                  <a:srgbClr val="C00000"/>
                </a:solidFill>
              </a:rPr>
              <a:t>If </a:t>
            </a:r>
            <a:r>
              <a:rPr lang="en-US" sz="2500" dirty="0" smtClean="0">
                <a:solidFill>
                  <a:schemeClr val="bg1"/>
                </a:solidFill>
              </a:rPr>
              <a:t>the moon </a:t>
            </a:r>
            <a:r>
              <a:rPr lang="en-US" sz="2500" dirty="0" smtClean="0">
                <a:solidFill>
                  <a:srgbClr val="C00000"/>
                </a:solidFill>
              </a:rPr>
              <a:t>is our </a:t>
            </a:r>
            <a:r>
              <a:rPr lang="en-US" sz="2500" dirty="0" smtClean="0">
                <a:solidFill>
                  <a:schemeClr val="bg1">
                    <a:lumMod val="95000"/>
                    <a:lumOff val="5000"/>
                  </a:schemeClr>
                </a:solidFill>
              </a:rPr>
              <a:t>“guiding light,” </a:t>
            </a:r>
            <a:r>
              <a:rPr lang="en-US" sz="2500" dirty="0" smtClean="0">
                <a:solidFill>
                  <a:srgbClr val="C00000"/>
                </a:solidFill>
              </a:rPr>
              <a:t>then </a:t>
            </a:r>
            <a:r>
              <a:rPr lang="en-US" sz="2500" dirty="0">
                <a:solidFill>
                  <a:srgbClr val="C00000"/>
                </a:solidFill>
              </a:rPr>
              <a:t>why </a:t>
            </a:r>
            <a:r>
              <a:rPr lang="en-US" sz="2500" dirty="0" smtClean="0">
                <a:solidFill>
                  <a:srgbClr val="C00000"/>
                </a:solidFill>
              </a:rPr>
              <a:t>is it that </a:t>
            </a:r>
            <a:r>
              <a:rPr lang="en-US" sz="2500" b="1" dirty="0" smtClean="0">
                <a:solidFill>
                  <a:srgbClr val="0000CC"/>
                </a:solidFill>
              </a:rPr>
              <a:t>Yahuah</a:t>
            </a:r>
            <a:r>
              <a:rPr lang="en-US" sz="2500" dirty="0" smtClean="0">
                <a:solidFill>
                  <a:srgbClr val="C00000"/>
                </a:solidFill>
              </a:rPr>
              <a:t> did </a:t>
            </a:r>
            <a:r>
              <a:rPr lang="en-US" sz="2500" dirty="0">
                <a:solidFill>
                  <a:srgbClr val="C00000"/>
                </a:solidFill>
              </a:rPr>
              <a:t>not </a:t>
            </a:r>
            <a:r>
              <a:rPr lang="en-US" sz="2500" dirty="0" smtClean="0">
                <a:solidFill>
                  <a:srgbClr val="C00000"/>
                </a:solidFill>
              </a:rPr>
              <a:t>mention </a:t>
            </a:r>
            <a:r>
              <a:rPr lang="en-US" sz="2500" dirty="0" smtClean="0">
                <a:solidFill>
                  <a:prstClr val="black">
                    <a:lumMod val="95000"/>
                    <a:lumOff val="5000"/>
                  </a:prstClr>
                </a:solidFill>
              </a:rPr>
              <a:t>the </a:t>
            </a:r>
            <a:r>
              <a:rPr lang="en-US" sz="2500" dirty="0">
                <a:solidFill>
                  <a:prstClr val="black">
                    <a:lumMod val="95000"/>
                    <a:lumOff val="5000"/>
                  </a:prstClr>
                </a:solidFill>
              </a:rPr>
              <a:t>moon </a:t>
            </a:r>
            <a:r>
              <a:rPr lang="en-US" sz="2500" dirty="0" smtClean="0">
                <a:solidFill>
                  <a:srgbClr val="C00000"/>
                </a:solidFill>
              </a:rPr>
              <a:t>in </a:t>
            </a:r>
            <a:r>
              <a:rPr lang="en-US" sz="2500" dirty="0">
                <a:solidFill>
                  <a:srgbClr val="C00000"/>
                </a:solidFill>
              </a:rPr>
              <a:t>the Scriptures until Joseph’s </a:t>
            </a:r>
            <a:r>
              <a:rPr lang="en-US" sz="2500" dirty="0" smtClean="0">
                <a:solidFill>
                  <a:srgbClr val="C00000"/>
                </a:solidFill>
              </a:rPr>
              <a:t>dream?</a:t>
            </a:r>
            <a:endParaRPr lang="en-US" sz="2500" dirty="0">
              <a:solidFill>
                <a:srgbClr val="C00000"/>
              </a:solidFill>
            </a:endParaRPr>
          </a:p>
          <a:p>
            <a:pPr>
              <a:spcAft>
                <a:spcPts val="1800"/>
              </a:spcAft>
              <a:buClr>
                <a:prstClr val="white"/>
              </a:buClr>
              <a:buFont typeface="Arial" panose="020B0604020202020204" pitchFamily="34" charset="0"/>
              <a:buChar char="•"/>
            </a:pPr>
            <a:r>
              <a:rPr lang="en-US" sz="2500" dirty="0" smtClean="0">
                <a:solidFill>
                  <a:srgbClr val="C00000"/>
                </a:solidFill>
              </a:rPr>
              <a:t>Why is it that </a:t>
            </a:r>
            <a:r>
              <a:rPr lang="en-US" sz="2500" dirty="0" smtClean="0">
                <a:solidFill>
                  <a:schemeClr val="bg1">
                    <a:lumMod val="95000"/>
                    <a:lumOff val="5000"/>
                  </a:schemeClr>
                </a:solidFill>
              </a:rPr>
              <a:t>the moon </a:t>
            </a:r>
            <a:r>
              <a:rPr lang="en-US" sz="2500" dirty="0" smtClean="0">
                <a:solidFill>
                  <a:srgbClr val="C00000"/>
                </a:solidFill>
              </a:rPr>
              <a:t>was not mentioned to </a:t>
            </a:r>
            <a:r>
              <a:rPr lang="en-US" sz="2500" dirty="0" err="1" smtClean="0">
                <a:solidFill>
                  <a:srgbClr val="C00000"/>
                </a:solidFill>
              </a:rPr>
              <a:t>Mosheh</a:t>
            </a:r>
            <a:r>
              <a:rPr lang="en-US" sz="2500" dirty="0" smtClean="0">
                <a:solidFill>
                  <a:srgbClr val="C00000"/>
                </a:solidFill>
              </a:rPr>
              <a:t> for determining the year?</a:t>
            </a:r>
          </a:p>
          <a:p>
            <a:pPr>
              <a:spcAft>
                <a:spcPts val="1800"/>
              </a:spcAft>
              <a:buClr>
                <a:prstClr val="white"/>
              </a:buClr>
              <a:buFont typeface="Arial" panose="020B0604020202020204" pitchFamily="34" charset="0"/>
              <a:buChar char="•"/>
            </a:pPr>
            <a:r>
              <a:rPr lang="en-US" sz="2500" dirty="0" smtClean="0">
                <a:solidFill>
                  <a:srgbClr val="C00000"/>
                </a:solidFill>
              </a:rPr>
              <a:t>Why is it that </a:t>
            </a:r>
            <a:r>
              <a:rPr lang="en-US" sz="2500" dirty="0" smtClean="0">
                <a:solidFill>
                  <a:schemeClr val="bg1">
                    <a:lumMod val="95000"/>
                    <a:lumOff val="5000"/>
                  </a:schemeClr>
                </a:solidFill>
              </a:rPr>
              <a:t>“new moon” </a:t>
            </a:r>
            <a:r>
              <a:rPr lang="en-US" sz="2500" dirty="0" smtClean="0">
                <a:solidFill>
                  <a:srgbClr val="C00000"/>
                </a:solidFill>
              </a:rPr>
              <a:t>does not exist in the Hebrew Scriptures?</a:t>
            </a:r>
          </a:p>
          <a:p>
            <a:pPr>
              <a:spcAft>
                <a:spcPts val="1800"/>
              </a:spcAft>
              <a:buClr>
                <a:prstClr val="white"/>
              </a:buClr>
              <a:buFont typeface="Arial" panose="020B0604020202020204" pitchFamily="34" charset="0"/>
              <a:buChar char="•"/>
            </a:pPr>
            <a:r>
              <a:rPr lang="en-US" sz="2500" dirty="0" smtClean="0">
                <a:solidFill>
                  <a:srgbClr val="C00000"/>
                </a:solidFill>
              </a:rPr>
              <a:t>At what point in time do we find “</a:t>
            </a:r>
            <a:r>
              <a:rPr lang="en-US" sz="2500" u="sng" dirty="0" smtClean="0">
                <a:solidFill>
                  <a:srgbClr val="C00000"/>
                </a:solidFill>
              </a:rPr>
              <a:t>recent” solid dateable historic evidence</a:t>
            </a:r>
            <a:r>
              <a:rPr lang="en-US" sz="2500" dirty="0" smtClean="0">
                <a:solidFill>
                  <a:srgbClr val="C00000"/>
                </a:solidFill>
              </a:rPr>
              <a:t> of </a:t>
            </a:r>
            <a:r>
              <a:rPr lang="en-US" sz="2500" dirty="0" smtClean="0">
                <a:solidFill>
                  <a:schemeClr val="bg1">
                    <a:lumMod val="95000"/>
                    <a:lumOff val="5000"/>
                  </a:schemeClr>
                </a:solidFill>
              </a:rPr>
              <a:t>lunar involvement </a:t>
            </a:r>
            <a:r>
              <a:rPr lang="en-US" sz="2500" dirty="0" smtClean="0">
                <a:solidFill>
                  <a:srgbClr val="C00000"/>
                </a:solidFill>
              </a:rPr>
              <a:t>in the worship of </a:t>
            </a:r>
            <a:r>
              <a:rPr lang="en-US" sz="2500" b="1" dirty="0" smtClean="0">
                <a:solidFill>
                  <a:srgbClr val="0000CC"/>
                </a:solidFill>
              </a:rPr>
              <a:t>Yahuah</a:t>
            </a:r>
            <a:r>
              <a:rPr lang="en-US" sz="2500" dirty="0" smtClean="0">
                <a:solidFill>
                  <a:srgbClr val="0000CC"/>
                </a:solidFill>
              </a:rPr>
              <a:t>?   </a:t>
            </a:r>
            <a:r>
              <a:rPr lang="en-US" sz="2500" dirty="0" smtClean="0">
                <a:solidFill>
                  <a:srgbClr val="008000"/>
                </a:solidFill>
              </a:rPr>
              <a:t>[Hint – Qumran Scrolls.]</a:t>
            </a:r>
          </a:p>
          <a:p>
            <a:pPr>
              <a:spcAft>
                <a:spcPts val="1800"/>
              </a:spcAft>
              <a:buClr>
                <a:prstClr val="white"/>
              </a:buClr>
              <a:buFont typeface="Arial" panose="020B0604020202020204" pitchFamily="34" charset="0"/>
              <a:buChar char="•"/>
            </a:pPr>
            <a:r>
              <a:rPr lang="en-US" sz="2500" dirty="0" smtClean="0">
                <a:solidFill>
                  <a:srgbClr val="C00000"/>
                </a:solidFill>
              </a:rPr>
              <a:t>Where are there commands in the Scriptures to observe the </a:t>
            </a:r>
            <a:r>
              <a:rPr lang="en-US" sz="2500" dirty="0" smtClean="0">
                <a:solidFill>
                  <a:schemeClr val="bg1">
                    <a:lumMod val="95000"/>
                    <a:lumOff val="5000"/>
                  </a:schemeClr>
                </a:solidFill>
              </a:rPr>
              <a:t>lunar system </a:t>
            </a:r>
            <a:r>
              <a:rPr lang="en-US" sz="2500" dirty="0" smtClean="0">
                <a:solidFill>
                  <a:srgbClr val="C00000"/>
                </a:solidFill>
              </a:rPr>
              <a:t>for the worship of </a:t>
            </a:r>
            <a:r>
              <a:rPr lang="en-US" sz="2500" b="1" dirty="0" smtClean="0">
                <a:solidFill>
                  <a:srgbClr val="0000CC"/>
                </a:solidFill>
              </a:rPr>
              <a:t>Yahuah</a:t>
            </a:r>
            <a:r>
              <a:rPr lang="en-US" sz="2500" dirty="0" smtClean="0">
                <a:solidFill>
                  <a:srgbClr val="0000CC"/>
                </a:solidFill>
              </a:rPr>
              <a:t>?</a:t>
            </a:r>
          </a:p>
          <a:p>
            <a:pPr>
              <a:spcAft>
                <a:spcPts val="1800"/>
              </a:spcAft>
              <a:buClr>
                <a:prstClr val="white"/>
              </a:buClr>
              <a:buFont typeface="Arial" panose="020B0604020202020204" pitchFamily="34" charset="0"/>
              <a:buChar char="•"/>
            </a:pPr>
            <a:r>
              <a:rPr lang="en-US" sz="2500" dirty="0" smtClean="0">
                <a:solidFill>
                  <a:srgbClr val="C00000"/>
                </a:solidFill>
              </a:rPr>
              <a:t>Where do we find a </a:t>
            </a:r>
            <a:r>
              <a:rPr lang="en-US" sz="2500" dirty="0" smtClean="0">
                <a:solidFill>
                  <a:schemeClr val="bg1">
                    <a:lumMod val="95000"/>
                    <a:lumOff val="5000"/>
                  </a:schemeClr>
                </a:solidFill>
              </a:rPr>
              <a:t>13</a:t>
            </a:r>
            <a:r>
              <a:rPr lang="en-US" sz="2500" baseline="30000" dirty="0" smtClean="0">
                <a:solidFill>
                  <a:schemeClr val="bg1">
                    <a:lumMod val="95000"/>
                    <a:lumOff val="5000"/>
                  </a:schemeClr>
                </a:solidFill>
              </a:rPr>
              <a:t>th</a:t>
            </a:r>
            <a:r>
              <a:rPr lang="en-US" sz="2500" dirty="0" smtClean="0">
                <a:solidFill>
                  <a:schemeClr val="bg1">
                    <a:lumMod val="95000"/>
                    <a:lumOff val="5000"/>
                  </a:schemeClr>
                </a:solidFill>
              </a:rPr>
              <a:t> lunar month, </a:t>
            </a:r>
            <a:r>
              <a:rPr lang="en-US" sz="2500" u="sng" dirty="0" smtClean="0">
                <a:solidFill>
                  <a:srgbClr val="C00000"/>
                </a:solidFill>
              </a:rPr>
              <a:t>with a witness</a:t>
            </a:r>
            <a:r>
              <a:rPr lang="en-US" sz="2500" dirty="0" smtClean="0">
                <a:solidFill>
                  <a:srgbClr val="C00000"/>
                </a:solidFill>
              </a:rPr>
              <a:t>, written in the Scriptures?</a:t>
            </a:r>
            <a:endParaRPr lang="en-US" sz="2500" dirty="0">
              <a:solidFill>
                <a:srgbClr val="C00000"/>
              </a:solidFill>
            </a:endParaRPr>
          </a:p>
        </p:txBody>
      </p:sp>
      <p:sp>
        <p:nvSpPr>
          <p:cNvPr id="4" name="Title 1"/>
          <p:cNvSpPr txBox="1">
            <a:spLocks/>
          </p:cNvSpPr>
          <p:nvPr/>
        </p:nvSpPr>
        <p:spPr>
          <a:xfrm>
            <a:off x="1137920" y="86029"/>
            <a:ext cx="9944830" cy="759164"/>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sp3d extrusionH="57150">
              <a:bevelT w="38100" h="38100"/>
            </a:sp3d>
          </a:bodyPr>
          <a:lstStyle>
            <a:lvl1pPr algn="l" defTabSz="457200" rtl="0" eaLnBrk="1" latinLnBrk="0" hangingPunct="1">
              <a:spcBef>
                <a:spcPct val="0"/>
              </a:spcBef>
              <a:buNone/>
              <a:defRPr sz="36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4400" dirty="0" smtClean="0">
                <a:solidFill>
                  <a:schemeClr val="accent4">
                    <a:lumMod val="75000"/>
                  </a:schemeClr>
                </a:solidFill>
                <a:latin typeface="Comic Sans MS" panose="030F0702030302020204" pitchFamily="66" charset="0"/>
              </a:rPr>
              <a:t>Final QUESTIONS to ponder</a:t>
            </a:r>
            <a:endParaRPr lang="en-US" sz="4400" dirty="0">
              <a:solidFill>
                <a:schemeClr val="accent4">
                  <a:lumMod val="75000"/>
                </a:schemeClr>
              </a:solidFill>
              <a:latin typeface="Comic Sans MS" panose="030F0702030302020204" pitchFamily="66" charset="0"/>
            </a:endParaRPr>
          </a:p>
        </p:txBody>
      </p:sp>
      <p:sp>
        <p:nvSpPr>
          <p:cNvPr id="5"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68</a:t>
            </a:fld>
            <a:endParaRPr lang="en-US" dirty="0"/>
          </a:p>
        </p:txBody>
      </p:sp>
    </p:spTree>
    <p:extLst>
      <p:ext uri="{BB962C8B-B14F-4D97-AF65-F5344CB8AC3E}">
        <p14:creationId xmlns:p14="http://schemas.microsoft.com/office/powerpoint/2010/main" val="373245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132080"/>
            <a:ext cx="9944830" cy="759164"/>
          </a:xfr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rmAutofit fontScale="90000"/>
            <a:sp3d extrusionH="57150">
              <a:bevelT w="38100" h="38100"/>
            </a:sp3d>
          </a:bodyPr>
          <a:lstStyle/>
          <a:p>
            <a:pPr algn="ctr"/>
            <a:r>
              <a:rPr lang="en-US" sz="4400" dirty="0" smtClean="0">
                <a:solidFill>
                  <a:schemeClr val="accent4">
                    <a:lumMod val="75000"/>
                  </a:schemeClr>
                </a:solidFill>
                <a:latin typeface="Comic Sans MS" panose="030F0702030302020204" pitchFamily="66" charset="0"/>
              </a:rPr>
              <a:t>Final Comments to ponder</a:t>
            </a:r>
            <a:endParaRPr lang="en-US" sz="4400" dirty="0">
              <a:solidFill>
                <a:schemeClr val="accent4">
                  <a:lumMod val="75000"/>
                </a:schemeClr>
              </a:solidFill>
              <a:latin typeface="Comic Sans MS" panose="030F0702030302020204" pitchFamily="66" charset="0"/>
            </a:endParaRPr>
          </a:p>
        </p:txBody>
      </p:sp>
      <p:sp>
        <p:nvSpPr>
          <p:cNvPr id="3" name="Content Placeholder 2"/>
          <p:cNvSpPr>
            <a:spLocks noGrp="1"/>
          </p:cNvSpPr>
          <p:nvPr>
            <p:ph idx="1"/>
          </p:nvPr>
        </p:nvSpPr>
        <p:spPr>
          <a:xfrm>
            <a:off x="124691" y="1011382"/>
            <a:ext cx="11901054" cy="5735782"/>
          </a:xfrm>
          <a:solidFill>
            <a:schemeClr val="tx1">
              <a:lumMod val="75000"/>
            </a:schemeClr>
          </a:solidFill>
          <a:ln w="76200">
            <a:solidFill>
              <a:srgbClr val="FF00FF"/>
            </a:solidFill>
            <a:prstDash val="dash"/>
          </a:ln>
          <a:scene3d>
            <a:camera prst="orthographicFront"/>
            <a:lightRig rig="threePt" dir="t"/>
          </a:scene3d>
          <a:sp3d>
            <a:bevelT w="152400" h="50800" prst="softRound"/>
          </a:sp3d>
        </p:spPr>
        <p:txBody>
          <a:bodyPr lIns="182880">
            <a:normAutofit/>
            <a:sp3d extrusionH="57150">
              <a:bevelT w="57150" h="38100" prst="artDeco"/>
            </a:sp3d>
          </a:bodyPr>
          <a:lstStyle/>
          <a:p>
            <a:pPr marL="0" indent="0">
              <a:spcAft>
                <a:spcPts val="1800"/>
              </a:spcAft>
              <a:buNone/>
            </a:pPr>
            <a:r>
              <a:rPr lang="en-US" sz="2800" dirty="0" smtClean="0">
                <a:solidFill>
                  <a:schemeClr val="accent4">
                    <a:lumMod val="75000"/>
                  </a:schemeClr>
                </a:solidFill>
                <a:latin typeface="Comic Sans MS" panose="030F0702030302020204" pitchFamily="66" charset="0"/>
              </a:rPr>
              <a:t>We have seen the Scriptural version to terminate the year past, and to initiate </a:t>
            </a:r>
            <a:r>
              <a:rPr lang="en-US" sz="2800" b="1" dirty="0" err="1" smtClean="0">
                <a:ln>
                  <a:solidFill>
                    <a:srgbClr val="002060"/>
                  </a:solidFill>
                </a:ln>
                <a:solidFill>
                  <a:srgbClr val="4EF4FC"/>
                </a:solidFill>
                <a:latin typeface="Comic Sans MS" panose="030F0702030302020204" pitchFamily="66" charset="0"/>
              </a:rPr>
              <a:t>Yahuah’s</a:t>
            </a:r>
            <a:r>
              <a:rPr lang="en-US" sz="2800" b="1" dirty="0" smtClean="0">
                <a:ln>
                  <a:solidFill>
                    <a:srgbClr val="002060"/>
                  </a:solidFill>
                </a:ln>
                <a:solidFill>
                  <a:srgbClr val="4EF4FC"/>
                </a:solidFill>
                <a:latin typeface="Comic Sans MS" panose="030F0702030302020204" pitchFamily="66" charset="0"/>
              </a:rPr>
              <a:t> New Worship Year. </a:t>
            </a:r>
            <a:r>
              <a:rPr lang="en-US" sz="2800" b="1" dirty="0" smtClean="0">
                <a:ln>
                  <a:solidFill>
                    <a:srgbClr val="002060"/>
                  </a:solidFill>
                </a:ln>
                <a:solidFill>
                  <a:schemeClr val="accent4">
                    <a:lumMod val="75000"/>
                  </a:schemeClr>
                </a:solidFill>
                <a:latin typeface="Comic Sans MS" panose="030F0702030302020204" pitchFamily="66" charset="0"/>
              </a:rPr>
              <a:t> </a:t>
            </a:r>
            <a:br>
              <a:rPr lang="en-US" sz="2800" b="1" dirty="0" smtClean="0">
                <a:ln>
                  <a:solidFill>
                    <a:srgbClr val="002060"/>
                  </a:solidFill>
                </a:ln>
                <a:solidFill>
                  <a:schemeClr val="accent4">
                    <a:lumMod val="75000"/>
                  </a:schemeClr>
                </a:solidFill>
                <a:latin typeface="Comic Sans MS" panose="030F0702030302020204" pitchFamily="66" charset="0"/>
              </a:rPr>
            </a:br>
            <a:r>
              <a:rPr lang="en-US" sz="2800" dirty="0" smtClean="0">
                <a:solidFill>
                  <a:schemeClr val="accent4">
                    <a:lumMod val="75000"/>
                  </a:schemeClr>
                </a:solidFill>
                <a:latin typeface="Comic Sans MS" panose="030F0702030302020204" pitchFamily="66" charset="0"/>
              </a:rPr>
              <a:t>What we do with it will determine our future.</a:t>
            </a:r>
          </a:p>
          <a:p>
            <a:pPr marL="0" indent="0">
              <a:spcAft>
                <a:spcPts val="1800"/>
              </a:spcAft>
              <a:buNone/>
            </a:pPr>
            <a:r>
              <a:rPr lang="en-US" sz="2800" dirty="0" smtClean="0">
                <a:solidFill>
                  <a:schemeClr val="accent4">
                    <a:lumMod val="75000"/>
                  </a:schemeClr>
                </a:solidFill>
                <a:latin typeface="Comic Sans MS" panose="030F0702030302020204" pitchFamily="66" charset="0"/>
              </a:rPr>
              <a:t>There are several basic systems to guide us through worship – </a:t>
            </a:r>
          </a:p>
          <a:p>
            <a:pPr marL="0" indent="0">
              <a:spcAft>
                <a:spcPts val="1800"/>
              </a:spcAft>
              <a:buNone/>
            </a:pPr>
            <a:r>
              <a:rPr lang="en-US" sz="2800" dirty="0" smtClean="0">
                <a:solidFill>
                  <a:schemeClr val="accent2">
                    <a:lumMod val="75000"/>
                  </a:schemeClr>
                </a:solidFill>
                <a:latin typeface="Comic Sans MS" panose="030F0702030302020204" pitchFamily="66" charset="0"/>
              </a:rPr>
              <a:t>1.  </a:t>
            </a:r>
            <a:r>
              <a:rPr lang="en-US" sz="2800" b="1" dirty="0" smtClean="0">
                <a:ln>
                  <a:solidFill>
                    <a:srgbClr val="002060"/>
                  </a:solidFill>
                </a:ln>
                <a:solidFill>
                  <a:srgbClr val="4EF4FC"/>
                </a:solidFill>
                <a:latin typeface="Comic Sans MS" panose="030F0702030302020204" pitchFamily="66" charset="0"/>
              </a:rPr>
              <a:t>Yahuah’s Set-Apart </a:t>
            </a:r>
            <a:r>
              <a:rPr lang="en-US" sz="2800" b="1" dirty="0" smtClean="0">
                <a:ln>
                  <a:solidFill>
                    <a:srgbClr val="002060"/>
                  </a:solidFill>
                </a:ln>
                <a:solidFill>
                  <a:srgbClr val="FF0000"/>
                </a:solidFill>
                <a:latin typeface="Comic Sans MS" panose="030F0702030302020204" pitchFamily="66" charset="0"/>
              </a:rPr>
              <a:t>Blood Ratified </a:t>
            </a:r>
            <a:r>
              <a:rPr lang="en-US" sz="2800" b="1" dirty="0" smtClean="0">
                <a:ln>
                  <a:solidFill>
                    <a:srgbClr val="002060"/>
                  </a:solidFill>
                </a:ln>
                <a:solidFill>
                  <a:srgbClr val="FFFF00"/>
                </a:solidFill>
                <a:latin typeface="Comic Sans MS" panose="030F0702030302020204" pitchFamily="66" charset="0"/>
              </a:rPr>
              <a:t>Covenant Based Calendar directly linked to the </a:t>
            </a:r>
            <a:r>
              <a:rPr lang="en-US" sz="2800" b="1" dirty="0" err="1" smtClean="0">
                <a:ln>
                  <a:solidFill>
                    <a:srgbClr val="002060"/>
                  </a:solidFill>
                </a:ln>
                <a:solidFill>
                  <a:srgbClr val="FFFF00"/>
                </a:solidFill>
                <a:latin typeface="Comic Sans MS" panose="030F0702030302020204" pitchFamily="66" charset="0"/>
              </a:rPr>
              <a:t>MelchiTzedek</a:t>
            </a:r>
            <a:r>
              <a:rPr lang="en-US" sz="2800" b="1" dirty="0" smtClean="0">
                <a:ln>
                  <a:solidFill>
                    <a:srgbClr val="002060"/>
                  </a:solidFill>
                </a:ln>
                <a:solidFill>
                  <a:srgbClr val="FFFF00"/>
                </a:solidFill>
                <a:latin typeface="Comic Sans MS" panose="030F0702030302020204" pitchFamily="66" charset="0"/>
              </a:rPr>
              <a:t> Administration.</a:t>
            </a:r>
            <a:r>
              <a:rPr lang="en-US" sz="2800" b="1" dirty="0" smtClean="0">
                <a:ln>
                  <a:solidFill>
                    <a:srgbClr val="002060"/>
                  </a:solidFill>
                </a:ln>
                <a:solidFill>
                  <a:srgbClr val="4EF4FC"/>
                </a:solidFill>
                <a:latin typeface="Comic Sans MS" panose="030F0702030302020204" pitchFamily="66" charset="0"/>
              </a:rPr>
              <a:t> </a:t>
            </a:r>
            <a:br>
              <a:rPr lang="en-US" sz="2800" b="1" dirty="0" smtClean="0">
                <a:ln>
                  <a:solidFill>
                    <a:srgbClr val="002060"/>
                  </a:solidFill>
                </a:ln>
                <a:solidFill>
                  <a:srgbClr val="4EF4FC"/>
                </a:solidFill>
                <a:latin typeface="Comic Sans MS" panose="030F0702030302020204" pitchFamily="66" charset="0"/>
              </a:rPr>
            </a:br>
            <a:r>
              <a:rPr lang="en-US" sz="2800" b="1" dirty="0" smtClean="0">
                <a:ln>
                  <a:solidFill>
                    <a:srgbClr val="002060"/>
                  </a:solidFill>
                </a:ln>
                <a:solidFill>
                  <a:srgbClr val="4EF4FC"/>
                </a:solidFill>
                <a:latin typeface="Comic Sans MS" panose="030F0702030302020204" pitchFamily="66" charset="0"/>
              </a:rPr>
              <a:t>This is exposed clearly in the flood account with Noah.  </a:t>
            </a:r>
            <a:br>
              <a:rPr lang="en-US" sz="2800" b="1" dirty="0" smtClean="0">
                <a:ln>
                  <a:solidFill>
                    <a:srgbClr val="002060"/>
                  </a:solidFill>
                </a:ln>
                <a:solidFill>
                  <a:srgbClr val="4EF4FC"/>
                </a:solidFill>
                <a:latin typeface="Comic Sans MS" panose="030F0702030302020204" pitchFamily="66" charset="0"/>
              </a:rPr>
            </a:br>
            <a:r>
              <a:rPr lang="en-US" sz="2800" b="1" dirty="0" smtClean="0">
                <a:ln>
                  <a:solidFill>
                    <a:srgbClr val="002060"/>
                  </a:solidFill>
                </a:ln>
                <a:solidFill>
                  <a:srgbClr val="4EF4FC"/>
                </a:solidFill>
                <a:latin typeface="Comic Sans MS" panose="030F0702030302020204" pitchFamily="66" charset="0"/>
              </a:rPr>
              <a:t>It is also clearly documented in the exodus from Mitsrayim (Egypt) and the Passion Week of Yahusha. </a:t>
            </a:r>
            <a:r>
              <a:rPr lang="en-US" sz="2800" dirty="0" smtClean="0">
                <a:ln>
                  <a:solidFill>
                    <a:srgbClr val="002060"/>
                  </a:solidFill>
                </a:ln>
                <a:solidFill>
                  <a:schemeClr val="accent4">
                    <a:lumMod val="75000"/>
                  </a:schemeClr>
                </a:solidFill>
                <a:latin typeface="Comic Sans MS" panose="030F0702030302020204" pitchFamily="66" charset="0"/>
              </a:rPr>
              <a:t> </a:t>
            </a:r>
            <a:endParaRPr lang="en-US" sz="2800" dirty="0" smtClean="0">
              <a:solidFill>
                <a:schemeClr val="accent4">
                  <a:lumMod val="75000"/>
                </a:schemeClr>
              </a:solidFill>
              <a:latin typeface="Comic Sans MS" panose="030F0702030302020204" pitchFamily="66" charset="0"/>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69</a:t>
            </a:fld>
            <a:endParaRPr lang="en-US" dirty="0">
              <a:solidFill>
                <a:schemeClr val="bg1"/>
              </a:solidFill>
            </a:endParaRPr>
          </a:p>
        </p:txBody>
      </p:sp>
    </p:spTree>
    <p:extLst>
      <p:ext uri="{BB962C8B-B14F-4D97-AF65-F5344CB8AC3E}">
        <p14:creationId xmlns:p14="http://schemas.microsoft.com/office/powerpoint/2010/main" val="28084571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130" y="386367"/>
            <a:ext cx="11392929" cy="6091706"/>
          </a:xfrm>
          <a:solidFill>
            <a:schemeClr val="tx1"/>
          </a:solidFill>
          <a:ln w="76200">
            <a:solidFill>
              <a:schemeClr val="accent2">
                <a:lumMod val="75000"/>
              </a:schemeClr>
            </a:solidFill>
          </a:ln>
          <a:scene3d>
            <a:camera prst="orthographicFront"/>
            <a:lightRig rig="threePt" dir="t"/>
          </a:scene3d>
          <a:sp3d>
            <a:bevelT w="165100" prst="coolSlant"/>
          </a:sp3d>
        </p:spPr>
        <p:txBody>
          <a:bodyPr lIns="182880" rIns="182880" anchor="ctr">
            <a:normAutofit/>
            <a:sp3d extrusionH="57150">
              <a:bevelT w="38100" h="38100"/>
            </a:sp3d>
          </a:bodyPr>
          <a:lstStyle/>
          <a:p>
            <a:pPr marL="0" indent="0">
              <a:spcAft>
                <a:spcPts val="1800"/>
              </a:spcAft>
              <a:buNone/>
            </a:pPr>
            <a:r>
              <a:rPr lang="en-US" sz="2400" dirty="0" smtClean="0">
                <a:solidFill>
                  <a:schemeClr val="bg1"/>
                </a:solidFill>
              </a:rPr>
              <a:t>In </a:t>
            </a:r>
            <a:r>
              <a:rPr lang="en-US" sz="2400" dirty="0" smtClean="0">
                <a:solidFill>
                  <a:srgbClr val="00B050"/>
                </a:solidFill>
              </a:rPr>
              <a:t>Isaiah 14 </a:t>
            </a:r>
            <a:r>
              <a:rPr lang="en-US" sz="2400" dirty="0" smtClean="0">
                <a:solidFill>
                  <a:schemeClr val="bg1"/>
                </a:solidFill>
              </a:rPr>
              <a:t>we learn of the </a:t>
            </a:r>
            <a:r>
              <a:rPr lang="en-US" sz="2400" u="sng" dirty="0" smtClean="0">
                <a:solidFill>
                  <a:schemeClr val="bg1"/>
                </a:solidFill>
              </a:rPr>
              <a:t>adversary’s intention</a:t>
            </a:r>
            <a:r>
              <a:rPr lang="en-US" sz="2400" dirty="0" smtClean="0">
                <a:solidFill>
                  <a:schemeClr val="bg1"/>
                </a:solidFill>
              </a:rPr>
              <a:t> of </a:t>
            </a:r>
            <a:r>
              <a:rPr lang="en-US" sz="2400" dirty="0" smtClean="0">
                <a:solidFill>
                  <a:srgbClr val="FF0000"/>
                </a:solidFill>
              </a:rPr>
              <a:t>usurping our worship</a:t>
            </a:r>
            <a:r>
              <a:rPr lang="en-US" sz="2400" dirty="0" smtClean="0">
                <a:solidFill>
                  <a:schemeClr val="bg1"/>
                </a:solidFill>
              </a:rPr>
              <a:t> intended for </a:t>
            </a:r>
            <a:r>
              <a:rPr lang="en-US" sz="2400" dirty="0" smtClean="0">
                <a:solidFill>
                  <a:srgbClr val="0000CC"/>
                </a:solidFill>
              </a:rPr>
              <a:t>Yahuah - </a:t>
            </a:r>
            <a:r>
              <a:rPr lang="en-US" sz="2400" dirty="0" smtClean="0">
                <a:solidFill>
                  <a:schemeClr val="bg1"/>
                </a:solidFill>
              </a:rPr>
              <a:t>for himself.</a:t>
            </a:r>
          </a:p>
          <a:p>
            <a:pPr marL="0" indent="0">
              <a:spcAft>
                <a:spcPts val="1800"/>
              </a:spcAft>
              <a:buNone/>
            </a:pPr>
            <a:endParaRPr lang="en-US" sz="2400" dirty="0" smtClean="0">
              <a:solidFill>
                <a:schemeClr val="bg1"/>
              </a:solidFill>
            </a:endParaRPr>
          </a:p>
          <a:p>
            <a:pPr marL="1371600" indent="-1371600">
              <a:spcAft>
                <a:spcPts val="1200"/>
              </a:spcAft>
              <a:buNone/>
            </a:pPr>
            <a:r>
              <a:rPr lang="en-US" sz="2400" dirty="0">
                <a:solidFill>
                  <a:srgbClr val="008080"/>
                </a:solidFill>
                <a:latin typeface="Georgia" panose="02040502050405020303" pitchFamily="18" charset="0"/>
              </a:rPr>
              <a:t>Isa </a:t>
            </a:r>
            <a:r>
              <a:rPr lang="en-US" sz="2400" dirty="0" smtClean="0">
                <a:solidFill>
                  <a:srgbClr val="008080"/>
                </a:solidFill>
                <a:latin typeface="Georgia" panose="02040502050405020303" pitchFamily="18" charset="0"/>
              </a:rPr>
              <a:t>14:12</a:t>
            </a:r>
            <a:r>
              <a:rPr lang="en-US" sz="2400" dirty="0">
                <a:solidFill>
                  <a:prstClr val="black"/>
                </a:solidFill>
                <a:latin typeface="Georgia" panose="02040502050405020303" pitchFamily="18" charset="0"/>
              </a:rPr>
              <a:t>	</a:t>
            </a:r>
            <a:r>
              <a:rPr lang="en-US" sz="2400" dirty="0" smtClean="0">
                <a:solidFill>
                  <a:srgbClr val="CC6600"/>
                </a:solidFill>
                <a:latin typeface="Georgia" panose="02040502050405020303" pitchFamily="18" charset="0"/>
              </a:rPr>
              <a:t>How </a:t>
            </a:r>
            <a:r>
              <a:rPr lang="en-US" sz="2400" dirty="0">
                <a:solidFill>
                  <a:srgbClr val="CC6600"/>
                </a:solidFill>
                <a:latin typeface="Georgia" panose="02040502050405020303" pitchFamily="18" charset="0"/>
              </a:rPr>
              <a:t>you have fallen from the heavens, O </a:t>
            </a:r>
            <a:r>
              <a:rPr lang="en-US" sz="2400" dirty="0" err="1">
                <a:solidFill>
                  <a:srgbClr val="CC6600"/>
                </a:solidFill>
                <a:latin typeface="Georgia" panose="02040502050405020303" pitchFamily="18" charset="0"/>
              </a:rPr>
              <a:t>Hĕlĕl</a:t>
            </a:r>
            <a:r>
              <a:rPr lang="en-US" sz="2400" dirty="0">
                <a:solidFill>
                  <a:srgbClr val="CC6600"/>
                </a:solidFill>
                <a:latin typeface="Georgia" panose="02040502050405020303" pitchFamily="18" charset="0"/>
              </a:rPr>
              <a:t>, son of the morning! You have been cut down to the ground, you who laid low the gentiles</a:t>
            </a:r>
            <a:r>
              <a:rPr lang="en-US" sz="2400" dirty="0" smtClean="0">
                <a:solidFill>
                  <a:srgbClr val="CC6600"/>
                </a:solidFill>
                <a:latin typeface="Georgia" panose="02040502050405020303" pitchFamily="18" charset="0"/>
              </a:rPr>
              <a:t>!</a:t>
            </a:r>
          </a:p>
          <a:p>
            <a:pPr marL="1371600" indent="-1371600">
              <a:spcAft>
                <a:spcPts val="1200"/>
              </a:spcAft>
              <a:buNone/>
            </a:pPr>
            <a:r>
              <a:rPr lang="en-US" sz="2400" dirty="0" smtClean="0">
                <a:solidFill>
                  <a:srgbClr val="CC6600"/>
                </a:solidFill>
                <a:latin typeface="Georgia" panose="02040502050405020303" pitchFamily="18" charset="0"/>
              </a:rPr>
              <a:t> </a:t>
            </a:r>
            <a:endParaRPr lang="en-US" sz="2400" dirty="0">
              <a:solidFill>
                <a:srgbClr val="CC6600"/>
              </a:solidFill>
              <a:latin typeface="Georgia" panose="02040502050405020303" pitchFamily="18" charset="0"/>
            </a:endParaRPr>
          </a:p>
          <a:p>
            <a:pPr marL="1371600" indent="-1371600">
              <a:spcAft>
                <a:spcPts val="1200"/>
              </a:spcAft>
              <a:buNone/>
            </a:pPr>
            <a:r>
              <a:rPr lang="en-US" sz="2400" dirty="0">
                <a:solidFill>
                  <a:srgbClr val="008080"/>
                </a:solidFill>
                <a:latin typeface="Georgia" panose="02040502050405020303" pitchFamily="18" charset="0"/>
              </a:rPr>
              <a:t>Isa </a:t>
            </a:r>
            <a:r>
              <a:rPr lang="en-US" sz="2400" dirty="0" smtClean="0">
                <a:solidFill>
                  <a:srgbClr val="008080"/>
                </a:solidFill>
                <a:latin typeface="Georgia" panose="02040502050405020303" pitchFamily="18" charset="0"/>
              </a:rPr>
              <a:t>14:13</a:t>
            </a:r>
            <a:r>
              <a:rPr lang="en-US" sz="2400" dirty="0">
                <a:solidFill>
                  <a:prstClr val="black"/>
                </a:solidFill>
                <a:latin typeface="Georgia" panose="02040502050405020303" pitchFamily="18" charset="0"/>
              </a:rPr>
              <a:t>	</a:t>
            </a:r>
            <a:r>
              <a:rPr lang="en-US" sz="2400" dirty="0" smtClean="0">
                <a:solidFill>
                  <a:srgbClr val="CC6600"/>
                </a:solidFill>
                <a:latin typeface="Georgia" panose="02040502050405020303" pitchFamily="18" charset="0"/>
              </a:rPr>
              <a:t>For </a:t>
            </a:r>
            <a:r>
              <a:rPr lang="en-US" sz="2400" dirty="0">
                <a:solidFill>
                  <a:srgbClr val="CC6600"/>
                </a:solidFill>
                <a:latin typeface="Georgia" panose="02040502050405020303" pitchFamily="18" charset="0"/>
              </a:rPr>
              <a:t>you have said in your heart, </a:t>
            </a:r>
            <a:r>
              <a:rPr lang="en-US" sz="2400" dirty="0" smtClean="0">
                <a:solidFill>
                  <a:srgbClr val="CC6600"/>
                </a:solidFill>
                <a:latin typeface="Georgia" panose="02040502050405020303" pitchFamily="18" charset="0"/>
              </a:rPr>
              <a:t>“Let </a:t>
            </a:r>
            <a:r>
              <a:rPr lang="en-US" sz="2400" b="1" u="sng" dirty="0">
                <a:solidFill>
                  <a:schemeClr val="bg1">
                    <a:lumMod val="95000"/>
                    <a:lumOff val="5000"/>
                  </a:schemeClr>
                </a:solidFill>
                <a:latin typeface="Georgia" panose="02040502050405020303" pitchFamily="18" charset="0"/>
              </a:rPr>
              <a:t>me</a:t>
            </a:r>
            <a:r>
              <a:rPr lang="en-US" sz="2400" dirty="0">
                <a:solidFill>
                  <a:srgbClr val="CC6600"/>
                </a:solidFill>
                <a:latin typeface="Georgia" panose="02040502050405020303" pitchFamily="18" charset="0"/>
              </a:rPr>
              <a:t> go up to the heavens, let </a:t>
            </a:r>
            <a:r>
              <a:rPr lang="en-US" sz="2400" b="1" u="sng" dirty="0">
                <a:solidFill>
                  <a:schemeClr val="bg1">
                    <a:lumMod val="95000"/>
                    <a:lumOff val="5000"/>
                  </a:schemeClr>
                </a:solidFill>
                <a:latin typeface="Georgia" panose="02040502050405020303" pitchFamily="18" charset="0"/>
              </a:rPr>
              <a:t>me</a:t>
            </a:r>
            <a:r>
              <a:rPr lang="en-US" sz="2400" dirty="0">
                <a:solidFill>
                  <a:srgbClr val="CC6600"/>
                </a:solidFill>
                <a:latin typeface="Georgia" panose="02040502050405020303" pitchFamily="18" charset="0"/>
              </a:rPr>
              <a:t> raise my throne above the stars of </a:t>
            </a:r>
            <a:r>
              <a:rPr lang="en-US" sz="2400" dirty="0" err="1">
                <a:solidFill>
                  <a:srgbClr val="CC6600"/>
                </a:solidFill>
                <a:latin typeface="Georgia" panose="02040502050405020303" pitchFamily="18" charset="0"/>
              </a:rPr>
              <a:t>Ěl</a:t>
            </a:r>
            <a:r>
              <a:rPr lang="en-US" sz="2400" dirty="0">
                <a:solidFill>
                  <a:srgbClr val="CC6600"/>
                </a:solidFill>
                <a:latin typeface="Georgia" panose="02040502050405020303" pitchFamily="18" charset="0"/>
              </a:rPr>
              <a:t>, and </a:t>
            </a:r>
            <a:r>
              <a:rPr lang="en-US" sz="2400" b="1" u="sng" dirty="0">
                <a:solidFill>
                  <a:srgbClr val="FF0000"/>
                </a:solidFill>
                <a:latin typeface="Georgia" panose="02040502050405020303" pitchFamily="18" charset="0"/>
              </a:rPr>
              <a:t>let</a:t>
            </a:r>
            <a:r>
              <a:rPr lang="en-US" sz="2400" b="1" dirty="0">
                <a:solidFill>
                  <a:srgbClr val="FF0000"/>
                </a:solidFill>
                <a:latin typeface="Georgia" panose="02040502050405020303" pitchFamily="18" charset="0"/>
              </a:rPr>
              <a:t> </a:t>
            </a:r>
            <a:r>
              <a:rPr lang="en-US" sz="2400" b="1" u="sng" dirty="0">
                <a:solidFill>
                  <a:schemeClr val="bg1">
                    <a:lumMod val="95000"/>
                    <a:lumOff val="5000"/>
                  </a:schemeClr>
                </a:solidFill>
                <a:latin typeface="Georgia" panose="02040502050405020303" pitchFamily="18" charset="0"/>
              </a:rPr>
              <a:t>me</a:t>
            </a:r>
            <a:r>
              <a:rPr lang="en-US" sz="2400" b="1" dirty="0">
                <a:solidFill>
                  <a:srgbClr val="FF0000"/>
                </a:solidFill>
                <a:latin typeface="Georgia" panose="02040502050405020303" pitchFamily="18" charset="0"/>
              </a:rPr>
              <a:t> </a:t>
            </a:r>
            <a:r>
              <a:rPr lang="en-US" sz="2400" b="1" u="sng" dirty="0">
                <a:solidFill>
                  <a:srgbClr val="FF0000"/>
                </a:solidFill>
                <a:latin typeface="Georgia" panose="02040502050405020303" pitchFamily="18" charset="0"/>
              </a:rPr>
              <a:t>sit in the mount of meeting</a:t>
            </a:r>
            <a:r>
              <a:rPr lang="en-US" sz="2400" dirty="0">
                <a:solidFill>
                  <a:srgbClr val="CC6600"/>
                </a:solidFill>
                <a:latin typeface="Georgia" panose="02040502050405020303" pitchFamily="18" charset="0"/>
              </a:rPr>
              <a:t> </a:t>
            </a:r>
            <a:r>
              <a:rPr lang="en-US" sz="2400" dirty="0" smtClean="0">
                <a:solidFill>
                  <a:srgbClr val="FF00FF"/>
                </a:solidFill>
                <a:latin typeface="Georgia" panose="02040502050405020303" pitchFamily="18" charset="0"/>
              </a:rPr>
              <a:t>[The Mo-</a:t>
            </a:r>
            <a:r>
              <a:rPr lang="en-US" sz="2400" dirty="0" err="1" smtClean="0">
                <a:solidFill>
                  <a:srgbClr val="FF00FF"/>
                </a:solidFill>
                <a:latin typeface="Georgia" panose="02040502050405020303" pitchFamily="18" charset="0"/>
              </a:rPr>
              <a:t>edim</a:t>
            </a:r>
            <a:r>
              <a:rPr lang="en-US" sz="2400" dirty="0" smtClean="0">
                <a:solidFill>
                  <a:srgbClr val="FF00FF"/>
                </a:solidFill>
                <a:latin typeface="Georgia" panose="02040502050405020303" pitchFamily="18" charset="0"/>
              </a:rPr>
              <a:t> – Feasts &amp; Festivals] </a:t>
            </a:r>
            <a:r>
              <a:rPr lang="en-US" sz="2400" dirty="0" smtClean="0">
                <a:solidFill>
                  <a:srgbClr val="CC6600"/>
                </a:solidFill>
                <a:latin typeface="Georgia" panose="02040502050405020303" pitchFamily="18" charset="0"/>
              </a:rPr>
              <a:t>on </a:t>
            </a:r>
            <a:r>
              <a:rPr lang="en-US" sz="2400" dirty="0">
                <a:solidFill>
                  <a:srgbClr val="CC6600"/>
                </a:solidFill>
                <a:latin typeface="Georgia" panose="02040502050405020303" pitchFamily="18" charset="0"/>
              </a:rPr>
              <a:t>the sides of the north</a:t>
            </a:r>
            <a:r>
              <a:rPr lang="en-US" sz="2400" dirty="0" smtClean="0">
                <a:solidFill>
                  <a:srgbClr val="CC6600"/>
                </a:solidFill>
                <a:latin typeface="Georgia" panose="02040502050405020303" pitchFamily="18" charset="0"/>
              </a:rPr>
              <a:t>;</a:t>
            </a:r>
          </a:p>
          <a:p>
            <a:pPr marL="1371600" indent="-1371600">
              <a:spcAft>
                <a:spcPts val="1200"/>
              </a:spcAft>
              <a:buNone/>
            </a:pPr>
            <a:r>
              <a:rPr lang="en-US" sz="2400" dirty="0" smtClean="0">
                <a:solidFill>
                  <a:srgbClr val="CC6600"/>
                </a:solidFill>
                <a:latin typeface="Georgia" panose="02040502050405020303" pitchFamily="18" charset="0"/>
              </a:rPr>
              <a:t> </a:t>
            </a:r>
            <a:endParaRPr lang="en-US" sz="2400" dirty="0">
              <a:solidFill>
                <a:srgbClr val="CC6600"/>
              </a:solidFill>
              <a:latin typeface="Georgia" panose="02040502050405020303" pitchFamily="18" charset="0"/>
            </a:endParaRPr>
          </a:p>
          <a:p>
            <a:pPr marL="1371600" indent="-1371600">
              <a:spcAft>
                <a:spcPts val="1800"/>
              </a:spcAft>
              <a:buNone/>
            </a:pPr>
            <a:r>
              <a:rPr lang="en-US" sz="2400" dirty="0">
                <a:solidFill>
                  <a:srgbClr val="008080"/>
                </a:solidFill>
                <a:latin typeface="Georgia" panose="02040502050405020303" pitchFamily="18" charset="0"/>
              </a:rPr>
              <a:t>Isa </a:t>
            </a:r>
            <a:r>
              <a:rPr lang="en-US" sz="2400" dirty="0" smtClean="0">
                <a:solidFill>
                  <a:srgbClr val="008080"/>
                </a:solidFill>
                <a:latin typeface="Georgia" panose="02040502050405020303" pitchFamily="18" charset="0"/>
              </a:rPr>
              <a:t>14:14</a:t>
            </a:r>
            <a:r>
              <a:rPr lang="en-US" sz="2400" dirty="0">
                <a:solidFill>
                  <a:prstClr val="black"/>
                </a:solidFill>
                <a:latin typeface="Georgia" panose="02040502050405020303" pitchFamily="18" charset="0"/>
              </a:rPr>
              <a:t>	</a:t>
            </a:r>
            <a:r>
              <a:rPr lang="en-US" sz="2400" dirty="0" smtClean="0">
                <a:solidFill>
                  <a:srgbClr val="CC6600"/>
                </a:solidFill>
                <a:latin typeface="Georgia" panose="02040502050405020303" pitchFamily="18" charset="0"/>
              </a:rPr>
              <a:t>let </a:t>
            </a:r>
            <a:r>
              <a:rPr lang="en-US" sz="2400" b="1" u="sng" dirty="0">
                <a:solidFill>
                  <a:schemeClr val="bg1">
                    <a:lumMod val="95000"/>
                    <a:lumOff val="5000"/>
                  </a:schemeClr>
                </a:solidFill>
                <a:latin typeface="Georgia" panose="02040502050405020303" pitchFamily="18" charset="0"/>
              </a:rPr>
              <a:t>me</a:t>
            </a:r>
            <a:r>
              <a:rPr lang="en-US" sz="2400" dirty="0">
                <a:solidFill>
                  <a:srgbClr val="CC6600"/>
                </a:solidFill>
                <a:latin typeface="Georgia" panose="02040502050405020303" pitchFamily="18" charset="0"/>
              </a:rPr>
              <a:t> go up above the heights of the clouds, let </a:t>
            </a:r>
            <a:r>
              <a:rPr lang="en-US" sz="2400" b="1" u="sng" dirty="0">
                <a:solidFill>
                  <a:schemeClr val="bg1">
                    <a:lumMod val="95000"/>
                    <a:lumOff val="5000"/>
                  </a:schemeClr>
                </a:solidFill>
                <a:latin typeface="Georgia" panose="02040502050405020303" pitchFamily="18" charset="0"/>
              </a:rPr>
              <a:t>me</a:t>
            </a:r>
            <a:r>
              <a:rPr lang="en-US" sz="2400" dirty="0">
                <a:solidFill>
                  <a:srgbClr val="CC6600"/>
                </a:solidFill>
                <a:latin typeface="Georgia" panose="02040502050405020303" pitchFamily="18" charset="0"/>
              </a:rPr>
              <a:t> be like the Most High</a:t>
            </a:r>
            <a:r>
              <a:rPr lang="en-US" sz="2400" dirty="0" smtClean="0">
                <a:solidFill>
                  <a:srgbClr val="CC6600"/>
                </a:solidFill>
                <a:latin typeface="Georgia" panose="02040502050405020303" pitchFamily="18" charset="0"/>
              </a:rPr>
              <a:t>.”</a:t>
            </a:r>
          </a:p>
        </p:txBody>
      </p:sp>
      <p:sp>
        <p:nvSpPr>
          <p:cNvPr id="4" name="Slide Number Placeholder 5"/>
          <p:cNvSpPr>
            <a:spLocks noGrp="1"/>
          </p:cNvSpPr>
          <p:nvPr>
            <p:ph type="sldNum" sz="quarter" idx="12"/>
          </p:nvPr>
        </p:nvSpPr>
        <p:spPr>
          <a:xfrm>
            <a:off x="11203606" y="6102066"/>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11100741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154940"/>
            <a:ext cx="9944830" cy="759164"/>
          </a:xfr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rmAutofit fontScale="90000"/>
            <a:sp3d extrusionH="57150">
              <a:bevelT w="38100" h="38100"/>
            </a:sp3d>
          </a:bodyPr>
          <a:lstStyle/>
          <a:p>
            <a:pPr algn="ctr"/>
            <a:r>
              <a:rPr lang="en-US" sz="4400" dirty="0" smtClean="0">
                <a:ln w="3175" cmpd="sng">
                  <a:solidFill>
                    <a:schemeClr val="bg1"/>
                  </a:solidFill>
                </a:ln>
                <a:solidFill>
                  <a:schemeClr val="accent4">
                    <a:lumMod val="75000"/>
                  </a:schemeClr>
                </a:solidFill>
                <a:effectLst>
                  <a:glow rad="127000">
                    <a:srgbClr val="FF0000"/>
                  </a:glow>
                </a:effectLst>
                <a:latin typeface="Comic Sans MS" panose="030F0702030302020204" pitchFamily="66" charset="0"/>
              </a:rPr>
              <a:t>Other</a:t>
            </a:r>
            <a:r>
              <a:rPr lang="en-US" sz="4400" dirty="0" smtClean="0">
                <a:solidFill>
                  <a:schemeClr val="accent4">
                    <a:lumMod val="75000"/>
                  </a:schemeClr>
                </a:solidFill>
                <a:latin typeface="Comic Sans MS" panose="030F0702030302020204" pitchFamily="66" charset="0"/>
              </a:rPr>
              <a:t> worship system choices</a:t>
            </a:r>
            <a:endParaRPr lang="en-US" sz="4400" dirty="0">
              <a:solidFill>
                <a:schemeClr val="accent4">
                  <a:lumMod val="75000"/>
                </a:schemeClr>
              </a:solidFill>
              <a:latin typeface="Comic Sans MS" panose="030F0702030302020204" pitchFamily="66" charset="0"/>
            </a:endParaRPr>
          </a:p>
        </p:txBody>
      </p:sp>
      <p:sp>
        <p:nvSpPr>
          <p:cNvPr id="3" name="Content Placeholder 2"/>
          <p:cNvSpPr>
            <a:spLocks noGrp="1"/>
          </p:cNvSpPr>
          <p:nvPr>
            <p:ph idx="1"/>
          </p:nvPr>
        </p:nvSpPr>
        <p:spPr>
          <a:xfrm>
            <a:off x="124691" y="1154430"/>
            <a:ext cx="11901054" cy="5535584"/>
          </a:xfrm>
          <a:solidFill>
            <a:schemeClr val="tx1">
              <a:lumMod val="75000"/>
            </a:schemeClr>
          </a:solidFill>
          <a:ln w="76200">
            <a:solidFill>
              <a:srgbClr val="FF00FF"/>
            </a:solidFill>
            <a:prstDash val="dash"/>
          </a:ln>
          <a:scene3d>
            <a:camera prst="orthographicFront"/>
            <a:lightRig rig="threePt" dir="t"/>
          </a:scene3d>
          <a:sp3d>
            <a:bevelT w="152400" h="50800" prst="softRound"/>
          </a:sp3d>
        </p:spPr>
        <p:txBody>
          <a:bodyPr lIns="182880">
            <a:normAutofit/>
            <a:sp3d extrusionH="57150">
              <a:bevelT w="57150" h="38100" prst="artDeco"/>
            </a:sp3d>
          </a:bodyPr>
          <a:lstStyle/>
          <a:p>
            <a:pPr marL="0" indent="0">
              <a:spcAft>
                <a:spcPts val="1800"/>
              </a:spcAft>
              <a:buClr>
                <a:srgbClr val="CC6600"/>
              </a:buClr>
              <a:buNone/>
            </a:pPr>
            <a:r>
              <a:rPr lang="en-US" sz="2800" dirty="0" smtClean="0">
                <a:solidFill>
                  <a:srgbClr val="FF3300"/>
                </a:solidFill>
                <a:latin typeface="Comic Sans MS" panose="030F0702030302020204" pitchFamily="66" charset="0"/>
              </a:rPr>
              <a:t>2.  </a:t>
            </a:r>
            <a:r>
              <a:rPr lang="en-US" sz="2800" dirty="0" smtClean="0">
                <a:solidFill>
                  <a:schemeClr val="bg1"/>
                </a:solidFill>
                <a:latin typeface="Comic Sans MS" panose="030F0702030302020204" pitchFamily="66" charset="0"/>
              </a:rPr>
              <a:t>The </a:t>
            </a:r>
            <a:r>
              <a:rPr lang="en-US" sz="2800" dirty="0" err="1" smtClean="0">
                <a:solidFill>
                  <a:schemeClr val="bg1"/>
                </a:solidFill>
                <a:latin typeface="Comic Sans MS" panose="030F0702030302020204" pitchFamily="66" charset="0"/>
              </a:rPr>
              <a:t>Zadok</a:t>
            </a:r>
            <a:r>
              <a:rPr lang="en-US" sz="2800" dirty="0" smtClean="0">
                <a:solidFill>
                  <a:schemeClr val="bg1"/>
                </a:solidFill>
                <a:latin typeface="Comic Sans MS" panose="030F0702030302020204" pitchFamily="66" charset="0"/>
              </a:rPr>
              <a:t> and Enoch Calendars which are based upon the Dead Sea (Qumran) Scrolls. These calendars place the Dead Sea Scroll information above that of the Inspired Word of </a:t>
            </a:r>
            <a:r>
              <a:rPr lang="en-US" sz="2800" b="1" dirty="0" err="1" smtClean="0">
                <a:solidFill>
                  <a:srgbClr val="0070C0"/>
                </a:solidFill>
                <a:latin typeface="Comic Sans MS" panose="030F0702030302020204" pitchFamily="66" charset="0"/>
              </a:rPr>
              <a:t>Yahuah</a:t>
            </a:r>
            <a:r>
              <a:rPr lang="en-US" sz="2800" b="1" dirty="0" smtClean="0">
                <a:solidFill>
                  <a:srgbClr val="0070C0"/>
                </a:solidFill>
                <a:latin typeface="Comic Sans MS" panose="030F0702030302020204" pitchFamily="66" charset="0"/>
              </a:rPr>
              <a:t>.</a:t>
            </a:r>
          </a:p>
          <a:p>
            <a:pPr marL="0" indent="0">
              <a:spcAft>
                <a:spcPts val="1800"/>
              </a:spcAft>
              <a:buNone/>
            </a:pPr>
            <a:r>
              <a:rPr lang="en-US" sz="2800" b="1" dirty="0">
                <a:solidFill>
                  <a:schemeClr val="accent4">
                    <a:lumMod val="75000"/>
                  </a:schemeClr>
                </a:solidFill>
                <a:latin typeface="Comic Sans MS" panose="030F0702030302020204" pitchFamily="66" charset="0"/>
              </a:rPr>
              <a:t>	</a:t>
            </a:r>
            <a:r>
              <a:rPr lang="en-US" sz="2800" dirty="0" smtClean="0">
                <a:solidFill>
                  <a:schemeClr val="bg1"/>
                </a:solidFill>
                <a:latin typeface="Comic Sans MS" panose="030F0702030302020204" pitchFamily="66" charset="0"/>
              </a:rPr>
              <a:t>The dates and Appointed Times from the Enoch and </a:t>
            </a:r>
            <a:r>
              <a:rPr lang="en-US" sz="2800" dirty="0" err="1" smtClean="0">
                <a:solidFill>
                  <a:schemeClr val="bg1"/>
                </a:solidFill>
                <a:latin typeface="Comic Sans MS" panose="030F0702030302020204" pitchFamily="66" charset="0"/>
              </a:rPr>
              <a:t>Zadok</a:t>
            </a:r>
            <a:r>
              <a:rPr lang="en-US" sz="2800" dirty="0" smtClean="0">
                <a:solidFill>
                  <a:schemeClr val="bg1"/>
                </a:solidFill>
                <a:latin typeface="Comic Sans MS" panose="030F0702030302020204" pitchFamily="66" charset="0"/>
              </a:rPr>
              <a:t> calendars cannot find alignment with the documented words of the Scriptures.  It simply does not exist. </a:t>
            </a:r>
          </a:p>
          <a:p>
            <a:pPr marL="0" indent="0">
              <a:spcAft>
                <a:spcPts val="1800"/>
              </a:spcAft>
              <a:buNone/>
            </a:pPr>
            <a:r>
              <a:rPr lang="en-US" sz="2800" dirty="0" smtClean="0">
                <a:solidFill>
                  <a:schemeClr val="bg1"/>
                </a:solidFill>
                <a:latin typeface="Comic Sans MS" panose="030F0702030302020204" pitchFamily="66" charset="0"/>
              </a:rPr>
              <a:t>To examine this closely ask for David’s </a:t>
            </a:r>
            <a:r>
              <a:rPr lang="en-US" sz="2800" dirty="0" err="1" smtClean="0">
                <a:solidFill>
                  <a:schemeClr val="bg1"/>
                </a:solidFill>
                <a:latin typeface="Comic Sans MS" panose="030F0702030302020204" pitchFamily="66" charset="0"/>
              </a:rPr>
              <a:t>Qodesh</a:t>
            </a:r>
            <a:r>
              <a:rPr lang="en-US" sz="2800" dirty="0" smtClean="0">
                <a:solidFill>
                  <a:schemeClr val="bg1"/>
                </a:solidFill>
                <a:latin typeface="Comic Sans MS" panose="030F0702030302020204" pitchFamily="66" charset="0"/>
              </a:rPr>
              <a:t> </a:t>
            </a:r>
            <a:r>
              <a:rPr lang="en-US" sz="2800" dirty="0" err="1" smtClean="0">
                <a:solidFill>
                  <a:schemeClr val="bg1"/>
                </a:solidFill>
                <a:latin typeface="Comic Sans MS" panose="030F0702030302020204" pitchFamily="66" charset="0"/>
              </a:rPr>
              <a:t>Lechem</a:t>
            </a:r>
            <a:r>
              <a:rPr lang="en-US" sz="2800" dirty="0" smtClean="0">
                <a:solidFill>
                  <a:schemeClr val="bg1"/>
                </a:solidFill>
                <a:latin typeface="Comic Sans MS" panose="030F0702030302020204" pitchFamily="66" charset="0"/>
              </a:rPr>
              <a:t> and the 2 different studies on Joshua’s Passover in Canaan.   </a:t>
            </a: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70</a:t>
            </a:fld>
            <a:endParaRPr lang="en-US" dirty="0">
              <a:solidFill>
                <a:schemeClr val="bg1"/>
              </a:solidFill>
            </a:endParaRPr>
          </a:p>
        </p:txBody>
      </p:sp>
    </p:spTree>
    <p:extLst>
      <p:ext uri="{BB962C8B-B14F-4D97-AF65-F5344CB8AC3E}">
        <p14:creationId xmlns:p14="http://schemas.microsoft.com/office/powerpoint/2010/main" val="3095504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132080"/>
            <a:ext cx="9944830" cy="759164"/>
          </a:xfr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rmAutofit fontScale="90000"/>
            <a:sp3d extrusionH="57150">
              <a:bevelT w="38100" h="38100"/>
            </a:sp3d>
          </a:bodyPr>
          <a:lstStyle/>
          <a:p>
            <a:pPr algn="ctr"/>
            <a:r>
              <a:rPr lang="en-US" sz="4400" dirty="0" smtClean="0">
                <a:ln w="3175" cmpd="sng">
                  <a:solidFill>
                    <a:schemeClr val="bg1"/>
                  </a:solidFill>
                </a:ln>
                <a:solidFill>
                  <a:schemeClr val="accent4">
                    <a:lumMod val="75000"/>
                  </a:schemeClr>
                </a:solidFill>
                <a:effectLst>
                  <a:glow rad="127000">
                    <a:srgbClr val="FF0000"/>
                  </a:glow>
                </a:effectLst>
                <a:latin typeface="Comic Sans MS" panose="030F0702030302020204" pitchFamily="66" charset="0"/>
              </a:rPr>
              <a:t>Other</a:t>
            </a:r>
            <a:r>
              <a:rPr lang="en-US" sz="4400" dirty="0" smtClean="0">
                <a:solidFill>
                  <a:schemeClr val="accent4">
                    <a:lumMod val="75000"/>
                  </a:schemeClr>
                </a:solidFill>
                <a:latin typeface="Comic Sans MS" panose="030F0702030302020204" pitchFamily="66" charset="0"/>
              </a:rPr>
              <a:t> worship system options</a:t>
            </a:r>
            <a:endParaRPr lang="en-US" sz="4400" dirty="0">
              <a:solidFill>
                <a:schemeClr val="accent4">
                  <a:lumMod val="75000"/>
                </a:schemeClr>
              </a:solidFill>
              <a:latin typeface="Comic Sans MS" panose="030F0702030302020204" pitchFamily="66" charset="0"/>
            </a:endParaRPr>
          </a:p>
        </p:txBody>
      </p:sp>
      <p:sp>
        <p:nvSpPr>
          <p:cNvPr id="3" name="Content Placeholder 2"/>
          <p:cNvSpPr>
            <a:spLocks noGrp="1"/>
          </p:cNvSpPr>
          <p:nvPr>
            <p:ph idx="1"/>
          </p:nvPr>
        </p:nvSpPr>
        <p:spPr>
          <a:xfrm>
            <a:off x="124691" y="1011382"/>
            <a:ext cx="11901054" cy="5735782"/>
          </a:xfrm>
          <a:solidFill>
            <a:schemeClr val="tx1">
              <a:lumMod val="75000"/>
            </a:schemeClr>
          </a:solidFill>
          <a:ln w="76200">
            <a:solidFill>
              <a:srgbClr val="FF00FF"/>
            </a:solidFill>
            <a:prstDash val="dash"/>
          </a:ln>
          <a:scene3d>
            <a:camera prst="orthographicFront"/>
            <a:lightRig rig="threePt" dir="t"/>
          </a:scene3d>
          <a:sp3d>
            <a:bevelT w="152400" h="50800" prst="softRound"/>
          </a:sp3d>
        </p:spPr>
        <p:txBody>
          <a:bodyPr lIns="182880">
            <a:normAutofit/>
            <a:sp3d extrusionH="57150">
              <a:bevelT w="57150" h="38100" prst="artDeco"/>
            </a:sp3d>
          </a:bodyPr>
          <a:lstStyle/>
          <a:p>
            <a:pPr marL="514350" indent="-514350">
              <a:spcAft>
                <a:spcPts val="1800"/>
              </a:spcAft>
              <a:buClr>
                <a:srgbClr val="FF3300"/>
              </a:buClr>
              <a:buAutoNum type="arabicPeriod" startAt="3"/>
            </a:pPr>
            <a:r>
              <a:rPr lang="en-US" sz="2800" dirty="0" smtClean="0">
                <a:solidFill>
                  <a:schemeClr val="accent4">
                    <a:lumMod val="75000"/>
                  </a:schemeClr>
                </a:solidFill>
                <a:latin typeface="Comic Sans MS" panose="030F0702030302020204" pitchFamily="66" charset="0"/>
              </a:rPr>
              <a:t>The lunar based systems of worship face seriously founded  accusations leveled against the words – </a:t>
            </a:r>
            <a:r>
              <a:rPr lang="en-US" sz="2800" dirty="0" smtClean="0">
                <a:solidFill>
                  <a:schemeClr val="bg1">
                    <a:lumMod val="95000"/>
                    <a:lumOff val="5000"/>
                  </a:schemeClr>
                </a:solidFill>
                <a:latin typeface="Comic Sans MS" panose="030F0702030302020204" pitchFamily="66" charset="0"/>
              </a:rPr>
              <a:t>“new moon.”  </a:t>
            </a:r>
            <a:r>
              <a:rPr lang="en-US" sz="2800" dirty="0" smtClean="0">
                <a:solidFill>
                  <a:schemeClr val="accent4">
                    <a:lumMod val="75000"/>
                  </a:schemeClr>
                </a:solidFill>
                <a:latin typeface="Comic Sans MS" panose="030F0702030302020204" pitchFamily="66" charset="0"/>
              </a:rPr>
              <a:t>What you do with this information will determine what schedule you worship your Creator </a:t>
            </a:r>
            <a:r>
              <a:rPr lang="en-US" sz="2800" dirty="0" smtClean="0">
                <a:solidFill>
                  <a:srgbClr val="9722E5"/>
                </a:solidFill>
                <a:latin typeface="Comic Sans MS" panose="030F0702030302020204" pitchFamily="66" charset="0"/>
              </a:rPr>
              <a:t>o</a:t>
            </a:r>
            <a:r>
              <a:rPr lang="en-US" sz="2800" dirty="0" smtClean="0">
                <a:solidFill>
                  <a:schemeClr val="accent4">
                    <a:lumMod val="75000"/>
                  </a:schemeClr>
                </a:solidFill>
                <a:latin typeface="Comic Sans MS" panose="030F0702030302020204" pitchFamily="66" charset="0"/>
              </a:rPr>
              <a:t>n.  </a:t>
            </a:r>
            <a:r>
              <a:rPr lang="en-US" sz="2800" dirty="0" err="1" smtClean="0">
                <a:solidFill>
                  <a:srgbClr val="FF0000"/>
                </a:solidFill>
                <a:latin typeface="Comic Sans MS" panose="030F0702030302020204" pitchFamily="66" charset="0"/>
              </a:rPr>
              <a:t>Zeba</a:t>
            </a:r>
            <a:r>
              <a:rPr lang="en-US" sz="2800" dirty="0" smtClean="0">
                <a:solidFill>
                  <a:srgbClr val="FF0000"/>
                </a:solidFill>
                <a:latin typeface="Comic Sans MS" panose="030F0702030302020204" pitchFamily="66" charset="0"/>
              </a:rPr>
              <a:t> and </a:t>
            </a:r>
            <a:r>
              <a:rPr lang="en-US" sz="2800" dirty="0" err="1" smtClean="0">
                <a:solidFill>
                  <a:srgbClr val="FF0000"/>
                </a:solidFill>
                <a:latin typeface="Comic Sans MS" panose="030F0702030302020204" pitchFamily="66" charset="0"/>
              </a:rPr>
              <a:t>Zalmunna</a:t>
            </a:r>
            <a:r>
              <a:rPr lang="en-US" sz="2800" dirty="0" smtClean="0">
                <a:solidFill>
                  <a:srgbClr val="FF0000"/>
                </a:solidFill>
                <a:latin typeface="Comic Sans MS" panose="030F0702030302020204" pitchFamily="66" charset="0"/>
              </a:rPr>
              <a:t>,</a:t>
            </a:r>
            <a:r>
              <a:rPr lang="en-US" sz="2800" dirty="0" smtClean="0">
                <a:solidFill>
                  <a:srgbClr val="9722E5"/>
                </a:solidFill>
                <a:latin typeface="Comic Sans MS" panose="030F0702030302020204" pitchFamily="66" charset="0"/>
              </a:rPr>
              <a:t> were slain by Gideon upon command from</a:t>
            </a:r>
            <a:r>
              <a:rPr lang="en-US" sz="2800" dirty="0" smtClean="0">
                <a:solidFill>
                  <a:srgbClr val="FF0000"/>
                </a:solidFill>
                <a:latin typeface="Comic Sans MS" panose="030F0702030302020204" pitchFamily="66" charset="0"/>
              </a:rPr>
              <a:t> </a:t>
            </a:r>
            <a:r>
              <a:rPr lang="en-US" sz="2800" b="1" dirty="0" smtClean="0">
                <a:ln>
                  <a:solidFill>
                    <a:srgbClr val="002060"/>
                  </a:solidFill>
                </a:ln>
                <a:solidFill>
                  <a:srgbClr val="4EF4FC"/>
                </a:solidFill>
                <a:latin typeface="Comic Sans MS" panose="030F0702030302020204" pitchFamily="66" charset="0"/>
              </a:rPr>
              <a:t>Yahuah</a:t>
            </a:r>
            <a:r>
              <a:rPr lang="en-US" sz="2800" b="1" dirty="0" smtClean="0">
                <a:solidFill>
                  <a:srgbClr val="4EF4FC"/>
                </a:solidFill>
                <a:latin typeface="Comic Sans MS" panose="030F0702030302020204" pitchFamily="66" charset="0"/>
              </a:rPr>
              <a:t> </a:t>
            </a:r>
            <a:r>
              <a:rPr lang="en-US" sz="2800" dirty="0" smtClean="0">
                <a:solidFill>
                  <a:srgbClr val="008000"/>
                </a:solidFill>
                <a:latin typeface="Comic Sans MS" panose="030F0702030302020204" pitchFamily="66" charset="0"/>
              </a:rPr>
              <a:t>(Judges 7:9 - 8:21). They were kings of moon worshipping people.  Jericho was also the center of moon worship and was the first identity destroyed by </a:t>
            </a:r>
            <a:r>
              <a:rPr lang="en-US" sz="2800" b="1" dirty="0" smtClean="0">
                <a:solidFill>
                  <a:srgbClr val="0070C0"/>
                </a:solidFill>
                <a:latin typeface="Comic Sans MS" panose="030F0702030302020204" pitchFamily="66" charset="0"/>
              </a:rPr>
              <a:t>Yahuah</a:t>
            </a:r>
            <a:r>
              <a:rPr lang="en-US" sz="2800" dirty="0" smtClean="0">
                <a:solidFill>
                  <a:srgbClr val="008000"/>
                </a:solidFill>
                <a:latin typeface="Comic Sans MS" panose="030F0702030302020204" pitchFamily="66" charset="0"/>
              </a:rPr>
              <a:t> upon </a:t>
            </a:r>
            <a:r>
              <a:rPr lang="en-US" sz="2800" dirty="0" err="1" smtClean="0">
                <a:solidFill>
                  <a:srgbClr val="008000"/>
                </a:solidFill>
                <a:latin typeface="Comic Sans MS" panose="030F0702030302020204" pitchFamily="66" charset="0"/>
              </a:rPr>
              <a:t>Yisra’el</a:t>
            </a:r>
            <a:r>
              <a:rPr lang="en-US" sz="2800" dirty="0" smtClean="0">
                <a:solidFill>
                  <a:srgbClr val="008000"/>
                </a:solidFill>
                <a:latin typeface="Comic Sans MS" panose="030F0702030302020204" pitchFamily="66" charset="0"/>
              </a:rPr>
              <a:t> entering the promised land.</a:t>
            </a:r>
          </a:p>
          <a:p>
            <a:pPr marL="0" indent="0">
              <a:spcAft>
                <a:spcPts val="1800"/>
              </a:spcAft>
              <a:buNone/>
            </a:pPr>
            <a:r>
              <a:rPr lang="en-US" sz="2800" dirty="0">
                <a:solidFill>
                  <a:srgbClr val="008000"/>
                </a:solidFill>
                <a:latin typeface="Comic Sans MS" panose="030F0702030302020204" pitchFamily="66" charset="0"/>
              </a:rPr>
              <a:t>	</a:t>
            </a:r>
            <a:r>
              <a:rPr lang="en-US" sz="2800" dirty="0" smtClean="0">
                <a:solidFill>
                  <a:schemeClr val="bg1"/>
                </a:solidFill>
                <a:latin typeface="Comic Sans MS" panose="030F0702030302020204" pitchFamily="66" charset="0"/>
              </a:rPr>
              <a:t>Revelation 12:1 shows the Bride of </a:t>
            </a:r>
            <a:r>
              <a:rPr lang="en-US" sz="2800" b="1" dirty="0" err="1" smtClean="0">
                <a:solidFill>
                  <a:srgbClr val="0070C0"/>
                </a:solidFill>
                <a:latin typeface="Comic Sans MS" panose="030F0702030302020204" pitchFamily="66" charset="0"/>
              </a:rPr>
              <a:t>Yahusha</a:t>
            </a:r>
            <a:r>
              <a:rPr lang="en-US" sz="2800" dirty="0" smtClean="0">
                <a:solidFill>
                  <a:schemeClr val="bg1"/>
                </a:solidFill>
                <a:latin typeface="Comic Sans MS" panose="030F0702030302020204" pitchFamily="66" charset="0"/>
              </a:rPr>
              <a:t> (</a:t>
            </a:r>
            <a:r>
              <a:rPr lang="en-US" sz="2800" dirty="0" err="1" smtClean="0">
                <a:solidFill>
                  <a:schemeClr val="bg1"/>
                </a:solidFill>
                <a:latin typeface="Comic Sans MS" panose="030F0702030302020204" pitchFamily="66" charset="0"/>
              </a:rPr>
              <a:t>Bethula</a:t>
            </a:r>
            <a:r>
              <a:rPr lang="en-US" sz="2800" dirty="0">
                <a:solidFill>
                  <a:schemeClr val="bg1"/>
                </a:solidFill>
                <a:latin typeface="Comic Sans MS" panose="030F0702030302020204" pitchFamily="66" charset="0"/>
              </a:rPr>
              <a:t> </a:t>
            </a:r>
            <a:r>
              <a:rPr lang="en-US" sz="2800" dirty="0" smtClean="0">
                <a:solidFill>
                  <a:schemeClr val="bg1"/>
                </a:solidFill>
                <a:latin typeface="Comic Sans MS" panose="030F0702030302020204" pitchFamily="66" charset="0"/>
              </a:rPr>
              <a:t>of the 	</a:t>
            </a:r>
            <a:r>
              <a:rPr lang="en-US" sz="2800" dirty="0" err="1" smtClean="0">
                <a:solidFill>
                  <a:schemeClr val="bg1"/>
                </a:solidFill>
                <a:latin typeface="Comic Sans MS" panose="030F0702030302020204" pitchFamily="66" charset="0"/>
              </a:rPr>
              <a:t>Mazzaroth</a:t>
            </a:r>
            <a:r>
              <a:rPr lang="en-US" sz="2800" dirty="0" smtClean="0">
                <a:solidFill>
                  <a:schemeClr val="bg1"/>
                </a:solidFill>
                <a:latin typeface="Comic Sans MS" panose="030F0702030302020204" pitchFamily="66" charset="0"/>
              </a:rPr>
              <a:t>) as having placed the lunar system of worship 	symbolized by the moon, UNDER HER FEET! This position exposes 	complete vanquished authority in utter defeat.*</a:t>
            </a:r>
            <a:endParaRPr lang="en-US" sz="2800" dirty="0">
              <a:solidFill>
                <a:schemeClr val="bg1"/>
              </a:solidFill>
              <a:latin typeface="Comic Sans MS" panose="030F0702030302020204" pitchFamily="66" charset="0"/>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71</a:t>
            </a:fld>
            <a:endParaRPr lang="en-US" dirty="0">
              <a:solidFill>
                <a:schemeClr val="bg1"/>
              </a:solidFill>
            </a:endParaRPr>
          </a:p>
        </p:txBody>
      </p:sp>
    </p:spTree>
    <p:extLst>
      <p:ext uri="{BB962C8B-B14F-4D97-AF65-F5344CB8AC3E}">
        <p14:creationId xmlns:p14="http://schemas.microsoft.com/office/powerpoint/2010/main" val="25962470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132080"/>
            <a:ext cx="9944830" cy="759164"/>
          </a:xfr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rmAutofit fontScale="90000"/>
            <a:sp3d extrusionH="57150">
              <a:bevelT w="38100" h="38100"/>
            </a:sp3d>
          </a:bodyPr>
          <a:lstStyle/>
          <a:p>
            <a:pPr algn="ctr"/>
            <a:r>
              <a:rPr lang="en-US" sz="4400" dirty="0" smtClean="0">
                <a:solidFill>
                  <a:schemeClr val="accent4">
                    <a:lumMod val="75000"/>
                  </a:schemeClr>
                </a:solidFill>
                <a:latin typeface="Comic Sans MS" panose="030F0702030302020204" pitchFamily="66" charset="0"/>
              </a:rPr>
              <a:t>More on the lunar option</a:t>
            </a:r>
            <a:endParaRPr lang="en-US" sz="4400" dirty="0">
              <a:solidFill>
                <a:schemeClr val="accent4">
                  <a:lumMod val="75000"/>
                </a:schemeClr>
              </a:solidFill>
              <a:latin typeface="Comic Sans MS" panose="030F0702030302020204" pitchFamily="66" charset="0"/>
            </a:endParaRPr>
          </a:p>
        </p:txBody>
      </p:sp>
      <p:sp>
        <p:nvSpPr>
          <p:cNvPr id="3" name="Content Placeholder 2"/>
          <p:cNvSpPr>
            <a:spLocks noGrp="1"/>
          </p:cNvSpPr>
          <p:nvPr>
            <p:ph idx="1"/>
          </p:nvPr>
        </p:nvSpPr>
        <p:spPr>
          <a:xfrm>
            <a:off x="1228436" y="1270000"/>
            <a:ext cx="9693564" cy="4978400"/>
          </a:xfrm>
          <a:solidFill>
            <a:schemeClr val="tx1">
              <a:lumMod val="75000"/>
            </a:schemeClr>
          </a:solidFill>
          <a:ln w="76200">
            <a:solidFill>
              <a:srgbClr val="FF00FF"/>
            </a:solidFill>
            <a:prstDash val="dash"/>
          </a:ln>
          <a:scene3d>
            <a:camera prst="orthographicFront"/>
            <a:lightRig rig="threePt" dir="t"/>
          </a:scene3d>
          <a:sp3d>
            <a:bevelT w="152400" h="50800" prst="softRound"/>
          </a:sp3d>
        </p:spPr>
        <p:txBody>
          <a:bodyPr lIns="182880">
            <a:normAutofit/>
            <a:sp3d extrusionH="57150">
              <a:bevelT w="57150" h="38100" prst="artDeco"/>
            </a:sp3d>
          </a:bodyPr>
          <a:lstStyle/>
          <a:p>
            <a:pPr marL="0" indent="0">
              <a:buNone/>
            </a:pPr>
            <a:r>
              <a:rPr lang="en-US" sz="3200" dirty="0" smtClean="0">
                <a:solidFill>
                  <a:schemeClr val="bg1">
                    <a:lumMod val="95000"/>
                    <a:lumOff val="5000"/>
                  </a:schemeClr>
                </a:solidFill>
                <a:latin typeface="Comic Sans MS" panose="030F0702030302020204" pitchFamily="66" charset="0"/>
              </a:rPr>
              <a:t>The </a:t>
            </a:r>
            <a:r>
              <a:rPr lang="en-US" sz="3200" dirty="0" err="1" smtClean="0">
                <a:solidFill>
                  <a:srgbClr val="FF0000"/>
                </a:solidFill>
                <a:latin typeface="Comic Sans MS" panose="030F0702030302020204" pitchFamily="66" charset="0"/>
              </a:rPr>
              <a:t>Metonic</a:t>
            </a:r>
            <a:r>
              <a:rPr lang="en-US" sz="3200" dirty="0" smtClean="0">
                <a:solidFill>
                  <a:srgbClr val="FF0000"/>
                </a:solidFill>
                <a:latin typeface="Comic Sans MS" panose="030F0702030302020204" pitchFamily="66" charset="0"/>
              </a:rPr>
              <a:t> Cycle </a:t>
            </a:r>
            <a:r>
              <a:rPr lang="en-US" sz="3200" dirty="0" smtClean="0">
                <a:solidFill>
                  <a:schemeClr val="bg1">
                    <a:lumMod val="95000"/>
                    <a:lumOff val="5000"/>
                  </a:schemeClr>
                </a:solidFill>
                <a:latin typeface="Comic Sans MS" panose="030F0702030302020204" pitchFamily="66" charset="0"/>
              </a:rPr>
              <a:t>(the </a:t>
            </a:r>
            <a:r>
              <a:rPr lang="en-US" sz="3200" dirty="0" smtClean="0">
                <a:solidFill>
                  <a:srgbClr val="FF0000"/>
                </a:solidFill>
                <a:latin typeface="Comic Sans MS" panose="030F0702030302020204" pitchFamily="66" charset="0"/>
              </a:rPr>
              <a:t>lunar</a:t>
            </a:r>
            <a:r>
              <a:rPr lang="en-US" sz="3200" dirty="0" smtClean="0">
                <a:solidFill>
                  <a:schemeClr val="bg1">
                    <a:lumMod val="95000"/>
                    <a:lumOff val="5000"/>
                  </a:schemeClr>
                </a:solidFill>
                <a:latin typeface="Comic Sans MS" panose="030F0702030302020204" pitchFamily="66" charset="0"/>
              </a:rPr>
              <a:t>/solar calendar which surfaced shortly after the sun dial incident of Hezekiah) is promoted heavily </a:t>
            </a:r>
            <a:br>
              <a:rPr lang="en-US" sz="3200" dirty="0" smtClean="0">
                <a:solidFill>
                  <a:schemeClr val="bg1">
                    <a:lumMod val="95000"/>
                    <a:lumOff val="5000"/>
                  </a:schemeClr>
                </a:solidFill>
                <a:latin typeface="Comic Sans MS" panose="030F0702030302020204" pitchFamily="66" charset="0"/>
              </a:rPr>
            </a:br>
            <a:r>
              <a:rPr lang="en-US" sz="3200" dirty="0" smtClean="0">
                <a:solidFill>
                  <a:schemeClr val="bg1">
                    <a:lumMod val="95000"/>
                    <a:lumOff val="5000"/>
                  </a:schemeClr>
                </a:solidFill>
                <a:latin typeface="Comic Sans MS" panose="030F0702030302020204" pitchFamily="66" charset="0"/>
              </a:rPr>
              <a:t>today among Feast observant people.  </a:t>
            </a:r>
          </a:p>
          <a:p>
            <a:pPr marL="0" indent="0">
              <a:buNone/>
            </a:pPr>
            <a:endParaRPr lang="en-US" sz="3200" u="sng" dirty="0">
              <a:solidFill>
                <a:schemeClr val="bg1">
                  <a:lumMod val="95000"/>
                  <a:lumOff val="5000"/>
                </a:schemeClr>
              </a:solidFill>
              <a:latin typeface="Comic Sans MS" panose="030F0702030302020204" pitchFamily="66" charset="0"/>
            </a:endParaRPr>
          </a:p>
          <a:p>
            <a:pPr marL="0" indent="0">
              <a:buNone/>
            </a:pPr>
            <a:r>
              <a:rPr lang="en-US" sz="3200" u="sng" dirty="0" smtClean="0">
                <a:solidFill>
                  <a:schemeClr val="bg1">
                    <a:lumMod val="95000"/>
                    <a:lumOff val="5000"/>
                  </a:schemeClr>
                </a:solidFill>
                <a:latin typeface="Comic Sans MS" panose="030F0702030302020204" pitchFamily="66" charset="0"/>
              </a:rPr>
              <a:t>The Dragon is not foolish enough to again promote a full lunar calendar</a:t>
            </a:r>
            <a:r>
              <a:rPr lang="en-US" sz="3200" dirty="0" smtClean="0">
                <a:solidFill>
                  <a:schemeClr val="bg1">
                    <a:lumMod val="95000"/>
                    <a:lumOff val="5000"/>
                  </a:schemeClr>
                </a:solidFill>
                <a:latin typeface="Comic Sans MS" panose="030F0702030302020204" pitchFamily="66" charset="0"/>
              </a:rPr>
              <a:t>, </a:t>
            </a:r>
            <a:r>
              <a:rPr lang="en-US" sz="3200" u="sng" dirty="0" smtClean="0">
                <a:solidFill>
                  <a:schemeClr val="bg1">
                    <a:lumMod val="95000"/>
                    <a:lumOff val="5000"/>
                  </a:schemeClr>
                </a:solidFill>
                <a:latin typeface="Comic Sans MS" panose="030F0702030302020204" pitchFamily="66" charset="0"/>
              </a:rPr>
              <a:t>but he has most definitely promoted a</a:t>
            </a:r>
            <a:r>
              <a:rPr lang="en-US" sz="3200" dirty="0" smtClean="0">
                <a:solidFill>
                  <a:schemeClr val="bg1">
                    <a:lumMod val="95000"/>
                    <a:lumOff val="5000"/>
                  </a:schemeClr>
                </a:solidFill>
                <a:latin typeface="Comic Sans MS" panose="030F0702030302020204" pitchFamily="66" charset="0"/>
              </a:rPr>
              <a:t> </a:t>
            </a:r>
            <a:r>
              <a:rPr lang="en-US" sz="3200" b="1" u="sng" dirty="0" smtClean="0">
                <a:solidFill>
                  <a:srgbClr val="FF0000"/>
                </a:solidFill>
                <a:latin typeface="Comic Sans MS" panose="030F0702030302020204" pitchFamily="66" charset="0"/>
              </a:rPr>
              <a:t>combined lunar</a:t>
            </a:r>
            <a:r>
              <a:rPr lang="en-US" sz="3200" b="1" dirty="0" smtClean="0">
                <a:solidFill>
                  <a:srgbClr val="FF0000"/>
                </a:solidFill>
                <a:latin typeface="Comic Sans MS" panose="030F0702030302020204" pitchFamily="66" charset="0"/>
              </a:rPr>
              <a:t> </a:t>
            </a:r>
            <a:r>
              <a:rPr lang="en-US" sz="3200" b="1" u="sng" dirty="0" smtClean="0">
                <a:solidFill>
                  <a:srgbClr val="FF00FF"/>
                </a:solidFill>
                <a:latin typeface="Comic Sans MS" panose="030F0702030302020204" pitchFamily="66" charset="0"/>
              </a:rPr>
              <a:t>and</a:t>
            </a:r>
            <a:r>
              <a:rPr lang="en-US" sz="3200" b="1" dirty="0" smtClean="0">
                <a:solidFill>
                  <a:srgbClr val="FF0000"/>
                </a:solidFill>
                <a:latin typeface="Comic Sans MS" panose="030F0702030302020204" pitchFamily="66" charset="0"/>
              </a:rPr>
              <a:t> </a:t>
            </a:r>
            <a:br>
              <a:rPr lang="en-US" sz="3200" b="1" dirty="0" smtClean="0">
                <a:solidFill>
                  <a:srgbClr val="FF0000"/>
                </a:solidFill>
                <a:latin typeface="Comic Sans MS" panose="030F0702030302020204" pitchFamily="66" charset="0"/>
              </a:rPr>
            </a:br>
            <a:r>
              <a:rPr lang="en-US" sz="3200" b="1" u="sng" dirty="0" smtClean="0">
                <a:solidFill>
                  <a:srgbClr val="FF0000"/>
                </a:solidFill>
                <a:latin typeface="Comic Sans MS" panose="030F0702030302020204" pitchFamily="66" charset="0"/>
              </a:rPr>
              <a:t>solar calendar</a:t>
            </a:r>
            <a:r>
              <a:rPr lang="en-US" sz="3200" b="1" dirty="0" smtClean="0">
                <a:solidFill>
                  <a:srgbClr val="FF0000"/>
                </a:solidFill>
                <a:latin typeface="Comic Sans MS" panose="030F0702030302020204" pitchFamily="66" charset="0"/>
              </a:rPr>
              <a:t>.</a:t>
            </a: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72</a:t>
            </a:fld>
            <a:endParaRPr lang="en-US" dirty="0"/>
          </a:p>
        </p:txBody>
      </p:sp>
    </p:spTree>
    <p:extLst>
      <p:ext uri="{BB962C8B-B14F-4D97-AF65-F5344CB8AC3E}">
        <p14:creationId xmlns:p14="http://schemas.microsoft.com/office/powerpoint/2010/main" val="1379886793"/>
      </p:ext>
    </p:extLst>
  </p:cSld>
  <p:clrMapOvr>
    <a:masterClrMapping/>
  </p:clrMapOvr>
  <p:transition spd="slow">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744" y="1615973"/>
            <a:ext cx="10131425" cy="3649133"/>
          </a:xfrm>
          <a:solidFill>
            <a:schemeClr val="accent5">
              <a:lumMod val="20000"/>
              <a:lumOff val="80000"/>
            </a:schemeClr>
          </a:solidFill>
          <a:ln w="76200">
            <a:solidFill>
              <a:srgbClr val="51F9C5"/>
            </a:solidFill>
          </a:ln>
          <a:scene3d>
            <a:camera prst="orthographicFront"/>
            <a:lightRig rig="threePt" dir="t"/>
          </a:scene3d>
          <a:sp3d>
            <a:bevelT w="152400" h="50800" prst="softRound"/>
          </a:sp3d>
        </p:spPr>
        <p:txBody>
          <a:bodyPr>
            <a:normAutofit/>
            <a:sp3d extrusionH="57150">
              <a:bevelT w="38100" h="38100"/>
            </a:sp3d>
          </a:bodyPr>
          <a:lstStyle/>
          <a:p>
            <a:pPr marL="0" lvl="0" indent="0" algn="ctr">
              <a:buClr>
                <a:prstClr val="white"/>
              </a:buClr>
              <a:buNone/>
            </a:pPr>
            <a:r>
              <a:rPr lang="en-US" sz="2800" dirty="0" smtClean="0">
                <a:solidFill>
                  <a:srgbClr val="008080"/>
                </a:solidFill>
                <a:latin typeface="Comic Sans MS" panose="030F0702030302020204" pitchFamily="66" charset="0"/>
              </a:rPr>
              <a:t>Some very interesting material with very heavy questions </a:t>
            </a:r>
            <a:br>
              <a:rPr lang="en-US" sz="2800" dirty="0" smtClean="0">
                <a:solidFill>
                  <a:srgbClr val="008080"/>
                </a:solidFill>
                <a:latin typeface="Comic Sans MS" panose="030F0702030302020204" pitchFamily="66" charset="0"/>
              </a:rPr>
            </a:br>
            <a:r>
              <a:rPr lang="en-US" sz="2800" dirty="0" smtClean="0">
                <a:solidFill>
                  <a:srgbClr val="008080"/>
                </a:solidFill>
                <a:latin typeface="Comic Sans MS" panose="030F0702030302020204" pitchFamily="66" charset="0"/>
              </a:rPr>
              <a:t>accompanied with some equally heavy comments?!</a:t>
            </a:r>
            <a:endParaRPr lang="en-US" sz="2400" dirty="0" smtClean="0">
              <a:solidFill>
                <a:prstClr val="black">
                  <a:lumMod val="95000"/>
                  <a:lumOff val="5000"/>
                </a:prstClr>
              </a:solidFill>
              <a:latin typeface="Comic Sans MS" panose="030F0702030302020204" pitchFamily="66" charset="0"/>
            </a:endParaRPr>
          </a:p>
          <a:p>
            <a:pPr marL="0" lvl="0" indent="0" algn="ctr">
              <a:buClr>
                <a:prstClr val="white"/>
              </a:buClr>
              <a:buNone/>
            </a:pPr>
            <a:endParaRPr lang="en-US" sz="2400" dirty="0" smtClean="0">
              <a:solidFill>
                <a:prstClr val="black">
                  <a:lumMod val="95000"/>
                  <a:lumOff val="5000"/>
                </a:prstClr>
              </a:solidFill>
              <a:latin typeface="Comic Sans MS" panose="030F0702030302020204" pitchFamily="66" charset="0"/>
            </a:endParaRPr>
          </a:p>
          <a:p>
            <a:pPr marL="0" lvl="0" indent="0" algn="ctr">
              <a:buClr>
                <a:prstClr val="white"/>
              </a:buClr>
              <a:buNone/>
            </a:pPr>
            <a:r>
              <a:rPr lang="en-US" sz="4800" dirty="0" smtClean="0">
                <a:solidFill>
                  <a:srgbClr val="70FB4F"/>
                </a:solidFill>
                <a:latin typeface="Comic Sans MS" panose="030F0702030302020204" pitchFamily="66" charset="0"/>
              </a:rPr>
              <a:t>May </a:t>
            </a:r>
            <a:r>
              <a:rPr lang="en-US" sz="4800" dirty="0" err="1">
                <a:solidFill>
                  <a:srgbClr val="4EF4FC"/>
                </a:solidFill>
                <a:latin typeface="Comic Sans MS" panose="030F0702030302020204" pitchFamily="66" charset="0"/>
              </a:rPr>
              <a:t>Yahuah</a:t>
            </a:r>
            <a:r>
              <a:rPr lang="en-US" sz="4800" dirty="0">
                <a:solidFill>
                  <a:srgbClr val="70FB4F"/>
                </a:solidFill>
                <a:latin typeface="Comic Sans MS" panose="030F0702030302020204" pitchFamily="66" charset="0"/>
              </a:rPr>
              <a:t> bless and guide you </a:t>
            </a:r>
            <a:r>
              <a:rPr lang="en-US" sz="4800" dirty="0" smtClean="0">
                <a:solidFill>
                  <a:srgbClr val="70FB4F"/>
                </a:solidFill>
                <a:latin typeface="Comic Sans MS" panose="030F0702030302020204" pitchFamily="66" charset="0"/>
              </a:rPr>
              <a:t>through </a:t>
            </a:r>
            <a:r>
              <a:rPr lang="en-US" sz="4800" dirty="0">
                <a:solidFill>
                  <a:srgbClr val="70FB4F"/>
                </a:solidFill>
                <a:latin typeface="Comic Sans MS" panose="030F0702030302020204" pitchFamily="66" charset="0"/>
              </a:rPr>
              <a:t>eternity. </a:t>
            </a:r>
            <a:endParaRPr lang="en-US" sz="4800" dirty="0" smtClean="0">
              <a:solidFill>
                <a:srgbClr val="70FB4F"/>
              </a:solidFill>
              <a:latin typeface="Comic Sans MS" panose="030F0702030302020204" pitchFamily="66" charset="0"/>
            </a:endParaRPr>
          </a:p>
          <a:p>
            <a:pPr marL="0" lvl="0" indent="0" algn="ctr">
              <a:buClr>
                <a:prstClr val="white"/>
              </a:buClr>
              <a:buNone/>
            </a:pPr>
            <a:r>
              <a:rPr lang="en-US" sz="2400" dirty="0" smtClean="0">
                <a:solidFill>
                  <a:prstClr val="black">
                    <a:lumMod val="95000"/>
                    <a:lumOff val="5000"/>
                  </a:prstClr>
                </a:solidFill>
                <a:latin typeface="Comic Sans MS" panose="030F0702030302020204" pitchFamily="66" charset="0"/>
              </a:rPr>
              <a:t>  </a:t>
            </a:r>
            <a:endParaRPr lang="en-US" sz="2400" dirty="0">
              <a:solidFill>
                <a:srgbClr val="C00000"/>
              </a:solidFill>
            </a:endParaRPr>
          </a:p>
        </p:txBody>
      </p:sp>
      <p:sp>
        <p:nvSpPr>
          <p:cNvPr id="2" name="Rectangle 1"/>
          <p:cNvSpPr/>
          <p:nvPr/>
        </p:nvSpPr>
        <p:spPr>
          <a:xfrm>
            <a:off x="1023433" y="305415"/>
            <a:ext cx="4536819" cy="923330"/>
          </a:xfrm>
          <a:prstGeom prst="rect">
            <a:avLst/>
          </a:prstGeom>
          <a:noFill/>
        </p:spPr>
        <p:txBody>
          <a:bodyPr wrap="none" lIns="91440" tIns="45720" rIns="91440" bIns="45720">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a:r>
              <a:rPr lang="en-US" sz="5400" b="1" cap="none" spc="0" dirty="0" smtClean="0">
                <a:ln w="11430"/>
                <a:solidFill>
                  <a:schemeClr val="accent3">
                    <a:lumMod val="20000"/>
                    <a:lumOff val="80000"/>
                  </a:schemeClr>
                </a:solidFill>
                <a:effectLst>
                  <a:outerShdw blurRad="80000" dist="40000" dir="5040000" algn="tl">
                    <a:srgbClr val="000000">
                      <a:alpha val="30000"/>
                    </a:srgbClr>
                  </a:outerShdw>
                </a:effectLst>
                <a:latin typeface="Algerian" pitchFamily="82" charset="0"/>
              </a:rPr>
              <a:t>Is this not …</a:t>
            </a:r>
            <a:endParaRPr lang="en-US" sz="5400" b="1" cap="none" spc="0" dirty="0">
              <a:ln w="11430"/>
              <a:solidFill>
                <a:schemeClr val="accent3">
                  <a:lumMod val="20000"/>
                  <a:lumOff val="80000"/>
                </a:schemeClr>
              </a:solidFill>
              <a:effectLst>
                <a:outerShdw blurRad="80000" dist="40000" dir="5040000" algn="tl">
                  <a:srgbClr val="000000">
                    <a:alpha val="30000"/>
                  </a:srgbClr>
                </a:outerShdw>
              </a:effectLst>
              <a:latin typeface="Algerian" pitchFamily="82" charset="0"/>
            </a:endParaRPr>
          </a:p>
        </p:txBody>
      </p:sp>
      <p:sp>
        <p:nvSpPr>
          <p:cNvPr id="4" name="Slide Number Placeholder 5"/>
          <p:cNvSpPr>
            <a:spLocks noGrp="1"/>
          </p:cNvSpPr>
          <p:nvPr>
            <p:ph type="sldNum" sz="quarter" idx="12"/>
          </p:nvPr>
        </p:nvSpPr>
        <p:spPr>
          <a:xfrm>
            <a:off x="11504551" y="6368287"/>
            <a:ext cx="551167" cy="377825"/>
          </a:xfrm>
        </p:spPr>
        <p:txBody>
          <a:bodyPr/>
          <a:lstStyle>
            <a:lvl1pPr>
              <a:defRPr sz="1600">
                <a:solidFill>
                  <a:schemeClr val="tx1"/>
                </a:solidFill>
              </a:defRPr>
            </a:lvl1pPr>
          </a:lstStyle>
          <a:p>
            <a:fld id="{D57F1E4F-1CFF-5643-939E-217C01CDF565}" type="slidenum">
              <a:rPr lang="en-US" smtClean="0"/>
              <a:pPr/>
              <a:t>73</a:t>
            </a:fld>
            <a:endParaRPr lang="en-US" dirty="0"/>
          </a:p>
        </p:txBody>
      </p:sp>
      <p:sp>
        <p:nvSpPr>
          <p:cNvPr id="6" name="Rectangle 5"/>
          <p:cNvSpPr/>
          <p:nvPr/>
        </p:nvSpPr>
        <p:spPr>
          <a:xfrm>
            <a:off x="4114984" y="5629255"/>
            <a:ext cx="2890536" cy="923330"/>
          </a:xfrm>
          <a:prstGeom prst="rect">
            <a:avLst/>
          </a:prstGeom>
          <a:noFill/>
        </p:spPr>
        <p:txBody>
          <a:bodyPr wrap="none" lIns="91440" tIns="45720" rIns="91440" bIns="45720">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a:r>
              <a:rPr lang="en-US" sz="5400" b="1" cap="none" spc="0" dirty="0" smtClean="0">
                <a:ln w="11430"/>
                <a:solidFill>
                  <a:schemeClr val="accent3">
                    <a:lumMod val="20000"/>
                    <a:lumOff val="80000"/>
                  </a:schemeClr>
                </a:solidFill>
                <a:effectLst>
                  <a:outerShdw blurRad="80000" dist="40000" dir="5040000" algn="tl">
                    <a:srgbClr val="000000">
                      <a:alpha val="30000"/>
                    </a:srgbClr>
                  </a:outerShdw>
                </a:effectLst>
                <a:latin typeface="Algerian" pitchFamily="82" charset="0"/>
              </a:rPr>
              <a:t>The end</a:t>
            </a:r>
            <a:endParaRPr lang="en-US" sz="5400" b="1" cap="none" spc="0" dirty="0">
              <a:ln w="11430"/>
              <a:solidFill>
                <a:schemeClr val="accent3">
                  <a:lumMod val="20000"/>
                  <a:lumOff val="80000"/>
                </a:schemeClr>
              </a:solidFill>
              <a:effectLst>
                <a:outerShdw blurRad="80000" dist="40000" dir="5040000" algn="tl">
                  <a:srgbClr val="000000">
                    <a:alpha val="30000"/>
                  </a:srgbClr>
                </a:outerShdw>
              </a:effectLst>
              <a:latin typeface="Algerian" pitchFamily="82" charset="0"/>
            </a:endParaRPr>
          </a:p>
        </p:txBody>
      </p:sp>
    </p:spTree>
    <p:extLst>
      <p:ext uri="{BB962C8B-B14F-4D97-AF65-F5344CB8AC3E}">
        <p14:creationId xmlns:p14="http://schemas.microsoft.com/office/powerpoint/2010/main" val="814276204"/>
      </p:ext>
    </p:extLst>
  </p:cSld>
  <p:clrMapOvr>
    <a:masterClrMapping/>
  </p:clrMapOvr>
  <p:transition spd="slow">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81760" y="4730510"/>
            <a:ext cx="9204960" cy="1396127"/>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endParaRPr lang="en-US" sz="1600" b="1" dirty="0" smtClean="0">
              <a:ln w="11430"/>
              <a:solidFill>
                <a:srgbClr val="006C31"/>
              </a:solidFill>
              <a:effectLst>
                <a:outerShdw blurRad="50800" dist="39000" dir="5460000" algn="tl">
                  <a:srgbClr val="000000">
                    <a:alpha val="38000"/>
                  </a:srgbClr>
                </a:outerShdw>
              </a:effectLst>
              <a:latin typeface="Segoe Print" pitchFamily="2" charset="0"/>
              <a:hlinkClick r:id="rId2"/>
            </a:endParaRPr>
          </a:p>
          <a:p>
            <a:pPr algn="r"/>
            <a:r>
              <a:rPr lang="en-US" sz="3600" b="1" dirty="0" smtClean="0">
                <a:ln w="11430"/>
                <a:solidFill>
                  <a:srgbClr val="006C31"/>
                </a:solidFill>
                <a:effectLst>
                  <a:outerShdw blurRad="50800" dist="39000" dir="5460000" algn="tl">
                    <a:srgbClr val="000000">
                      <a:alpha val="38000"/>
                    </a:srgbClr>
                  </a:outerShdw>
                </a:effectLst>
                <a:latin typeface="Segoe Print" pitchFamily="2" charset="0"/>
                <a:hlinkClick r:id="rId2"/>
              </a:rPr>
              <a:t>timothy@torahtothetribes.com</a:t>
            </a:r>
            <a:r>
              <a:rPr lang="en-US" sz="3600" b="1" u="sng" dirty="0" smtClean="0">
                <a:ln w="11430"/>
                <a:solidFill>
                  <a:srgbClr val="006C31"/>
                </a:solidFill>
                <a:effectLst>
                  <a:outerShdw blurRad="50800" dist="39000" dir="5460000" algn="tl">
                    <a:srgbClr val="000000">
                      <a:alpha val="38000"/>
                    </a:srgbClr>
                  </a:outerShdw>
                </a:effectLst>
                <a:latin typeface="Segoe Print" pitchFamily="2" charset="0"/>
                <a:hlinkClick r:id="rId2"/>
              </a:rPr>
              <a:t>  </a:t>
            </a:r>
            <a:endParaRPr lang="en-US" sz="3600" b="1" dirty="0" smtClean="0">
              <a:ln w="11430"/>
              <a:solidFill>
                <a:srgbClr val="006C31"/>
              </a:solidFill>
              <a:effectLst>
                <a:outerShdw blurRad="50800" dist="39000" dir="5460000" algn="tl">
                  <a:srgbClr val="000000">
                    <a:alpha val="38000"/>
                  </a:srgbClr>
                </a:outerShdw>
              </a:effectLst>
              <a:latin typeface="Segoe Print" pitchFamily="2" charset="0"/>
              <a:hlinkClick r:id="rId2"/>
            </a:endParaRPr>
          </a:p>
          <a:p>
            <a:pPr algn="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pic>
        <p:nvPicPr>
          <p:cNvPr id="3" name="Picture 2" descr="C:\Users\Rae\Desktop\Grammar Art\email mouse best.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950720" y="5059499"/>
            <a:ext cx="1019541" cy="7381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ae\Desktop\do boy gold ques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5461" y="2937778"/>
            <a:ext cx="1647219" cy="16472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52400"/>
            <a:ext cx="12268200" cy="278537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6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Next Study:  April 27/18</a:t>
            </a:r>
            <a:br>
              <a:rPr lang="en-US" sz="36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20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endParaRPr lang="en-US" sz="36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a:p>
            <a:pPr algn="ctr">
              <a:lnSpc>
                <a:spcPct val="150000"/>
              </a:lnSpc>
            </a:pPr>
            <a:r>
              <a:rPr lang="en-US" sz="36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Topic:  Covenant Calendar Year-start</a:t>
            </a:r>
          </a:p>
          <a:p>
            <a:pPr algn="ctr">
              <a:lnSpc>
                <a:spcPct val="150000"/>
              </a:lnSpc>
            </a:pPr>
            <a:r>
              <a:rPr lang="en-US" sz="36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PPT:  The </a:t>
            </a:r>
            <a:r>
              <a:rPr lang="en-US" sz="3600" b="1" dirty="0" err="1"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Equi</a:t>
            </a:r>
            <a:r>
              <a:rPr lang="en-US" sz="36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a:t>
            </a:r>
            <a:r>
              <a:rPr lang="en-US" sz="3600" b="1" u="sng"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lux</a:t>
            </a:r>
            <a:r>
              <a:rPr lang="en-US" sz="36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Deception</a:t>
            </a:r>
            <a:endParaRPr lang="en-US" sz="32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
        <p:nvSpPr>
          <p:cNvPr id="6" name="Rectangle 5"/>
          <p:cNvSpPr/>
          <p:nvPr/>
        </p:nvSpPr>
        <p:spPr>
          <a:xfrm>
            <a:off x="1579880" y="3521089"/>
            <a:ext cx="7620000" cy="81560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6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Email Questions/Comments </a:t>
            </a:r>
            <a:r>
              <a:rPr lang="en-US" sz="32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to:</a:t>
            </a:r>
            <a:r>
              <a:rPr lang="en-US" sz="36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endParaRPr lang="en-US" sz="3200" b="1" dirty="0" smtClean="0">
              <a:ln w="11430"/>
              <a:solidFill>
                <a:schemeClr val="accent5">
                  <a:lumMod val="40000"/>
                  <a:lumOff val="60000"/>
                </a:schemeClr>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spTree>
    <p:extLst>
      <p:ext uri="{BB962C8B-B14F-4D97-AF65-F5344CB8AC3E}">
        <p14:creationId xmlns:p14="http://schemas.microsoft.com/office/powerpoint/2010/main" val="7097136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par>
                          <p:cTn id="12" fill="hold">
                            <p:stCondLst>
                              <p:cond delay="3500"/>
                            </p:stCondLst>
                            <p:childTnLst>
                              <p:par>
                                <p:cTn id="13" presetID="22" presetClass="entr" presetSubtype="8" fill="hold" grpId="0"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763" y="386367"/>
            <a:ext cx="11392929" cy="6091706"/>
          </a:xfrm>
          <a:solidFill>
            <a:schemeClr val="tx1"/>
          </a:solidFill>
          <a:ln w="76200">
            <a:solidFill>
              <a:schemeClr val="accent2">
                <a:lumMod val="75000"/>
              </a:schemeClr>
            </a:solidFill>
          </a:ln>
          <a:scene3d>
            <a:camera prst="orthographicFront"/>
            <a:lightRig rig="threePt" dir="t"/>
          </a:scene3d>
          <a:sp3d>
            <a:bevelT w="165100" prst="coolSlant"/>
          </a:sp3d>
        </p:spPr>
        <p:txBody>
          <a:bodyPr lIns="182880" rIns="182880" anchor="ctr">
            <a:normAutofit lnSpcReduction="10000"/>
            <a:sp3d extrusionH="57150">
              <a:bevelT w="38100" h="38100"/>
            </a:sp3d>
          </a:bodyPr>
          <a:lstStyle/>
          <a:p>
            <a:pPr marL="0" indent="0">
              <a:spcAft>
                <a:spcPts val="1800"/>
              </a:spcAft>
              <a:buNone/>
            </a:pPr>
            <a:r>
              <a:rPr lang="en-US" sz="3200" b="1" dirty="0" smtClean="0">
                <a:solidFill>
                  <a:schemeClr val="bg1">
                    <a:lumMod val="95000"/>
                    <a:lumOff val="5000"/>
                  </a:schemeClr>
                </a:solidFill>
              </a:rPr>
              <a:t>Ha Satan </a:t>
            </a:r>
            <a:r>
              <a:rPr lang="en-US" sz="3200" dirty="0" smtClean="0">
                <a:solidFill>
                  <a:schemeClr val="bg1">
                    <a:lumMod val="95000"/>
                    <a:lumOff val="5000"/>
                  </a:schemeClr>
                </a:solidFill>
              </a:rPr>
              <a:t>is here declaring -</a:t>
            </a:r>
          </a:p>
          <a:p>
            <a:pPr marL="0" indent="0" algn="ctr">
              <a:spcAft>
                <a:spcPts val="1800"/>
              </a:spcAft>
              <a:buNone/>
            </a:pPr>
            <a:r>
              <a:rPr lang="en-US" sz="6600" b="1" u="sng" dirty="0" smtClean="0">
                <a:ln>
                  <a:solidFill>
                    <a:srgbClr val="FF00FF"/>
                  </a:solidFill>
                </a:ln>
                <a:solidFill>
                  <a:srgbClr val="FF3300"/>
                </a:solidFill>
                <a:effectLst>
                  <a:glow rad="127000">
                    <a:schemeClr val="bg1"/>
                  </a:glow>
                </a:effectLst>
              </a:rPr>
              <a:t>HE</a:t>
            </a:r>
            <a:r>
              <a:rPr lang="en-US" sz="3200" b="1" dirty="0" smtClean="0">
                <a:ln>
                  <a:solidFill>
                    <a:srgbClr val="FF00FF"/>
                  </a:solidFill>
                </a:ln>
                <a:solidFill>
                  <a:srgbClr val="FF3300"/>
                </a:solidFill>
                <a:effectLst>
                  <a:glow rad="127000">
                    <a:schemeClr val="bg1"/>
                  </a:glow>
                </a:effectLst>
              </a:rPr>
              <a:t>  </a:t>
            </a:r>
            <a:r>
              <a:rPr lang="en-US" sz="3200" b="1" dirty="0" smtClean="0">
                <a:ln>
                  <a:solidFill>
                    <a:schemeClr val="bg1"/>
                  </a:solidFill>
                </a:ln>
                <a:solidFill>
                  <a:srgbClr val="FF3300"/>
                </a:solidFill>
                <a:effectLst>
                  <a:glow rad="127000">
                    <a:schemeClr val="bg1">
                      <a:lumMod val="65000"/>
                      <a:lumOff val="35000"/>
                    </a:schemeClr>
                  </a:glow>
                </a:effectLst>
                <a:latin typeface="Arial Black" pitchFamily="34" charset="0"/>
              </a:rPr>
              <a:t>WILL </a:t>
            </a:r>
            <a:r>
              <a:rPr lang="en-US" sz="5400" b="1" dirty="0" smtClean="0">
                <a:ln w="38100">
                  <a:solidFill>
                    <a:srgbClr val="FF00FF"/>
                  </a:solidFill>
                </a:ln>
                <a:solidFill>
                  <a:srgbClr val="FF3300"/>
                </a:solidFill>
                <a:effectLst>
                  <a:glow rad="127000">
                    <a:schemeClr val="bg1"/>
                  </a:glow>
                </a:effectLst>
                <a:latin typeface="Arial Black" pitchFamily="34" charset="0"/>
              </a:rPr>
              <a:t>CONTROL</a:t>
            </a:r>
            <a:r>
              <a:rPr lang="en-US" sz="3200" b="1" dirty="0" smtClean="0">
                <a:ln>
                  <a:solidFill>
                    <a:schemeClr val="bg1"/>
                  </a:solidFill>
                </a:ln>
                <a:solidFill>
                  <a:srgbClr val="FF3300"/>
                </a:solidFill>
                <a:effectLst>
                  <a:glow rad="127000">
                    <a:schemeClr val="bg1">
                      <a:lumMod val="65000"/>
                      <a:lumOff val="35000"/>
                    </a:schemeClr>
                  </a:glow>
                </a:effectLst>
                <a:latin typeface="Arial Black" pitchFamily="34" charset="0"/>
              </a:rPr>
              <a:t> THE </a:t>
            </a:r>
          </a:p>
          <a:p>
            <a:pPr marL="0" indent="0" algn="ctr">
              <a:spcAft>
                <a:spcPts val="1800"/>
              </a:spcAft>
              <a:buNone/>
            </a:pPr>
            <a:r>
              <a:rPr lang="en-US" sz="3200" b="1" dirty="0" smtClean="0">
                <a:ln>
                  <a:solidFill>
                    <a:schemeClr val="bg1"/>
                  </a:solidFill>
                </a:ln>
                <a:solidFill>
                  <a:srgbClr val="51F9C5"/>
                </a:solidFill>
                <a:effectLst>
                  <a:glow rad="127000">
                    <a:schemeClr val="accent4">
                      <a:lumMod val="50000"/>
                    </a:schemeClr>
                  </a:glow>
                </a:effectLst>
                <a:latin typeface="Arial Black" pitchFamily="34" charset="0"/>
              </a:rPr>
              <a:t>MOUNT OF MEETING  -</a:t>
            </a:r>
            <a:r>
              <a:rPr lang="en-US" sz="3200" b="1" dirty="0" smtClean="0">
                <a:ln>
                  <a:solidFill>
                    <a:schemeClr val="bg1"/>
                  </a:solidFill>
                </a:ln>
                <a:solidFill>
                  <a:srgbClr val="FF3300"/>
                </a:solidFill>
                <a:effectLst>
                  <a:glow rad="127000">
                    <a:schemeClr val="accent4">
                      <a:lumMod val="50000"/>
                    </a:schemeClr>
                  </a:glow>
                </a:effectLst>
                <a:latin typeface="Arial Black" pitchFamily="34" charset="0"/>
              </a:rPr>
              <a:t>   </a:t>
            </a:r>
          </a:p>
          <a:p>
            <a:pPr marL="0" indent="0" algn="ctr">
              <a:spcAft>
                <a:spcPts val="1800"/>
              </a:spcAft>
              <a:buNone/>
            </a:pP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27000">
                    <a:srgbClr val="FFFF00"/>
                  </a:glow>
                  <a:reflection blurRad="12700" stA="28000" endPos="45000" dist="1000" dir="5400000" sy="-100000" algn="bl" rotWithShape="0"/>
                </a:effectLst>
                <a:latin typeface="Comic Sans MS" pitchFamily="66" charset="0"/>
              </a:rPr>
              <a:t>YAHUAH’S MO-EDIM!  </a:t>
            </a:r>
            <a:endParaRPr lang="en-US" sz="5400" dirty="0" smtClean="0">
              <a:ln>
                <a:solidFill>
                  <a:srgbClr val="0000CC"/>
                </a:solidFill>
              </a:ln>
              <a:solidFill>
                <a:schemeClr val="bg1">
                  <a:lumMod val="95000"/>
                  <a:lumOff val="5000"/>
                </a:schemeClr>
              </a:solidFill>
              <a:effectLst>
                <a:glow rad="127000">
                  <a:srgbClr val="FFFF00"/>
                </a:glow>
                <a:reflection blurRad="12700" stA="28000" endPos="45000" dist="1000" dir="5400000" sy="-100000" algn="bl" rotWithShape="0"/>
              </a:effectLst>
              <a:latin typeface="Comic Sans MS" pitchFamily="66" charset="0"/>
            </a:endParaRPr>
          </a:p>
          <a:p>
            <a:pPr marL="0" indent="0" algn="ctr">
              <a:spcAft>
                <a:spcPts val="1800"/>
              </a:spcAft>
              <a:buNone/>
            </a:pPr>
            <a:r>
              <a:rPr lang="en-US" sz="3200" dirty="0" smtClean="0">
                <a:solidFill>
                  <a:schemeClr val="bg1">
                    <a:lumMod val="95000"/>
                    <a:lumOff val="5000"/>
                  </a:schemeClr>
                </a:solidFill>
              </a:rPr>
              <a:t>Right here we read of the </a:t>
            </a:r>
            <a:r>
              <a:rPr lang="en-US" sz="3200" dirty="0" smtClean="0">
                <a:solidFill>
                  <a:srgbClr val="FF0000"/>
                </a:solidFill>
              </a:rPr>
              <a:t>adversary’s</a:t>
            </a:r>
            <a:r>
              <a:rPr lang="en-US" sz="3200" dirty="0" smtClean="0">
                <a:solidFill>
                  <a:schemeClr val="bg1">
                    <a:lumMod val="95000"/>
                    <a:lumOff val="5000"/>
                  </a:schemeClr>
                </a:solidFill>
              </a:rPr>
              <a:t> intent to </a:t>
            </a:r>
            <a:r>
              <a:rPr lang="en-US" sz="3200" b="1" u="sng" dirty="0" smtClean="0">
                <a:solidFill>
                  <a:schemeClr val="bg1">
                    <a:lumMod val="95000"/>
                    <a:lumOff val="5000"/>
                  </a:schemeClr>
                </a:solidFill>
                <a:latin typeface="Arial Black" pitchFamily="34" charset="0"/>
              </a:rPr>
              <a:t>USURP</a:t>
            </a:r>
            <a:r>
              <a:rPr lang="en-US" sz="3200" b="1" dirty="0" smtClean="0">
                <a:solidFill>
                  <a:schemeClr val="bg1">
                    <a:lumMod val="95000"/>
                    <a:lumOff val="5000"/>
                  </a:schemeClr>
                </a:solidFill>
                <a:latin typeface="Arial Black" pitchFamily="34" charset="0"/>
              </a:rPr>
              <a:t> CONTROL </a:t>
            </a:r>
            <a:r>
              <a:rPr lang="en-US" sz="3200" dirty="0" smtClean="0">
                <a:solidFill>
                  <a:schemeClr val="bg1">
                    <a:lumMod val="95000"/>
                    <a:lumOff val="5000"/>
                  </a:schemeClr>
                </a:solidFill>
              </a:rPr>
              <a:t>of </a:t>
            </a:r>
            <a:r>
              <a:rPr lang="en-US" sz="3200" b="1" dirty="0" err="1" smtClean="0">
                <a:solidFill>
                  <a:srgbClr val="0000CC"/>
                </a:solidFill>
              </a:rPr>
              <a:t>Yahuah’s</a:t>
            </a:r>
            <a:r>
              <a:rPr lang="en-US" sz="3200" b="1" dirty="0" smtClean="0">
                <a:solidFill>
                  <a:srgbClr val="0000CC"/>
                </a:solidFill>
              </a:rPr>
              <a:t> Mo-edim </a:t>
            </a:r>
            <a:r>
              <a:rPr lang="en-US" sz="3200" i="1" dirty="0" smtClean="0">
                <a:solidFill>
                  <a:schemeClr val="accent4">
                    <a:lumMod val="75000"/>
                  </a:schemeClr>
                </a:solidFill>
              </a:rPr>
              <a:t>(the mount of meeting).</a:t>
            </a:r>
          </a:p>
          <a:p>
            <a:pPr marL="0" indent="0" algn="ctr">
              <a:buNone/>
            </a:pPr>
            <a:r>
              <a:rPr lang="en-US" sz="2800" dirty="0" smtClean="0">
                <a:solidFill>
                  <a:schemeClr val="bg1">
                    <a:lumMod val="95000"/>
                    <a:lumOff val="5000"/>
                  </a:schemeClr>
                </a:solidFill>
              </a:rPr>
              <a:t>What more efficient way to usurp the </a:t>
            </a:r>
            <a:r>
              <a:rPr lang="en-US" sz="2800" b="1" dirty="0" smtClean="0">
                <a:solidFill>
                  <a:srgbClr val="0000CC"/>
                </a:solidFill>
              </a:rPr>
              <a:t>Mo-edim</a:t>
            </a:r>
            <a:r>
              <a:rPr lang="en-US" sz="2800" dirty="0" smtClean="0">
                <a:solidFill>
                  <a:schemeClr val="bg1">
                    <a:lumMod val="95000"/>
                    <a:lumOff val="5000"/>
                  </a:schemeClr>
                </a:solidFill>
              </a:rPr>
              <a:t> from </a:t>
            </a:r>
            <a:r>
              <a:rPr lang="en-US" sz="2800" b="1" dirty="0" smtClean="0">
                <a:solidFill>
                  <a:srgbClr val="0000CC"/>
                </a:solidFill>
              </a:rPr>
              <a:t>Yahuah</a:t>
            </a:r>
            <a:r>
              <a:rPr lang="en-US" sz="2800" dirty="0" smtClean="0">
                <a:solidFill>
                  <a:schemeClr val="bg1">
                    <a:lumMod val="95000"/>
                    <a:lumOff val="5000"/>
                  </a:schemeClr>
                </a:solidFill>
              </a:rPr>
              <a:t> than to convince and deceive mankind into observing </a:t>
            </a:r>
            <a:r>
              <a:rPr lang="en-US" sz="2800" b="1" dirty="0" smtClean="0">
                <a:solidFill>
                  <a:srgbClr val="0000CC"/>
                </a:solidFill>
              </a:rPr>
              <a:t>Yahuah’s Feasts </a:t>
            </a:r>
            <a:r>
              <a:rPr lang="en-US" sz="2800" dirty="0" smtClean="0">
                <a:solidFill>
                  <a:schemeClr val="bg1">
                    <a:lumMod val="95000"/>
                    <a:lumOff val="5000"/>
                  </a:schemeClr>
                </a:solidFill>
              </a:rPr>
              <a:t>on a </a:t>
            </a:r>
            <a:r>
              <a:rPr lang="en-US" sz="2800" u="sng" dirty="0" smtClean="0">
                <a:solidFill>
                  <a:srgbClr val="FF0000"/>
                </a:solidFill>
                <a:latin typeface="Arial Black" panose="020B0A04020102020204" pitchFamily="34" charset="0"/>
              </a:rPr>
              <a:t>COUNTERFEIT</a:t>
            </a:r>
            <a:r>
              <a:rPr lang="en-US" sz="2800" u="sng" dirty="0" smtClean="0">
                <a:solidFill>
                  <a:srgbClr val="FF0000"/>
                </a:solidFill>
              </a:rPr>
              <a:t> schedule</a:t>
            </a:r>
            <a:r>
              <a:rPr lang="en-US" sz="2800" dirty="0" smtClean="0">
                <a:solidFill>
                  <a:srgbClr val="FF0000"/>
                </a:solidFill>
              </a:rPr>
              <a:t>?</a:t>
            </a:r>
          </a:p>
        </p:txBody>
      </p:sp>
      <p:sp>
        <p:nvSpPr>
          <p:cNvPr id="4" name="Slide Number Placeholder 5"/>
          <p:cNvSpPr>
            <a:spLocks noGrp="1"/>
          </p:cNvSpPr>
          <p:nvPr>
            <p:ph type="sldNum" sz="quarter" idx="12"/>
          </p:nvPr>
        </p:nvSpPr>
        <p:spPr>
          <a:xfrm>
            <a:off x="11203606" y="6102066"/>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37913545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31" presetClass="entr" presetSubtype="0" fill="hold" nodeType="withEffect">
                                  <p:stCondLst>
                                    <p:cond delay="175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063" y="234521"/>
            <a:ext cx="11758412" cy="1000259"/>
          </a:xfrm>
          <a:solidFill>
            <a:schemeClr val="accent2">
              <a:lumMod val="20000"/>
              <a:lumOff val="80000"/>
            </a:schemeClr>
          </a:solidFill>
          <a:ln w="57150">
            <a:solidFill>
              <a:schemeClr val="accent3">
                <a:lumMod val="75000"/>
              </a:schemeClr>
            </a:solidFill>
          </a:ln>
          <a:scene3d>
            <a:camera prst="orthographicFront"/>
            <a:lightRig rig="threePt" dir="t"/>
          </a:scene3d>
          <a:sp3d>
            <a:bevelT/>
          </a:sp3d>
        </p:spPr>
        <p:style>
          <a:lnRef idx="0">
            <a:scrgbClr r="0" g="0" b="0"/>
          </a:lnRef>
          <a:fillRef idx="1002">
            <a:schemeClr val="dk1"/>
          </a:fillRef>
          <a:effectRef idx="0">
            <a:scrgbClr r="0" g="0" b="0"/>
          </a:effectRef>
          <a:fontRef idx="major"/>
        </p:style>
        <p:txBody>
          <a:bodyPr>
            <a:normAutofit/>
            <a:sp3d extrusionH="57150">
              <a:bevelT w="38100" h="38100"/>
            </a:sp3d>
          </a:bodyPr>
          <a:lstStyle/>
          <a:p>
            <a:pPr algn="ctr"/>
            <a:r>
              <a:rPr lang="en-US" sz="2800" dirty="0" smtClean="0">
                <a:solidFill>
                  <a:schemeClr val="bg1"/>
                </a:solidFill>
                <a:latin typeface="+mn-lt"/>
              </a:rPr>
              <a:t>The</a:t>
            </a:r>
            <a:r>
              <a:rPr lang="en-US" sz="2800" dirty="0" smtClean="0"/>
              <a:t> </a:t>
            </a:r>
            <a:r>
              <a:rPr lang="en-US" sz="2800" dirty="0" smtClean="0">
                <a:solidFill>
                  <a:srgbClr val="FF0000"/>
                </a:solidFill>
                <a:latin typeface="Britannic Bold" panose="020B0903060703020204" pitchFamily="34" charset="0"/>
              </a:rPr>
              <a:t>Adversary’s</a:t>
            </a:r>
            <a:r>
              <a:rPr lang="en-US" sz="2800" dirty="0" smtClean="0"/>
              <a:t> </a:t>
            </a:r>
            <a:r>
              <a:rPr lang="en-US" sz="2800" dirty="0" smtClean="0">
                <a:solidFill>
                  <a:schemeClr val="bg1"/>
                </a:solidFill>
                <a:latin typeface="+mn-lt"/>
              </a:rPr>
              <a:t> </a:t>
            </a:r>
            <a:r>
              <a:rPr lang="en-US" sz="2800" dirty="0" smtClean="0">
                <a:solidFill>
                  <a:schemeClr val="bg1">
                    <a:lumMod val="65000"/>
                    <a:lumOff val="35000"/>
                  </a:schemeClr>
                </a:solidFill>
                <a:latin typeface="Arial Black" panose="020B0A04020102020204" pitchFamily="34" charset="0"/>
              </a:rPr>
              <a:t>counterfeit</a:t>
            </a:r>
            <a:r>
              <a:rPr lang="en-US" sz="2800" dirty="0" smtClean="0"/>
              <a:t> </a:t>
            </a:r>
            <a:r>
              <a:rPr lang="en-US" sz="2800" dirty="0" smtClean="0">
                <a:solidFill>
                  <a:schemeClr val="bg1"/>
                </a:solidFill>
                <a:latin typeface="+mn-lt"/>
              </a:rPr>
              <a:t>worship calendar – </a:t>
            </a:r>
            <a:br>
              <a:rPr lang="en-US" sz="2800" dirty="0" smtClean="0">
                <a:solidFill>
                  <a:schemeClr val="bg1"/>
                </a:solidFill>
                <a:latin typeface="+mn-lt"/>
              </a:rPr>
            </a:br>
            <a:r>
              <a:rPr lang="en-US" sz="2800" b="1" i="1" dirty="0" smtClean="0">
                <a:solidFill>
                  <a:schemeClr val="bg1"/>
                </a:solidFill>
                <a:latin typeface="Consolas" panose="020B0609020204030204" pitchFamily="49" charset="0"/>
              </a:rPr>
              <a:t>reflections of HIS garden of </a:t>
            </a:r>
            <a:r>
              <a:rPr lang="en-US" sz="2800" b="1" i="1" dirty="0" err="1" smtClean="0">
                <a:solidFill>
                  <a:schemeClr val="bg1"/>
                </a:solidFill>
                <a:latin typeface="Consolas" panose="020B0609020204030204" pitchFamily="49" charset="0"/>
              </a:rPr>
              <a:t>eden</a:t>
            </a:r>
            <a:r>
              <a:rPr lang="en-US" sz="2800" b="1" i="1" dirty="0" smtClean="0">
                <a:solidFill>
                  <a:schemeClr val="bg1"/>
                </a:solidFill>
                <a:latin typeface="Consolas" panose="020B0609020204030204" pitchFamily="49" charset="0"/>
              </a:rPr>
              <a:t> MESSAGE!</a:t>
            </a:r>
            <a:endParaRPr lang="en-US" sz="2800" b="1" i="1" dirty="0">
              <a:solidFill>
                <a:schemeClr val="bg1"/>
              </a:solidFill>
              <a:latin typeface="Consolas" panose="020B0609020204030204" pitchFamily="49" charset="0"/>
            </a:endParaRPr>
          </a:p>
        </p:txBody>
      </p:sp>
      <p:sp>
        <p:nvSpPr>
          <p:cNvPr id="3" name="Content Placeholder 2"/>
          <p:cNvSpPr>
            <a:spLocks noGrp="1"/>
          </p:cNvSpPr>
          <p:nvPr>
            <p:ph idx="1"/>
          </p:nvPr>
        </p:nvSpPr>
        <p:spPr>
          <a:xfrm>
            <a:off x="206063" y="1679936"/>
            <a:ext cx="11758412" cy="4827188"/>
          </a:xfrm>
          <a:solidFill>
            <a:schemeClr val="tx1"/>
          </a:solidFill>
          <a:ln w="28575">
            <a:solidFill>
              <a:srgbClr val="FF0066"/>
            </a:solidFill>
            <a:prstDash val="sysDash"/>
          </a:ln>
          <a:scene3d>
            <a:camera prst="orthographicFront"/>
            <a:lightRig rig="threePt" dir="t"/>
          </a:scene3d>
          <a:sp3d>
            <a:bevelT w="152400" h="50800" prst="softRound"/>
          </a:sp3d>
        </p:spPr>
        <p:txBody>
          <a:bodyPr lIns="182880">
            <a:noAutofit/>
            <a:sp3d extrusionH="57150">
              <a:bevelT w="38100" h="38100"/>
            </a:sp3d>
          </a:bodyPr>
          <a:lstStyle/>
          <a:p>
            <a:pPr marL="0" lvl="0" indent="0">
              <a:spcAft>
                <a:spcPts val="2400"/>
              </a:spcAft>
              <a:buClr>
                <a:prstClr val="white"/>
              </a:buClr>
              <a:buNone/>
            </a:pPr>
            <a:r>
              <a:rPr lang="en-US" sz="2800" dirty="0" smtClean="0">
                <a:solidFill>
                  <a:prstClr val="black">
                    <a:lumMod val="95000"/>
                    <a:lumOff val="5000"/>
                  </a:prstClr>
                </a:solidFill>
              </a:rPr>
              <a:t>The Father of Deception tolerates –</a:t>
            </a:r>
            <a:r>
              <a:rPr lang="en-US" sz="2800" b="1" dirty="0" smtClean="0">
                <a:solidFill>
                  <a:prstClr val="black">
                    <a:lumMod val="95000"/>
                    <a:lumOff val="5000"/>
                  </a:prstClr>
                </a:solidFill>
              </a:rPr>
              <a:t> </a:t>
            </a:r>
            <a:r>
              <a:rPr lang="en-US" sz="2800" b="1" u="sng" dirty="0" smtClean="0">
                <a:solidFill>
                  <a:schemeClr val="accent4">
                    <a:lumMod val="75000"/>
                  </a:schemeClr>
                </a:solidFill>
                <a:latin typeface="Arial Black" pitchFamily="34" charset="0"/>
              </a:rPr>
              <a:t>IF WE MUST</a:t>
            </a:r>
            <a:r>
              <a:rPr lang="en-US" sz="2800" b="1" dirty="0" smtClean="0">
                <a:solidFill>
                  <a:schemeClr val="accent4">
                    <a:lumMod val="75000"/>
                  </a:schemeClr>
                </a:solidFill>
                <a:latin typeface="Arial Black" pitchFamily="34" charset="0"/>
              </a:rPr>
              <a:t> </a:t>
            </a:r>
            <a:r>
              <a:rPr lang="en-US" sz="2800" b="1" u="sng" dirty="0" smtClean="0">
                <a:solidFill>
                  <a:prstClr val="black">
                    <a:lumMod val="95000"/>
                    <a:lumOff val="5000"/>
                  </a:prstClr>
                </a:solidFill>
              </a:rPr>
              <a:t>OBSERVE THE MO-EDIM</a:t>
            </a:r>
            <a:r>
              <a:rPr lang="en-US" sz="2800" b="1" dirty="0" smtClean="0">
                <a:solidFill>
                  <a:prstClr val="black">
                    <a:lumMod val="95000"/>
                    <a:lumOff val="5000"/>
                  </a:prstClr>
                </a:solidFill>
              </a:rPr>
              <a:t> </a:t>
            </a:r>
            <a:r>
              <a:rPr lang="en-US" sz="2800" dirty="0" smtClean="0">
                <a:solidFill>
                  <a:prstClr val="black">
                    <a:lumMod val="95000"/>
                    <a:lumOff val="5000"/>
                  </a:prstClr>
                </a:solidFill>
              </a:rPr>
              <a:t>– </a:t>
            </a:r>
            <a:r>
              <a:rPr lang="en-US" sz="2800" b="1" dirty="0" smtClean="0">
                <a:solidFill>
                  <a:srgbClr val="FF0000"/>
                </a:solidFill>
              </a:rPr>
              <a:t>AS LONG AS WE OBSERVE THEM ON </a:t>
            </a:r>
            <a:r>
              <a:rPr lang="en-US" sz="2800" b="1" dirty="0" smtClean="0">
                <a:solidFill>
                  <a:srgbClr val="FF0000"/>
                </a:solidFill>
                <a:effectLst>
                  <a:glow rad="127000">
                    <a:schemeClr val="bg1"/>
                  </a:glow>
                </a:effectLst>
                <a:latin typeface="Arial Black" pitchFamily="34" charset="0"/>
              </a:rPr>
              <a:t>HIS</a:t>
            </a:r>
            <a:r>
              <a:rPr lang="en-US" sz="2800" b="1" dirty="0" smtClean="0">
                <a:solidFill>
                  <a:srgbClr val="FF0000"/>
                </a:solidFill>
                <a:latin typeface="Arial Black" pitchFamily="34" charset="0"/>
              </a:rPr>
              <a:t> </a:t>
            </a:r>
            <a:r>
              <a:rPr lang="en-US" sz="2800" b="1" u="sng" dirty="0" smtClean="0">
                <a:solidFill>
                  <a:srgbClr val="FF0000"/>
                </a:solidFill>
              </a:rPr>
              <a:t>COUNTERFEIT CALENDARS</a:t>
            </a:r>
            <a:r>
              <a:rPr lang="en-US" sz="2800" b="1" dirty="0" smtClean="0">
                <a:solidFill>
                  <a:srgbClr val="FF0000"/>
                </a:solidFill>
              </a:rPr>
              <a:t>. </a:t>
            </a:r>
          </a:p>
          <a:p>
            <a:pPr marL="0" lvl="0" indent="0">
              <a:spcAft>
                <a:spcPts val="2400"/>
              </a:spcAft>
              <a:buClr>
                <a:prstClr val="white"/>
              </a:buClr>
              <a:buNone/>
            </a:pPr>
            <a:r>
              <a:rPr lang="en-US" sz="2800" dirty="0" smtClean="0">
                <a:solidFill>
                  <a:prstClr val="black">
                    <a:lumMod val="95000"/>
                    <a:lumOff val="5000"/>
                  </a:prstClr>
                </a:solidFill>
              </a:rPr>
              <a:t>These counterfeit calendars facilitate the Adversary in </a:t>
            </a:r>
            <a:r>
              <a:rPr lang="en-US" sz="2800" b="1" dirty="0" smtClean="0">
                <a:solidFill>
                  <a:prstClr val="black">
                    <a:lumMod val="95000"/>
                    <a:lumOff val="5000"/>
                  </a:prstClr>
                </a:solidFill>
                <a:latin typeface="Arial Black" pitchFamily="34" charset="0"/>
              </a:rPr>
              <a:t>USURPING</a:t>
            </a:r>
            <a:r>
              <a:rPr lang="en-US" sz="2800" dirty="0" smtClean="0">
                <a:solidFill>
                  <a:prstClr val="black">
                    <a:lumMod val="95000"/>
                    <a:lumOff val="5000"/>
                  </a:prstClr>
                </a:solidFill>
              </a:rPr>
              <a:t> our righteous intention of worshipping our Creator.  Counterfeit calendars </a:t>
            </a:r>
            <a:r>
              <a:rPr lang="en-US" sz="2800" u="sng" dirty="0" smtClean="0">
                <a:solidFill>
                  <a:prstClr val="black">
                    <a:lumMod val="95000"/>
                    <a:lumOff val="5000"/>
                  </a:prstClr>
                </a:solidFill>
                <a:latin typeface="Arial Black" pitchFamily="34" charset="0"/>
              </a:rPr>
              <a:t>REDIRECT</a:t>
            </a:r>
            <a:r>
              <a:rPr lang="en-US" sz="2800" dirty="0" smtClean="0">
                <a:solidFill>
                  <a:prstClr val="black">
                    <a:lumMod val="95000"/>
                    <a:lumOff val="5000"/>
                  </a:prstClr>
                </a:solidFill>
              </a:rPr>
              <a:t> our heartfelt worship to the </a:t>
            </a:r>
            <a:r>
              <a:rPr lang="en-US" sz="2800" b="1" u="sng" dirty="0" smtClean="0">
                <a:solidFill>
                  <a:prstClr val="black">
                    <a:lumMod val="95000"/>
                    <a:lumOff val="5000"/>
                  </a:prstClr>
                </a:solidFill>
              </a:rPr>
              <a:t>Father of Deceptions</a:t>
            </a:r>
            <a:r>
              <a:rPr lang="en-US" sz="2800" b="1" dirty="0" smtClean="0">
                <a:solidFill>
                  <a:prstClr val="black">
                    <a:lumMod val="95000"/>
                    <a:lumOff val="5000"/>
                  </a:prstClr>
                </a:solidFill>
              </a:rPr>
              <a:t>!</a:t>
            </a:r>
          </a:p>
          <a:p>
            <a:pPr marL="0" lvl="0" indent="0">
              <a:spcAft>
                <a:spcPts val="1200"/>
              </a:spcAft>
              <a:buClr>
                <a:prstClr val="white"/>
              </a:buClr>
              <a:buNone/>
            </a:pPr>
            <a:r>
              <a:rPr lang="en-US" sz="2800" dirty="0" smtClean="0">
                <a:solidFill>
                  <a:prstClr val="black">
                    <a:lumMod val="95000"/>
                    <a:lumOff val="5000"/>
                  </a:prstClr>
                </a:solidFill>
              </a:rPr>
              <a:t>Ha Satan has re-designed and declared the lunation of the moon </a:t>
            </a:r>
            <a:r>
              <a:rPr lang="en-US" sz="2800" b="1" dirty="0" smtClean="0">
                <a:solidFill>
                  <a:srgbClr val="FF0000"/>
                </a:solidFill>
              </a:rPr>
              <a:t>peripheries</a:t>
            </a:r>
            <a:r>
              <a:rPr lang="en-US" sz="2800" dirty="0" smtClean="0">
                <a:solidFill>
                  <a:prstClr val="black">
                    <a:lumMod val="95000"/>
                    <a:lumOff val="5000"/>
                  </a:prstClr>
                </a:solidFill>
              </a:rPr>
              <a:t> </a:t>
            </a:r>
            <a:br>
              <a:rPr lang="en-US" sz="2800" dirty="0" smtClean="0">
                <a:solidFill>
                  <a:prstClr val="black">
                    <a:lumMod val="95000"/>
                    <a:lumOff val="5000"/>
                  </a:prstClr>
                </a:solidFill>
              </a:rPr>
            </a:br>
            <a:r>
              <a:rPr lang="en-US" sz="2800" dirty="0" smtClean="0">
                <a:solidFill>
                  <a:prstClr val="black">
                    <a:lumMod val="95000"/>
                    <a:lumOff val="5000"/>
                  </a:prstClr>
                </a:solidFill>
              </a:rPr>
              <a:t>to be only fractionally off from </a:t>
            </a:r>
            <a:r>
              <a:rPr lang="en-US" sz="2800" b="1" dirty="0" smtClean="0">
                <a:solidFill>
                  <a:srgbClr val="0000CC"/>
                </a:solidFill>
              </a:rPr>
              <a:t>Yahuah’s</a:t>
            </a:r>
            <a:r>
              <a:rPr lang="en-US" sz="2800" dirty="0" smtClean="0">
                <a:solidFill>
                  <a:prstClr val="black">
                    <a:lumMod val="95000"/>
                    <a:lumOff val="5000"/>
                  </a:prstClr>
                </a:solidFill>
              </a:rPr>
              <a:t> </a:t>
            </a:r>
            <a:r>
              <a:rPr lang="en-US" sz="2800" b="1" i="1" dirty="0" err="1" smtClean="0">
                <a:solidFill>
                  <a:srgbClr val="00B050"/>
                </a:solidFill>
              </a:rPr>
              <a:t>shaneh</a:t>
            </a:r>
            <a:r>
              <a:rPr lang="en-US" sz="2800" dirty="0" smtClean="0">
                <a:solidFill>
                  <a:prstClr val="black">
                    <a:lumMod val="95000"/>
                    <a:lumOff val="5000"/>
                  </a:prstClr>
                </a:solidFill>
              </a:rPr>
              <a:t> months! They are only fractionally out of synch with the designated timeframes created and </a:t>
            </a:r>
            <a:br>
              <a:rPr lang="en-US" sz="2800" dirty="0" smtClean="0">
                <a:solidFill>
                  <a:prstClr val="black">
                    <a:lumMod val="95000"/>
                    <a:lumOff val="5000"/>
                  </a:prstClr>
                </a:solidFill>
              </a:rPr>
            </a:br>
            <a:r>
              <a:rPr lang="en-US" sz="2800" dirty="0" smtClean="0">
                <a:solidFill>
                  <a:prstClr val="black">
                    <a:lumMod val="95000"/>
                    <a:lumOff val="5000"/>
                  </a:prstClr>
                </a:solidFill>
              </a:rPr>
              <a:t>imposed by </a:t>
            </a:r>
            <a:r>
              <a:rPr lang="en-US" sz="2800" b="1" dirty="0" smtClean="0">
                <a:solidFill>
                  <a:srgbClr val="0000CC"/>
                </a:solidFill>
              </a:rPr>
              <a:t>Yahuah!</a:t>
            </a:r>
            <a:r>
              <a:rPr lang="en-US" sz="2800" dirty="0" smtClean="0">
                <a:solidFill>
                  <a:prstClr val="black">
                    <a:lumMod val="95000"/>
                    <a:lumOff val="5000"/>
                  </a:prstClr>
                </a:solidFill>
              </a:rPr>
              <a:t>  The word – </a:t>
            </a:r>
            <a:r>
              <a:rPr lang="en-US" sz="2800" b="1" dirty="0" err="1" smtClean="0">
                <a:solidFill>
                  <a:srgbClr val="FF0000"/>
                </a:solidFill>
              </a:rPr>
              <a:t>camaflouge</a:t>
            </a:r>
            <a:r>
              <a:rPr lang="en-US" sz="2800" dirty="0" smtClean="0">
                <a:solidFill>
                  <a:schemeClr val="bg1"/>
                </a:solidFill>
              </a:rPr>
              <a:t> – </a:t>
            </a:r>
            <a:r>
              <a:rPr lang="en-US" sz="2800" dirty="0" smtClean="0">
                <a:solidFill>
                  <a:prstClr val="black">
                    <a:lumMod val="95000"/>
                    <a:lumOff val="5000"/>
                  </a:prstClr>
                </a:solidFill>
              </a:rPr>
              <a:t>comes to mind here.</a:t>
            </a:r>
            <a:endParaRPr lang="en-US" sz="2800" dirty="0">
              <a:solidFill>
                <a:prstClr val="black">
                  <a:lumMod val="95000"/>
                  <a:lumOff val="5000"/>
                </a:prstClr>
              </a:solidFill>
            </a:endParaRPr>
          </a:p>
        </p:txBody>
      </p:sp>
      <p:sp>
        <p:nvSpPr>
          <p:cNvPr id="6" name="Slide Number Placeholder 5"/>
          <p:cNvSpPr>
            <a:spLocks noGrp="1"/>
          </p:cNvSpPr>
          <p:nvPr>
            <p:ph type="sldNum" sz="quarter" idx="12"/>
          </p:nvPr>
        </p:nvSpPr>
        <p:spPr>
          <a:xfrm>
            <a:off x="11586123" y="6540303"/>
            <a:ext cx="551167" cy="377825"/>
          </a:xfrm>
        </p:spPr>
        <p:txBody>
          <a:bodyPr/>
          <a:lstStyle>
            <a:lvl1pPr>
              <a:defRPr sz="1600">
                <a:solidFill>
                  <a:schemeClr val="tx1"/>
                </a:solidFill>
              </a:defRPr>
            </a:lvl1pPr>
          </a:lstStyle>
          <a:p>
            <a:fld id="{D57F1E4F-1CFF-5643-939E-217C01CDF565}"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9885653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7424</TotalTime>
  <Words>3846</Words>
  <Application>Microsoft Office PowerPoint</Application>
  <PresentationFormat>Custom</PresentationFormat>
  <Paragraphs>771</Paragraphs>
  <Slides>74</Slides>
  <Notes>16</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Celestial</vt:lpstr>
      <vt:lpstr>PowerPoint Presentation</vt:lpstr>
      <vt:lpstr>   the tequfah Unveiled</vt:lpstr>
      <vt:lpstr>What on earth is a tequfah?</vt:lpstr>
      <vt:lpstr>A Tequfah is known in English as an –  equinox.</vt:lpstr>
      <vt:lpstr>PowerPoint Presentation</vt:lpstr>
      <vt:lpstr>PowerPoint Presentation</vt:lpstr>
      <vt:lpstr>PowerPoint Presentation</vt:lpstr>
      <vt:lpstr>PowerPoint Presentation</vt:lpstr>
      <vt:lpstr>The Adversary’s  counterfeit worship calendar –  reflections of HIS garden of eden MESSAGE!</vt:lpstr>
      <vt:lpstr>PowerPoint Presentation</vt:lpstr>
      <vt:lpstr>Next, A closer look at  –  tequfah!</vt:lpstr>
      <vt:lpstr>What is the actual – tequfah?</vt:lpstr>
      <vt:lpstr>another quote for – tequfah!</vt:lpstr>
      <vt:lpstr>PowerPoint Presentation</vt:lpstr>
      <vt:lpstr>PowerPoint Presentation</vt:lpstr>
      <vt:lpstr>PowerPoint Presentation</vt:lpstr>
      <vt:lpstr>PowerPoint Presentation</vt:lpstr>
      <vt:lpstr>Comparison of Equinox Timing for 2016 and 2018</vt:lpstr>
      <vt:lpstr>PowerPoint Presentation</vt:lpstr>
      <vt:lpstr>PowerPoint Presentation</vt:lpstr>
      <vt:lpstr>PowerPoint Presentation</vt:lpstr>
      <vt:lpstr>PowerPoint Presentation</vt:lpstr>
      <vt:lpstr>Where is – tequfah – located - in the scriptures?</vt:lpstr>
      <vt:lpstr>PowerPoint Presentation</vt:lpstr>
      <vt:lpstr>PowerPoint Presentation</vt:lpstr>
      <vt:lpstr>PowerPoint Presentation</vt:lpstr>
      <vt:lpstr>PowerPoint Presentation</vt:lpstr>
      <vt:lpstr>Verification  of the celestial combination which ushers in the  tequfah</vt:lpstr>
      <vt:lpstr>PowerPoint Presentation</vt:lpstr>
      <vt:lpstr>Back to the tequfah   </vt:lpstr>
      <vt:lpstr>ABIB [H24] – The greening</vt:lpstr>
      <vt:lpstr>More scriptural support for – tequfah??</vt:lpstr>
      <vt:lpstr>PowerPoint Presentation</vt:lpstr>
      <vt:lpstr>PowerPoint Presentation</vt:lpstr>
      <vt:lpstr>PowerPoint Presentation</vt:lpstr>
      <vt:lpstr>BREAK!     What??? - are you saying that  -  tequfah  and teshuva MEAN the same THING???</vt:lpstr>
      <vt:lpstr>PowerPoint Presentation</vt:lpstr>
      <vt:lpstr>PowerPoint Presentation</vt:lpstr>
      <vt:lpstr>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moon” – is it authentic?</vt:lpstr>
      <vt:lpstr>Summary according to yahuah’s scriptures</vt:lpstr>
      <vt:lpstr>How does one determine the new year’s day once the tequfah has been observed?  </vt:lpstr>
      <vt:lpstr>Adjusting Human determination over to Yahuah’s Covenant Calendar</vt:lpstr>
      <vt:lpstr>PowerPoint Presentation</vt:lpstr>
      <vt:lpstr>PowerPoint Presentation</vt:lpstr>
      <vt:lpstr>PowerPoint Presentation</vt:lpstr>
      <vt:lpstr>PowerPoint Presentation</vt:lpstr>
      <vt:lpstr>PowerPoint Presentation</vt:lpstr>
      <vt:lpstr>Really  Understanding  Ps 90:12</vt:lpstr>
      <vt:lpstr>PowerPoint Presentation</vt:lpstr>
      <vt:lpstr>PowerPoint Presentation</vt:lpstr>
      <vt:lpstr>PowerPoint Presentation</vt:lpstr>
      <vt:lpstr>Final Comments to ponder</vt:lpstr>
      <vt:lpstr>Other worship system choices</vt:lpstr>
      <vt:lpstr>Other worship system options</vt:lpstr>
      <vt:lpstr>More on the lunar option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tequfah</dc:title>
  <dc:creator>timothy Astleford</dc:creator>
  <cp:lastModifiedBy>Rae</cp:lastModifiedBy>
  <cp:revision>753</cp:revision>
  <cp:lastPrinted>2018-04-23T16:05:00Z</cp:lastPrinted>
  <dcterms:created xsi:type="dcterms:W3CDTF">2016-03-04T12:32:06Z</dcterms:created>
  <dcterms:modified xsi:type="dcterms:W3CDTF">2018-04-23T16:07:34Z</dcterms:modified>
</cp:coreProperties>
</file>