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notesMasterIdLst>
    <p:notesMasterId r:id="rId52"/>
  </p:notesMasterIdLst>
  <p:handoutMasterIdLst>
    <p:handoutMasterId r:id="rId53"/>
  </p:handoutMasterIdLst>
  <p:sldIdLst>
    <p:sldId id="384" r:id="rId2"/>
    <p:sldId id="383" r:id="rId3"/>
    <p:sldId id="291" r:id="rId4"/>
    <p:sldId id="261" r:id="rId5"/>
    <p:sldId id="375" r:id="rId6"/>
    <p:sldId id="376" r:id="rId7"/>
    <p:sldId id="377" r:id="rId8"/>
    <p:sldId id="380" r:id="rId9"/>
    <p:sldId id="379" r:id="rId10"/>
    <p:sldId id="381" r:id="rId11"/>
    <p:sldId id="262" r:id="rId12"/>
    <p:sldId id="264" r:id="rId13"/>
    <p:sldId id="256" r:id="rId14"/>
    <p:sldId id="270" r:id="rId15"/>
    <p:sldId id="271" r:id="rId16"/>
    <p:sldId id="273" r:id="rId17"/>
    <p:sldId id="272" r:id="rId18"/>
    <p:sldId id="275" r:id="rId19"/>
    <p:sldId id="277" r:id="rId20"/>
    <p:sldId id="284" r:id="rId21"/>
    <p:sldId id="278" r:id="rId22"/>
    <p:sldId id="285" r:id="rId23"/>
    <p:sldId id="283" r:id="rId24"/>
    <p:sldId id="316" r:id="rId25"/>
    <p:sldId id="317" r:id="rId26"/>
    <p:sldId id="318" r:id="rId27"/>
    <p:sldId id="315" r:id="rId28"/>
    <p:sldId id="276" r:id="rId29"/>
    <p:sldId id="286" r:id="rId30"/>
    <p:sldId id="310" r:id="rId31"/>
    <p:sldId id="287" r:id="rId32"/>
    <p:sldId id="279" r:id="rId33"/>
    <p:sldId id="311" r:id="rId34"/>
    <p:sldId id="274" r:id="rId35"/>
    <p:sldId id="312" r:id="rId36"/>
    <p:sldId id="289" r:id="rId37"/>
    <p:sldId id="281" r:id="rId38"/>
    <p:sldId id="294" r:id="rId39"/>
    <p:sldId id="295" r:id="rId40"/>
    <p:sldId id="296" r:id="rId41"/>
    <p:sldId id="297" r:id="rId42"/>
    <p:sldId id="299" r:id="rId43"/>
    <p:sldId id="300" r:id="rId44"/>
    <p:sldId id="290" r:id="rId45"/>
    <p:sldId id="301" r:id="rId46"/>
    <p:sldId id="302" r:id="rId47"/>
    <p:sldId id="313" r:id="rId48"/>
    <p:sldId id="304" r:id="rId49"/>
    <p:sldId id="282" r:id="rId50"/>
    <p:sldId id="372" r:id="rId5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othy Astleford" initials="tA" lastIdx="9" clrIdx="0">
    <p:extLst>
      <p:ext uri="{19B8F6BF-5375-455C-9EA6-DF929625EA0E}">
        <p15:presenceInfo xmlns:p15="http://schemas.microsoft.com/office/powerpoint/2012/main" xmlns="" userId="6f70958e3069516c" providerId="Windows Live"/>
      </p:ext>
    </p:extLst>
  </p:cmAuthor>
  <p:cmAuthor id="2" name="Rae" initials="R"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8CB5"/>
    <a:srgbClr val="008080"/>
    <a:srgbClr val="0070C0"/>
    <a:srgbClr val="009999"/>
    <a:srgbClr val="00FFFF"/>
    <a:srgbClr val="FF9900"/>
    <a:srgbClr val="000000"/>
    <a:srgbClr val="33CCCC"/>
    <a:srgbClr val="FFFF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47" autoAdjust="0"/>
    <p:restoredTop sz="98377" autoAdjust="0"/>
  </p:normalViewPr>
  <p:slideViewPr>
    <p:cSldViewPr>
      <p:cViewPr varScale="1">
        <p:scale>
          <a:sx n="84" d="100"/>
          <a:sy n="84" d="100"/>
        </p:scale>
        <p:origin x="-979" y="-72"/>
      </p:cViewPr>
      <p:guideLst>
        <p:guide orient="horz" pos="2160"/>
        <p:guide pos="2880"/>
      </p:guideLst>
    </p:cSldViewPr>
  </p:slideViewPr>
  <p:notesTextViewPr>
    <p:cViewPr>
      <p:scale>
        <a:sx n="66" d="100"/>
        <a:sy n="66" d="100"/>
      </p:scale>
      <p:origin x="0" y="0"/>
    </p:cViewPr>
  </p:notesTextViewPr>
  <p:sorterViewPr>
    <p:cViewPr>
      <p:scale>
        <a:sx n="100" d="100"/>
        <a:sy n="100" d="100"/>
      </p:scale>
      <p:origin x="0" y="9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47" tIns="48324" rIns="96647" bIns="48324" rtlCol="0"/>
          <a:lstStyle>
            <a:lvl1pPr algn="r">
              <a:defRPr sz="1300"/>
            </a:lvl1pPr>
          </a:lstStyle>
          <a:p>
            <a:fld id="{5FCFE39D-96AC-4EB1-88F6-82080533DC1F}" type="datetimeFigureOut">
              <a:rPr lang="en-US" smtClean="0"/>
              <a:t>3/25/2018</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47" tIns="48324" rIns="96647" bIns="48324" rtlCol="0" anchor="b"/>
          <a:lstStyle>
            <a:lvl1pPr algn="r">
              <a:defRPr sz="1300"/>
            </a:lvl1pPr>
          </a:lstStyle>
          <a:p>
            <a:fld id="{44CF2676-38AB-41CD-A1CE-60CE7391AE1A}" type="slidenum">
              <a:rPr lang="en-US" smtClean="0"/>
              <a:t>‹#›</a:t>
            </a:fld>
            <a:endParaRPr lang="en-US"/>
          </a:p>
        </p:txBody>
      </p:sp>
    </p:spTree>
    <p:extLst>
      <p:ext uri="{BB962C8B-B14F-4D97-AF65-F5344CB8AC3E}">
        <p14:creationId xmlns:p14="http://schemas.microsoft.com/office/powerpoint/2010/main" val="3548969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F8AB9D94-C055-47B8-8E43-3F995F47FEEC}" type="datetimeFigureOut">
              <a:rPr lang="en-US" smtClean="0"/>
              <a:t>3/25/2018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47" tIns="48324" rIns="96647" bIns="483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43ED4047-A627-4D00-8011-D5F6C2B57EE8}" type="slidenum">
              <a:rPr lang="en-US" smtClean="0"/>
              <a:t>‹#›</a:t>
            </a:fld>
            <a:endParaRPr lang="en-US"/>
          </a:p>
        </p:txBody>
      </p:sp>
    </p:spTree>
    <p:extLst>
      <p:ext uri="{BB962C8B-B14F-4D97-AF65-F5344CB8AC3E}">
        <p14:creationId xmlns:p14="http://schemas.microsoft.com/office/powerpoint/2010/main" val="2194236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ED4047-A627-4D00-8011-D5F6C2B57EE8}" type="slidenum">
              <a:rPr lang="en-US" smtClean="0"/>
              <a:t>5</a:t>
            </a:fld>
            <a:endParaRPr lang="en-US"/>
          </a:p>
        </p:txBody>
      </p:sp>
    </p:spTree>
    <p:extLst>
      <p:ext uri="{BB962C8B-B14F-4D97-AF65-F5344CB8AC3E}">
        <p14:creationId xmlns:p14="http://schemas.microsoft.com/office/powerpoint/2010/main" val="1300729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ED4047-A627-4D00-8011-D5F6C2B57EE8}" type="slidenum">
              <a:rPr lang="en-US" smtClean="0"/>
              <a:t>32</a:t>
            </a:fld>
            <a:endParaRPr lang="en-US"/>
          </a:p>
        </p:txBody>
      </p:sp>
    </p:spTree>
    <p:extLst>
      <p:ext uri="{BB962C8B-B14F-4D97-AF65-F5344CB8AC3E}">
        <p14:creationId xmlns:p14="http://schemas.microsoft.com/office/powerpoint/2010/main" val="3207904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Fix #71 error</a:t>
            </a:r>
            <a:endParaRPr lang="en-US" dirty="0"/>
          </a:p>
        </p:txBody>
      </p:sp>
      <p:sp>
        <p:nvSpPr>
          <p:cNvPr id="4" name="Slide Number Placeholder 3"/>
          <p:cNvSpPr>
            <a:spLocks noGrp="1"/>
          </p:cNvSpPr>
          <p:nvPr>
            <p:ph type="sldNum" sz="quarter" idx="10"/>
          </p:nvPr>
        </p:nvSpPr>
        <p:spPr/>
        <p:txBody>
          <a:bodyPr/>
          <a:lstStyle/>
          <a:p>
            <a:fld id="{43ED4047-A627-4D00-8011-D5F6C2B57EE8}" type="slidenum">
              <a:rPr lang="en-US" smtClean="0"/>
              <a:t>33</a:t>
            </a:fld>
            <a:endParaRPr lang="en-US"/>
          </a:p>
        </p:txBody>
      </p:sp>
    </p:spTree>
    <p:extLst>
      <p:ext uri="{BB962C8B-B14F-4D97-AF65-F5344CB8AC3E}">
        <p14:creationId xmlns:p14="http://schemas.microsoft.com/office/powerpoint/2010/main" val="332478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43ED4047-A627-4D00-8011-D5F6C2B57EE8}" type="slidenum">
              <a:rPr lang="en-US" smtClean="0"/>
              <a:t>37</a:t>
            </a:fld>
            <a:endParaRPr lang="en-US"/>
          </a:p>
        </p:txBody>
      </p:sp>
    </p:spTree>
    <p:extLst>
      <p:ext uri="{BB962C8B-B14F-4D97-AF65-F5344CB8AC3E}">
        <p14:creationId xmlns:p14="http://schemas.microsoft.com/office/powerpoint/2010/main" val="1018427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ED4047-A627-4D00-8011-D5F6C2B57EE8}" type="slidenum">
              <a:rPr lang="en-US" smtClean="0"/>
              <a:t>50</a:t>
            </a:fld>
            <a:endParaRPr lang="en-US"/>
          </a:p>
        </p:txBody>
      </p:sp>
    </p:spTree>
    <p:extLst>
      <p:ext uri="{BB962C8B-B14F-4D97-AF65-F5344CB8AC3E}">
        <p14:creationId xmlns:p14="http://schemas.microsoft.com/office/powerpoint/2010/main" val="2266112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ED4047-A627-4D00-8011-D5F6C2B57EE8}" type="slidenum">
              <a:rPr lang="en-US" smtClean="0"/>
              <a:t>6</a:t>
            </a:fld>
            <a:endParaRPr lang="en-US"/>
          </a:p>
        </p:txBody>
      </p:sp>
    </p:spTree>
    <p:extLst>
      <p:ext uri="{BB962C8B-B14F-4D97-AF65-F5344CB8AC3E}">
        <p14:creationId xmlns:p14="http://schemas.microsoft.com/office/powerpoint/2010/main" val="1300729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ED4047-A627-4D00-8011-D5F6C2B57EE8}" type="slidenum">
              <a:rPr lang="en-US" smtClean="0"/>
              <a:t>7</a:t>
            </a:fld>
            <a:endParaRPr lang="en-US"/>
          </a:p>
        </p:txBody>
      </p:sp>
    </p:spTree>
    <p:extLst>
      <p:ext uri="{BB962C8B-B14F-4D97-AF65-F5344CB8AC3E}">
        <p14:creationId xmlns:p14="http://schemas.microsoft.com/office/powerpoint/2010/main" val="1300729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ED4047-A627-4D00-8011-D5F6C2B57EE8}" type="slidenum">
              <a:rPr lang="en-US" smtClean="0"/>
              <a:t>8</a:t>
            </a:fld>
            <a:endParaRPr lang="en-US"/>
          </a:p>
        </p:txBody>
      </p:sp>
    </p:spTree>
    <p:extLst>
      <p:ext uri="{BB962C8B-B14F-4D97-AF65-F5344CB8AC3E}">
        <p14:creationId xmlns:p14="http://schemas.microsoft.com/office/powerpoint/2010/main" val="1300729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ED4047-A627-4D00-8011-D5F6C2B57EE8}" type="slidenum">
              <a:rPr lang="en-US" smtClean="0"/>
              <a:t>9</a:t>
            </a:fld>
            <a:endParaRPr lang="en-US"/>
          </a:p>
        </p:txBody>
      </p:sp>
    </p:spTree>
    <p:extLst>
      <p:ext uri="{BB962C8B-B14F-4D97-AF65-F5344CB8AC3E}">
        <p14:creationId xmlns:p14="http://schemas.microsoft.com/office/powerpoint/2010/main" val="1300729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ED4047-A627-4D00-8011-D5F6C2B57EE8}" type="slidenum">
              <a:rPr lang="en-US" smtClean="0"/>
              <a:t>10</a:t>
            </a:fld>
            <a:endParaRPr lang="en-US"/>
          </a:p>
        </p:txBody>
      </p:sp>
    </p:spTree>
    <p:extLst>
      <p:ext uri="{BB962C8B-B14F-4D97-AF65-F5344CB8AC3E}">
        <p14:creationId xmlns:p14="http://schemas.microsoft.com/office/powerpoint/2010/main" val="1300729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ED4047-A627-4D00-8011-D5F6C2B57EE8}" type="slidenum">
              <a:rPr lang="en-US" smtClean="0"/>
              <a:t>13</a:t>
            </a:fld>
            <a:endParaRPr lang="en-US"/>
          </a:p>
        </p:txBody>
      </p:sp>
    </p:spTree>
    <p:extLst>
      <p:ext uri="{BB962C8B-B14F-4D97-AF65-F5344CB8AC3E}">
        <p14:creationId xmlns:p14="http://schemas.microsoft.com/office/powerpoint/2010/main" val="3848683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ED4047-A627-4D00-8011-D5F6C2B57EE8}" type="slidenum">
              <a:rPr lang="en-US" smtClean="0"/>
              <a:t>30</a:t>
            </a:fld>
            <a:endParaRPr lang="en-US"/>
          </a:p>
        </p:txBody>
      </p:sp>
    </p:spTree>
    <p:extLst>
      <p:ext uri="{BB962C8B-B14F-4D97-AF65-F5344CB8AC3E}">
        <p14:creationId xmlns:p14="http://schemas.microsoft.com/office/powerpoint/2010/main" val="1719507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ED4047-A627-4D00-8011-D5F6C2B57EE8}" type="slidenum">
              <a:rPr lang="en-US" smtClean="0"/>
              <a:t>31</a:t>
            </a:fld>
            <a:endParaRPr lang="en-US"/>
          </a:p>
        </p:txBody>
      </p:sp>
    </p:spTree>
    <p:extLst>
      <p:ext uri="{BB962C8B-B14F-4D97-AF65-F5344CB8AC3E}">
        <p14:creationId xmlns:p14="http://schemas.microsoft.com/office/powerpoint/2010/main" val="3299645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EDB400A9-5210-4FD5-A8CB-FB2351451E19}" type="datetime1">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91475" y="6429375"/>
            <a:ext cx="876300" cy="292100"/>
          </a:xfrm>
        </p:spPr>
        <p:txBody>
          <a:bodyPr/>
          <a:lstStyle/>
          <a:p>
            <a:fld id="{A0A75170-548C-4A8B-8FEE-6418D9891680}" type="slidenum">
              <a:rPr lang="en-US" smtClean="0"/>
              <a:t>‹#›</a:t>
            </a:fld>
            <a:endParaRPr lang="en-US"/>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A5C987-2903-4A5B-9406-5B2D34B1BAC2}" type="datetime1">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A75170-548C-4A8B-8FEE-6418D989168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E264BF-1163-4590-92EA-02C785891D7C}" type="datetime1">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A75170-548C-4A8B-8FEE-6418D989168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B030D1E2-B9F9-4721-A022-D8E617780D87}" type="datetime1">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A75170-548C-4A8B-8FEE-6418D9891680}" type="slidenum">
              <a:rPr lang="en-US" smtClean="0"/>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85D66845-3126-4C6A-B04C-7A0F42FBF81E}" type="datetime1">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A75170-548C-4A8B-8FEE-6418D9891680}" type="slidenum">
              <a:rPr lang="en-US" smtClean="0"/>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83BCAC5-E298-475A-9FCF-84BEE616DA74}" type="datetime1">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A75170-548C-4A8B-8FEE-6418D9891680}" type="slidenum">
              <a:rPr lang="en-US" smtClean="0"/>
              <a:t>‹#›</a:t>
            </a:fld>
            <a:endParaRPr 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08974FC1-AB58-479E-8518-12301AB70AF6}" type="datetime1">
              <a:rPr lang="en-US" smtClean="0"/>
              <a:t>3/25/2018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A75170-548C-4A8B-8FEE-6418D9891680}" type="slidenum">
              <a:rPr lang="en-US" smtClean="0"/>
              <a:t>‹#›</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C80C1160-2393-44D7-B4D7-1A72C2427A94}" type="datetime1">
              <a:rPr lang="en-US" smtClean="0"/>
              <a:t>3/25/2018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A75170-548C-4A8B-8FEE-6418D9891680}" type="slidenum">
              <a:rPr lang="en-US" smtClean="0"/>
              <a:t>‹#›</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650346-53CC-4DFF-89F9-E3423590F3A7}" type="datetime1">
              <a:rPr lang="en-US" smtClean="0"/>
              <a:t>3/25/2018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A75170-548C-4A8B-8FEE-6418D989168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CE2F8B28-E990-4215-AAF4-C0FF0B47F629}" type="datetime1">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A75170-548C-4A8B-8FEE-6418D9891680}" type="slidenum">
              <a:rPr lang="en-US" smtClean="0"/>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8E83F6EF-72AF-4822-B19E-ED535C452485}" type="datetime1">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A75170-548C-4A8B-8FEE-6418D9891680}" type="slidenum">
              <a:rPr lang="en-US" smtClean="0"/>
              <a:t>‹#›</a:t>
            </a:fld>
            <a:endParaRPr 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85C25027-49B0-4AA6-97D8-D54365DC78A7}" type="datetime1">
              <a:rPr lang="en-US" smtClean="0"/>
              <a:t>3/25/2018</a:t>
            </a:fld>
            <a:endParaRPr 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A0A75170-548C-4A8B-8FEE-6418D989168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dt="0"/>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hyperlink" Target="mailto:timothy@torahtothetribes.com" TargetMode="External"/><Relationship Id="rId4" Type="http://schemas.openxmlformats.org/officeDocument/2006/relationships/hyperlink" Target="mailto:charlene@torahtothetribes.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372600" y="6248400"/>
            <a:ext cx="876300" cy="292100"/>
          </a:xfrm>
        </p:spPr>
        <p:txBody>
          <a:bodyPr>
            <a:normAutofit fontScale="92500" lnSpcReduction="20000"/>
          </a:bodyPr>
          <a:lstStyle/>
          <a:p>
            <a:fld id="{A0A75170-548C-4A8B-8FEE-6418D9891680}" type="slidenum">
              <a:rPr lang="en-US" smtClean="0"/>
              <a:t>1</a:t>
            </a:fld>
            <a:endParaRPr lang="en-US"/>
          </a:p>
        </p:txBody>
      </p:sp>
      <p:sp>
        <p:nvSpPr>
          <p:cNvPr id="6" name="TextBox 5"/>
          <p:cNvSpPr txBox="1"/>
          <p:nvPr/>
        </p:nvSpPr>
        <p:spPr>
          <a:xfrm>
            <a:off x="-76200" y="5269290"/>
            <a:ext cx="9296400" cy="1323439"/>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000" dirty="0" smtClean="0">
                <a:solidFill>
                  <a:srgbClr val="00589A"/>
                </a:solidFill>
                <a:latin typeface="Rockwell" pitchFamily="18" charset="0"/>
              </a:rPr>
              <a:t>Exodus 12 Passover ~ to Exodus 16 Quail/Manna ~ to Exodus 19 Pentecost</a:t>
            </a:r>
            <a:endParaRPr lang="en-US" sz="4000" dirty="0">
              <a:solidFill>
                <a:srgbClr val="00589A"/>
              </a:solidFill>
              <a:latin typeface="Rockwell" pitchFamily="18" charset="0"/>
            </a:endParaRPr>
          </a:p>
        </p:txBody>
      </p:sp>
      <p:sp>
        <p:nvSpPr>
          <p:cNvPr id="7" name="TextBox 6"/>
          <p:cNvSpPr txBox="1"/>
          <p:nvPr/>
        </p:nvSpPr>
        <p:spPr>
          <a:xfrm>
            <a:off x="-1447800" y="609600"/>
            <a:ext cx="1447800" cy="6463308"/>
          </a:xfrm>
          <a:prstGeom prst="rect">
            <a:avLst/>
          </a:prstGeom>
          <a:noFill/>
        </p:spPr>
        <p:txBody>
          <a:bodyPr wrap="square" rtlCol="0">
            <a:spAutoFit/>
          </a:bodyPr>
          <a:lstStyle/>
          <a:p>
            <a:r>
              <a:rPr lang="en-US" dirty="0" smtClean="0"/>
              <a:t>Jan 28/18: </a:t>
            </a:r>
          </a:p>
          <a:p>
            <a:r>
              <a:rPr lang="en-US" dirty="0" smtClean="0"/>
              <a:t>Fixed title page and final slide with new email address; emailed PDF to Mario to upload to website</a:t>
            </a:r>
            <a:r>
              <a:rPr lang="en-US" dirty="0" smtClean="0"/>
              <a:t>.</a:t>
            </a:r>
          </a:p>
          <a:p>
            <a:r>
              <a:rPr lang="en-US" dirty="0" smtClean="0"/>
              <a:t>Mar 25/18</a:t>
            </a:r>
            <a:endParaRPr lang="en-US" dirty="0" smtClean="0"/>
          </a:p>
          <a:p>
            <a:r>
              <a:rPr lang="en-US" dirty="0" smtClean="0"/>
              <a:t>Fixed all sacred names and another Yah spelling mistake on #42.  </a:t>
            </a:r>
            <a:r>
              <a:rPr lang="en-US" smtClean="0"/>
              <a:t>Made new PDF.</a:t>
            </a:r>
            <a:endParaRPr lang="en-US" dirty="0" smtClean="0"/>
          </a:p>
          <a:p>
            <a:r>
              <a:rPr lang="en-US" dirty="0" smtClean="0"/>
              <a:t>Got ready for CCC Website.</a:t>
            </a:r>
            <a:endParaRPr lang="en-US" dirty="0"/>
          </a:p>
        </p:txBody>
      </p:sp>
    </p:spTree>
    <p:extLst>
      <p:ext uri="{BB962C8B-B14F-4D97-AF65-F5344CB8AC3E}">
        <p14:creationId xmlns:p14="http://schemas.microsoft.com/office/powerpoint/2010/main" val="24670169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alpha val="58000"/>
              </a:schemeClr>
            </a:gs>
            <a:gs pos="49000">
              <a:schemeClr val="bg1">
                <a:tint val="72000"/>
                <a:shade val="99000"/>
                <a:satMod val="200000"/>
              </a:schemeClr>
            </a:gs>
            <a:gs pos="100000">
              <a:schemeClr val="accent2">
                <a:lumMod val="20000"/>
                <a:lumOff val="80000"/>
              </a:schemeClr>
            </a:gs>
          </a:gsLst>
          <a:lin ang="10800000" scaled="1"/>
          <a:tileRect/>
        </a:gra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normAutofit fontScale="92500" lnSpcReduction="20000"/>
          </a:bodyPr>
          <a:lstStyle/>
          <a:p>
            <a:fld id="{A0A75170-548C-4A8B-8FEE-6418D9891680}" type="slidenum">
              <a:rPr lang="en-US" smtClean="0"/>
              <a:t>10</a:t>
            </a:fld>
            <a:endParaRPr lang="en-US"/>
          </a:p>
        </p:txBody>
      </p:sp>
      <p:sp>
        <p:nvSpPr>
          <p:cNvPr id="4" name="Title 3"/>
          <p:cNvSpPr>
            <a:spLocks noGrp="1"/>
          </p:cNvSpPr>
          <p:nvPr>
            <p:ph type="title"/>
          </p:nvPr>
        </p:nvSpPr>
        <p:spPr>
          <a:xfrm>
            <a:off x="304800" y="296196"/>
            <a:ext cx="859155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solidFill>
                  <a:srgbClr val="008080"/>
                </a:solidFill>
                <a:effectLst>
                  <a:outerShdw blurRad="50800" dist="39000" dir="5460000" algn="tl">
                    <a:srgbClr val="000000">
                      <a:alpha val="38000"/>
                    </a:srgbClr>
                  </a:outerShdw>
                </a:effectLst>
                <a:latin typeface="Arial Rounded MT Bold" pitchFamily="34" charset="0"/>
              </a:rPr>
              <a:t>The Next Important Consideration</a:t>
            </a:r>
            <a:endParaRPr lang="en-US" b="1" dirty="0">
              <a:ln w="11430"/>
              <a:solidFill>
                <a:srgbClr val="008080"/>
              </a:solidFill>
              <a:effectLst>
                <a:outerShdw blurRad="50800" dist="39000" dir="5460000" algn="tl">
                  <a:srgbClr val="000000">
                    <a:alpha val="38000"/>
                  </a:srgbClr>
                </a:outerShdw>
              </a:effectLst>
            </a:endParaRPr>
          </a:p>
        </p:txBody>
      </p:sp>
      <p:sp>
        <p:nvSpPr>
          <p:cNvPr id="5" name="Content Placeholder 4"/>
          <p:cNvSpPr>
            <a:spLocks noGrp="1"/>
          </p:cNvSpPr>
          <p:nvPr>
            <p:ph sz="quarter" idx="13"/>
          </p:nvPr>
        </p:nvSpPr>
        <p:spPr>
          <a:xfrm>
            <a:off x="304800" y="1066800"/>
            <a:ext cx="8686800" cy="5638800"/>
          </a:xfrm>
        </p:spPr>
        <p:txBody>
          <a:bodyPr>
            <a:normAutofit lnSpcReduction="10000"/>
            <a:scene3d>
              <a:camera prst="orthographicFront"/>
              <a:lightRig rig="threePt" dir="t"/>
            </a:scene3d>
            <a:sp3d extrusionH="57150">
              <a:bevelT h="25400" prst="softRound"/>
            </a:sp3d>
          </a:bodyPr>
          <a:lstStyle/>
          <a:p>
            <a:pPr marL="0" indent="0">
              <a:spcBef>
                <a:spcPts val="0"/>
              </a:spcBef>
              <a:spcAft>
                <a:spcPts val="2400"/>
              </a:spcAft>
              <a:buClr>
                <a:srgbClr val="1CADE4"/>
              </a:buClr>
              <a:buNone/>
            </a:pPr>
            <a:r>
              <a:rPr lang="en-US" sz="2400" dirty="0" smtClean="0">
                <a:solidFill>
                  <a:schemeClr val="accent2">
                    <a:lumMod val="75000"/>
                  </a:schemeClr>
                </a:solidFill>
                <a:latin typeface="Comic Sans MS" panose="030F0702030302020204" pitchFamily="66" charset="0"/>
                <a:ea typeface="Calibri" panose="020F0502020204030204" pitchFamily="34" charset="0"/>
                <a:cs typeface="Segoe UI" panose="020B0502040204020203" pitchFamily="34" charset="0"/>
              </a:rPr>
              <a:t>In order to have </a:t>
            </a:r>
            <a:r>
              <a:rPr lang="en-US" sz="2400" b="1" dirty="0">
                <a:solidFill>
                  <a:prstClr val="black"/>
                </a:solidFill>
                <a:effectLst>
                  <a:glow rad="101600">
                    <a:srgbClr val="00FF99">
                      <a:alpha val="60000"/>
                    </a:srgbClr>
                  </a:glow>
                </a:effectLst>
                <a:latin typeface="Comic Sans MS" panose="030F0702030302020204" pitchFamily="66" charset="0"/>
                <a:ea typeface="Calibri" panose="020F0502020204030204" pitchFamily="34" charset="0"/>
                <a:cs typeface="Segoe UI" panose="020B0502040204020203" pitchFamily="34" charset="0"/>
              </a:rPr>
              <a:t>3 cycles of travel</a:t>
            </a:r>
            <a:r>
              <a:rPr lang="en-US" sz="2400" dirty="0" smtClean="0">
                <a:solidFill>
                  <a:schemeClr val="accent2">
                    <a:lumMod val="75000"/>
                  </a:schemeClr>
                </a:solidFill>
                <a:latin typeface="Comic Sans MS" panose="030F0702030302020204" pitchFamily="66" charset="0"/>
                <a:ea typeface="Calibri" panose="020F0502020204030204" pitchFamily="34" charset="0"/>
                <a:cs typeface="Segoe UI" panose="020B0502040204020203" pitchFamily="34" charset="0"/>
              </a:rPr>
              <a:t> into the wilderness, without violating the weekly Sabbath, it is impossible for Passover to land on cycles 4 to 7 </a:t>
            </a:r>
            <a:r>
              <a:rPr lang="en-US" sz="1800" dirty="0" smtClean="0">
                <a:solidFill>
                  <a:schemeClr val="accent2">
                    <a:lumMod val="75000"/>
                  </a:schemeClr>
                </a:solidFill>
                <a:latin typeface="Comic Sans MS" panose="030F0702030302020204" pitchFamily="66" charset="0"/>
                <a:ea typeface="Calibri" panose="020F0502020204030204" pitchFamily="34" charset="0"/>
                <a:cs typeface="Segoe UI" panose="020B0502040204020203" pitchFamily="34" charset="0"/>
              </a:rPr>
              <a:t>(or Wed, Thurs, Fri &amp; Sabbath). </a:t>
            </a:r>
          </a:p>
          <a:p>
            <a:pPr marL="342900" indent="-342900">
              <a:spcBef>
                <a:spcPts val="0"/>
              </a:spcBef>
              <a:spcAft>
                <a:spcPts val="2400"/>
              </a:spcAft>
              <a:buClr>
                <a:srgbClr val="1CADE4"/>
              </a:buClr>
            </a:pPr>
            <a:r>
              <a:rPr lang="en-US" sz="2400" dirty="0" smtClean="0">
                <a:solidFill>
                  <a:srgbClr val="C00000"/>
                </a:solidFill>
                <a:latin typeface="Comic Sans MS" panose="030F0702030302020204" pitchFamily="66" charset="0"/>
                <a:ea typeface="Calibri" panose="020F0502020204030204" pitchFamily="34" charset="0"/>
                <a:cs typeface="Segoe UI" panose="020B0502040204020203" pitchFamily="34" charset="0"/>
              </a:rPr>
              <a:t>The following Scriptural evidence </a:t>
            </a:r>
            <a:br>
              <a:rPr lang="en-US" sz="2400" dirty="0" smtClean="0">
                <a:solidFill>
                  <a:srgbClr val="C00000"/>
                </a:solidFill>
                <a:latin typeface="Comic Sans MS" panose="030F0702030302020204" pitchFamily="66" charset="0"/>
                <a:ea typeface="Calibri" panose="020F0502020204030204" pitchFamily="34" charset="0"/>
                <a:cs typeface="Segoe UI" panose="020B0502040204020203" pitchFamily="34" charset="0"/>
              </a:rPr>
            </a:br>
            <a:r>
              <a:rPr lang="en-US" sz="2400" dirty="0" smtClean="0">
                <a:solidFill>
                  <a:srgbClr val="C00000"/>
                </a:solidFill>
                <a:latin typeface="Comic Sans MS" panose="030F0702030302020204" pitchFamily="66" charset="0"/>
                <a:ea typeface="Calibri" panose="020F0502020204030204" pitchFamily="34" charset="0"/>
                <a:cs typeface="Segoe UI" panose="020B0502040204020203" pitchFamily="34" charset="0"/>
              </a:rPr>
              <a:t>will show beyond any doubt that </a:t>
            </a:r>
            <a:br>
              <a:rPr lang="en-US" sz="2400" dirty="0" smtClean="0">
                <a:solidFill>
                  <a:srgbClr val="C00000"/>
                </a:solidFill>
                <a:latin typeface="Comic Sans MS" panose="030F0702030302020204" pitchFamily="66" charset="0"/>
                <a:ea typeface="Calibri" panose="020F0502020204030204" pitchFamily="34" charset="0"/>
                <a:cs typeface="Segoe UI" panose="020B0502040204020203" pitchFamily="34" charset="0"/>
              </a:rPr>
            </a:br>
            <a:r>
              <a:rPr lang="en-US" sz="2400" dirty="0" smtClean="0">
                <a:solidFill>
                  <a:srgbClr val="009999"/>
                </a:solidFill>
                <a:latin typeface="Arial Rounded MT Bold" pitchFamily="34" charset="0"/>
                <a:ea typeface="Calibri" panose="020F0502020204030204" pitchFamily="34" charset="0"/>
                <a:cs typeface="Segoe UI" panose="020B0502040204020203" pitchFamily="34" charset="0"/>
              </a:rPr>
              <a:t>the Passover of Moses was  </a:t>
            </a:r>
            <a:br>
              <a:rPr lang="en-US" sz="2400" dirty="0" smtClean="0">
                <a:solidFill>
                  <a:srgbClr val="009999"/>
                </a:solidFill>
                <a:latin typeface="Arial Rounded MT Bold" pitchFamily="34" charset="0"/>
                <a:ea typeface="Calibri" panose="020F0502020204030204" pitchFamily="34" charset="0"/>
                <a:cs typeface="Segoe UI" panose="020B0502040204020203" pitchFamily="34" charset="0"/>
              </a:rPr>
            </a:br>
            <a:r>
              <a:rPr lang="en-US" sz="2400" dirty="0" smtClean="0">
                <a:solidFill>
                  <a:srgbClr val="009999"/>
                </a:solidFill>
                <a:latin typeface="Arial Rounded MT Bold" pitchFamily="34" charset="0"/>
                <a:ea typeface="Calibri" panose="020F0502020204030204" pitchFamily="34" charset="0"/>
                <a:cs typeface="Segoe UI" panose="020B0502040204020203" pitchFamily="34" charset="0"/>
              </a:rPr>
              <a:t>celebrated on Tuesday; </a:t>
            </a:r>
            <a:r>
              <a:rPr lang="en-US" sz="2400" dirty="0" smtClean="0">
                <a:solidFill>
                  <a:srgbClr val="C00000"/>
                </a:solidFill>
                <a:latin typeface="Comic Sans MS" panose="030F0702030302020204" pitchFamily="66" charset="0"/>
                <a:ea typeface="Calibri" panose="020F0502020204030204" pitchFamily="34" charset="0"/>
                <a:cs typeface="Segoe UI" panose="020B0502040204020203" pitchFamily="34" charset="0"/>
              </a:rPr>
              <a:t>with</a:t>
            </a:r>
            <a:br>
              <a:rPr lang="en-US" sz="2400" dirty="0" smtClean="0">
                <a:solidFill>
                  <a:srgbClr val="C00000"/>
                </a:solidFill>
                <a:latin typeface="Comic Sans MS" panose="030F0702030302020204" pitchFamily="66" charset="0"/>
                <a:ea typeface="Calibri" panose="020F0502020204030204" pitchFamily="34" charset="0"/>
                <a:cs typeface="Segoe UI" panose="020B0502040204020203" pitchFamily="34" charset="0"/>
              </a:rPr>
            </a:br>
            <a:r>
              <a:rPr lang="en-US" sz="2400" dirty="0" smtClean="0">
                <a:solidFill>
                  <a:srgbClr val="C00000"/>
                </a:solidFill>
                <a:latin typeface="Comic Sans MS" panose="030F0702030302020204" pitchFamily="66" charset="0"/>
                <a:ea typeface="Calibri" panose="020F0502020204030204" pitchFamily="34" charset="0"/>
                <a:cs typeface="Segoe UI" panose="020B0502040204020203" pitchFamily="34" charset="0"/>
              </a:rPr>
              <a:t>departure on Wednesday morning.</a:t>
            </a:r>
            <a:endParaRPr lang="en-US" sz="2400" dirty="0">
              <a:solidFill>
                <a:srgbClr val="C00000"/>
              </a:solidFill>
              <a:latin typeface="Comic Sans MS" panose="030F0702030302020204" pitchFamily="66" charset="0"/>
              <a:ea typeface="Calibri" panose="020F0502020204030204" pitchFamily="34" charset="0"/>
              <a:cs typeface="Segoe UI" panose="020B0502040204020203" pitchFamily="34" charset="0"/>
            </a:endParaRPr>
          </a:p>
          <a:p>
            <a:pPr marL="0" indent="0">
              <a:spcBef>
                <a:spcPts val="0"/>
              </a:spcBef>
              <a:spcAft>
                <a:spcPts val="2400"/>
              </a:spcAft>
              <a:buClr>
                <a:srgbClr val="1CADE4"/>
              </a:buClr>
              <a:buNone/>
            </a:pPr>
            <a:r>
              <a:rPr lang="en-US" sz="2400" dirty="0" smtClean="0">
                <a:solidFill>
                  <a:srgbClr val="009999"/>
                </a:solidFill>
                <a:latin typeface="Ravie" pitchFamily="82" charset="0"/>
                <a:ea typeface="Calibri" panose="020F0502020204030204" pitchFamily="34" charset="0"/>
                <a:cs typeface="Segoe UI" panose="020B0502040204020203" pitchFamily="34" charset="0"/>
              </a:rPr>
              <a:t>How can we know for sure?</a:t>
            </a:r>
            <a:r>
              <a:rPr lang="en-US" sz="2400" dirty="0" smtClean="0">
                <a:solidFill>
                  <a:schemeClr val="accent2">
                    <a:lumMod val="75000"/>
                  </a:schemeClr>
                </a:solidFill>
                <a:latin typeface="Comic Sans MS" panose="030F0702030302020204" pitchFamily="66" charset="0"/>
                <a:ea typeface="Calibri" panose="020F0502020204030204" pitchFamily="34" charset="0"/>
                <a:cs typeface="Segoe UI" panose="020B0502040204020203" pitchFamily="34" charset="0"/>
              </a:rPr>
              <a:t>  </a:t>
            </a:r>
            <a:br>
              <a:rPr lang="en-US" sz="2400" dirty="0" smtClean="0">
                <a:solidFill>
                  <a:schemeClr val="accent2">
                    <a:lumMod val="75000"/>
                  </a:schemeClr>
                </a:solidFill>
                <a:latin typeface="Comic Sans MS" panose="030F0702030302020204" pitchFamily="66" charset="0"/>
                <a:ea typeface="Calibri" panose="020F0502020204030204" pitchFamily="34" charset="0"/>
                <a:cs typeface="Segoe UI" panose="020B0502040204020203" pitchFamily="34" charset="0"/>
              </a:rPr>
            </a:br>
            <a:r>
              <a:rPr lang="en-US" sz="2400" dirty="0" smtClean="0">
                <a:solidFill>
                  <a:schemeClr val="accent2">
                    <a:lumMod val="75000"/>
                  </a:schemeClr>
                </a:solidFill>
                <a:latin typeface="Comic Sans MS" panose="030F0702030302020204" pitchFamily="66" charset="0"/>
                <a:ea typeface="Calibri" panose="020F0502020204030204" pitchFamily="34" charset="0"/>
                <a:cs typeface="Segoe UI" panose="020B0502040204020203" pitchFamily="34" charset="0"/>
              </a:rPr>
              <a:t>By the placement of: </a:t>
            </a:r>
            <a:r>
              <a:rPr lang="en-US" sz="2400" dirty="0" smtClean="0">
                <a:solidFill>
                  <a:srgbClr val="008080"/>
                </a:solidFill>
                <a:latin typeface="Comic Sans MS" panose="030F0702030302020204" pitchFamily="66" charset="0"/>
                <a:ea typeface="Calibri" panose="020F0502020204030204" pitchFamily="34" charset="0"/>
                <a:cs typeface="Segoe UI" panose="020B0502040204020203" pitchFamily="34" charset="0"/>
              </a:rPr>
              <a:t>1)  </a:t>
            </a:r>
            <a:r>
              <a:rPr lang="en-US" sz="2400" dirty="0" smtClean="0">
                <a:solidFill>
                  <a:schemeClr val="accent2">
                    <a:lumMod val="75000"/>
                  </a:schemeClr>
                </a:solidFill>
                <a:latin typeface="Comic Sans MS" panose="030F0702030302020204" pitchFamily="66" charset="0"/>
                <a:ea typeface="Calibri" panose="020F0502020204030204" pitchFamily="34" charset="0"/>
                <a:cs typeface="Segoe UI" panose="020B0502040204020203" pitchFamily="34" charset="0"/>
              </a:rPr>
              <a:t>the day of departure;  </a:t>
            </a:r>
            <a:br>
              <a:rPr lang="en-US" sz="2400" dirty="0" smtClean="0">
                <a:solidFill>
                  <a:schemeClr val="accent2">
                    <a:lumMod val="75000"/>
                  </a:schemeClr>
                </a:solidFill>
                <a:latin typeface="Comic Sans MS" panose="030F0702030302020204" pitchFamily="66" charset="0"/>
                <a:ea typeface="Calibri" panose="020F0502020204030204" pitchFamily="34" charset="0"/>
                <a:cs typeface="Segoe UI" panose="020B0502040204020203" pitchFamily="34" charset="0"/>
              </a:rPr>
            </a:br>
            <a:r>
              <a:rPr lang="en-US" sz="2400" dirty="0" smtClean="0">
                <a:solidFill>
                  <a:srgbClr val="008080"/>
                </a:solidFill>
                <a:latin typeface="Comic Sans MS" panose="030F0702030302020204" pitchFamily="66" charset="0"/>
                <a:ea typeface="Calibri" panose="020F0502020204030204" pitchFamily="34" charset="0"/>
                <a:cs typeface="Segoe UI" panose="020B0502040204020203" pitchFamily="34" charset="0"/>
              </a:rPr>
              <a:t>2)</a:t>
            </a:r>
            <a:r>
              <a:rPr lang="en-US" sz="2400" dirty="0" smtClean="0">
                <a:solidFill>
                  <a:schemeClr val="accent2">
                    <a:lumMod val="75000"/>
                  </a:schemeClr>
                </a:solidFill>
                <a:latin typeface="Comic Sans MS" panose="030F0702030302020204" pitchFamily="66" charset="0"/>
                <a:ea typeface="Calibri" panose="020F0502020204030204" pitchFamily="34" charset="0"/>
                <a:cs typeface="Segoe UI" panose="020B0502040204020203" pitchFamily="34" charset="0"/>
              </a:rPr>
              <a:t>  3 days’ of travel; </a:t>
            </a:r>
            <a:r>
              <a:rPr lang="en-US" sz="2400" dirty="0" smtClean="0">
                <a:solidFill>
                  <a:srgbClr val="008080"/>
                </a:solidFill>
                <a:latin typeface="Comic Sans MS" panose="030F0702030302020204" pitchFamily="66" charset="0"/>
                <a:ea typeface="Calibri" panose="020F0502020204030204" pitchFamily="34" charset="0"/>
                <a:cs typeface="Segoe UI" panose="020B0502040204020203" pitchFamily="34" charset="0"/>
              </a:rPr>
              <a:t>3)</a:t>
            </a:r>
            <a:r>
              <a:rPr lang="en-US" sz="2400" dirty="0" smtClean="0">
                <a:solidFill>
                  <a:schemeClr val="accent2">
                    <a:lumMod val="75000"/>
                  </a:schemeClr>
                </a:solidFill>
                <a:latin typeface="Comic Sans MS" panose="030F0702030302020204" pitchFamily="66" charset="0"/>
                <a:ea typeface="Calibri" panose="020F0502020204030204" pitchFamily="34" charset="0"/>
                <a:cs typeface="Segoe UI" panose="020B0502040204020203" pitchFamily="34" charset="0"/>
              </a:rPr>
              <a:t>  the time of crossing the Red Sea;  </a:t>
            </a:r>
            <a:r>
              <a:rPr lang="en-US" sz="2400" dirty="0" smtClean="0">
                <a:solidFill>
                  <a:srgbClr val="008080"/>
                </a:solidFill>
                <a:latin typeface="Comic Sans MS" panose="030F0702030302020204" pitchFamily="66" charset="0"/>
                <a:ea typeface="Calibri" panose="020F0502020204030204" pitchFamily="34" charset="0"/>
                <a:cs typeface="Segoe UI" panose="020B0502040204020203" pitchFamily="34" charset="0"/>
              </a:rPr>
              <a:t>4)</a:t>
            </a:r>
            <a:r>
              <a:rPr lang="en-US" sz="2400" dirty="0" smtClean="0">
                <a:solidFill>
                  <a:schemeClr val="accent2">
                    <a:lumMod val="75000"/>
                  </a:schemeClr>
                </a:solidFill>
                <a:latin typeface="Comic Sans MS" panose="030F0702030302020204" pitchFamily="66" charset="0"/>
                <a:ea typeface="Calibri" panose="020F0502020204030204" pitchFamily="34" charset="0"/>
                <a:cs typeface="Segoe UI" panose="020B0502040204020203" pitchFamily="34" charset="0"/>
              </a:rPr>
              <a:t>  determining which day is the Sabbath;  </a:t>
            </a:r>
            <a:br>
              <a:rPr lang="en-US" sz="2400" dirty="0" smtClean="0">
                <a:solidFill>
                  <a:schemeClr val="accent2">
                    <a:lumMod val="75000"/>
                  </a:schemeClr>
                </a:solidFill>
                <a:latin typeface="Comic Sans MS" panose="030F0702030302020204" pitchFamily="66" charset="0"/>
                <a:ea typeface="Calibri" panose="020F0502020204030204" pitchFamily="34" charset="0"/>
                <a:cs typeface="Segoe UI" panose="020B0502040204020203" pitchFamily="34" charset="0"/>
              </a:rPr>
            </a:br>
            <a:r>
              <a:rPr lang="en-US" sz="2400" dirty="0" smtClean="0">
                <a:solidFill>
                  <a:srgbClr val="008080"/>
                </a:solidFill>
                <a:latin typeface="Comic Sans MS" panose="030F0702030302020204" pitchFamily="66" charset="0"/>
                <a:ea typeface="Calibri" panose="020F0502020204030204" pitchFamily="34" charset="0"/>
                <a:cs typeface="Segoe UI" panose="020B0502040204020203" pitchFamily="34" charset="0"/>
              </a:rPr>
              <a:t>5)</a:t>
            </a:r>
            <a:r>
              <a:rPr lang="en-US" sz="2400" dirty="0" smtClean="0">
                <a:solidFill>
                  <a:schemeClr val="accent2">
                    <a:lumMod val="75000"/>
                  </a:schemeClr>
                </a:solidFill>
                <a:latin typeface="Comic Sans MS" panose="030F0702030302020204" pitchFamily="66" charset="0"/>
                <a:ea typeface="Calibri" panose="020F0502020204030204" pitchFamily="34" charset="0"/>
                <a:cs typeface="Segoe UI" panose="020B0502040204020203" pitchFamily="34" charset="0"/>
              </a:rPr>
              <a:t>  the placement of Firstfruits for the purpose of …  </a:t>
            </a:r>
            <a:br>
              <a:rPr lang="en-US" sz="2400" dirty="0" smtClean="0">
                <a:solidFill>
                  <a:schemeClr val="accent2">
                    <a:lumMod val="75000"/>
                  </a:schemeClr>
                </a:solidFill>
                <a:latin typeface="Comic Sans MS" panose="030F0702030302020204" pitchFamily="66" charset="0"/>
                <a:ea typeface="Calibri" panose="020F0502020204030204" pitchFamily="34" charset="0"/>
                <a:cs typeface="Segoe UI" panose="020B0502040204020203" pitchFamily="34" charset="0"/>
              </a:rPr>
            </a:br>
            <a:r>
              <a:rPr lang="en-US" sz="2400" dirty="0" smtClean="0">
                <a:solidFill>
                  <a:srgbClr val="008080"/>
                </a:solidFill>
                <a:latin typeface="Comic Sans MS" panose="030F0702030302020204" pitchFamily="66" charset="0"/>
                <a:ea typeface="Calibri" panose="020F0502020204030204" pitchFamily="34" charset="0"/>
                <a:cs typeface="Segoe UI" panose="020B0502040204020203" pitchFamily="34" charset="0"/>
              </a:rPr>
              <a:t>6)</a:t>
            </a:r>
            <a:r>
              <a:rPr lang="en-US" sz="2400" dirty="0" smtClean="0">
                <a:solidFill>
                  <a:schemeClr val="accent2">
                    <a:lumMod val="75000"/>
                  </a:schemeClr>
                </a:solidFill>
                <a:latin typeface="Comic Sans MS" panose="030F0702030302020204" pitchFamily="66" charset="0"/>
                <a:ea typeface="Calibri" panose="020F0502020204030204" pitchFamily="34" charset="0"/>
                <a:cs typeface="Segoe UI" panose="020B0502040204020203" pitchFamily="34" charset="0"/>
              </a:rPr>
              <a:t>  the 50 day Omer Count to Pentecost.</a:t>
            </a:r>
          </a:p>
        </p:txBody>
      </p:sp>
      <p:pic>
        <p:nvPicPr>
          <p:cNvPr id="5122" name="Picture 2" descr="C:\Users\Rae\Desktop\leaving egypt 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362200"/>
            <a:ext cx="2819400" cy="18110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1997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up)">
                                      <p:cBhvr>
                                        <p:cTn id="7" dur="175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normAutofit fontScale="92500" lnSpcReduction="20000"/>
          </a:bodyPr>
          <a:lstStyle/>
          <a:p>
            <a:fld id="{A0A75170-548C-4A8B-8FEE-6418D9891680}" type="slidenum">
              <a:rPr lang="en-US" smtClean="0"/>
              <a:t>11</a:t>
            </a:fld>
            <a:endParaRPr lang="en-US"/>
          </a:p>
        </p:txBody>
      </p:sp>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57200" y="152400"/>
            <a:ext cx="8343900" cy="3429000"/>
          </a:xfrm>
          <a:prstGeom prst="rect">
            <a:avLst/>
          </a:prstGeom>
          <a:ln w="38100">
            <a:solidFill>
              <a:srgbClr val="00B050"/>
            </a:solidFill>
          </a:ln>
          <a:effectLst>
            <a:softEdge rad="112500"/>
          </a:effectLst>
          <a:scene3d>
            <a:camera prst="orthographicFront"/>
            <a:lightRig rig="threePt" dir="t"/>
          </a:scene3d>
          <a:sp3d>
            <a:bevelT w="114300" prst="artDeco"/>
          </a:sp3d>
        </p:spPr>
      </p:pic>
      <p:cxnSp>
        <p:nvCxnSpPr>
          <p:cNvPr id="7" name="Straight Arrow Connector 6"/>
          <p:cNvCxnSpPr/>
          <p:nvPr/>
        </p:nvCxnSpPr>
        <p:spPr>
          <a:xfrm flipV="1">
            <a:off x="3124200" y="2514600"/>
            <a:ext cx="0" cy="1276350"/>
          </a:xfrm>
          <a:prstGeom prst="straightConnector1">
            <a:avLst/>
          </a:prstGeom>
          <a:solidFill>
            <a:schemeClr val="bg1"/>
          </a:solidFill>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477000" y="2057400"/>
            <a:ext cx="0" cy="1295400"/>
          </a:xfrm>
          <a:prstGeom prst="straightConnector1">
            <a:avLst/>
          </a:prstGeom>
          <a:solidFill>
            <a:schemeClr val="bg1"/>
          </a:solidFill>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85800" y="3657600"/>
            <a:ext cx="3886200" cy="2733764"/>
          </a:xfrm>
          <a:prstGeom prst="rect">
            <a:avLst/>
          </a:prstGeom>
          <a:solidFill>
            <a:srgbClr val="FFE7E7"/>
          </a:solidFill>
          <a:ln w="38100">
            <a:solidFill>
              <a:srgbClr val="FF00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sp3d extrusionH="57150">
              <a:bevelT w="38100" h="38100"/>
            </a:sp3d>
          </a:bodyPr>
          <a:lstStyle/>
          <a:p>
            <a:pPr marL="0" marR="0">
              <a:lnSpc>
                <a:spcPct val="115000"/>
              </a:lnSpc>
              <a:spcBef>
                <a:spcPts val="0"/>
              </a:spcBef>
              <a:spcAft>
                <a:spcPts val="1000"/>
              </a:spcAft>
            </a:pPr>
            <a:r>
              <a:rPr lang="en-US" sz="1400" dirty="0">
                <a:solidFill>
                  <a:srgbClr val="008080"/>
                </a:solidFill>
                <a:effectLst/>
                <a:ea typeface="Calibri"/>
                <a:cs typeface="Calibri"/>
              </a:rPr>
              <a:t>2.  </a:t>
            </a:r>
            <a:r>
              <a:rPr lang="en-US" sz="1400" b="1" dirty="0" err="1">
                <a:solidFill>
                  <a:srgbClr val="008080"/>
                </a:solidFill>
                <a:effectLst/>
                <a:ea typeface="Calibri"/>
                <a:cs typeface="Calibri"/>
              </a:rPr>
              <a:t>Exo</a:t>
            </a:r>
            <a:r>
              <a:rPr lang="en-US" sz="1400" b="1" dirty="0">
                <a:solidFill>
                  <a:srgbClr val="008080"/>
                </a:solidFill>
                <a:effectLst/>
                <a:ea typeface="Calibri"/>
                <a:cs typeface="Calibri"/>
              </a:rPr>
              <a:t> 12:6 (</a:t>
            </a:r>
            <a:r>
              <a:rPr lang="en-US" sz="1400" b="1" dirty="0">
                <a:solidFill>
                  <a:srgbClr val="FF00FF"/>
                </a:solidFill>
                <a:effectLst/>
                <a:ea typeface="Calibri"/>
                <a:cs typeface="Calibri"/>
              </a:rPr>
              <a:t>a</a:t>
            </a:r>
            <a:r>
              <a:rPr lang="en-US" sz="1400" b="1" dirty="0">
                <a:solidFill>
                  <a:srgbClr val="008080"/>
                </a:solidFill>
                <a:effectLst/>
                <a:ea typeface="Calibri"/>
                <a:cs typeface="Calibri"/>
              </a:rPr>
              <a:t>)</a:t>
            </a:r>
            <a:r>
              <a:rPr lang="en-US" sz="1400" dirty="0">
                <a:solidFill>
                  <a:srgbClr val="E36C0A"/>
                </a:solidFill>
                <a:effectLst/>
                <a:ea typeface="Calibri"/>
                <a:cs typeface="Calibri"/>
              </a:rPr>
              <a:t>   </a:t>
            </a:r>
            <a:r>
              <a:rPr lang="en-US" sz="14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‘And </a:t>
            </a:r>
            <a:r>
              <a:rPr lang="en-US" sz="1400" b="1" i="1" dirty="0">
                <a:solidFill>
                  <a:srgbClr val="FF0000"/>
                </a:solidFill>
                <a:effectLst/>
                <a:ea typeface="Calibri"/>
                <a:cs typeface="Calibri"/>
              </a:rPr>
              <a:t>you shall keep it until the fourteenth day</a:t>
            </a:r>
            <a:r>
              <a:rPr lang="en-US" sz="1400" dirty="0">
                <a:solidFill>
                  <a:srgbClr val="FF0000"/>
                </a:solidFill>
                <a:effectLst/>
                <a:ea typeface="Calibri"/>
                <a:cs typeface="Calibri"/>
              </a:rPr>
              <a:t> </a:t>
            </a:r>
            <a:r>
              <a:rPr lang="en-US" sz="14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of the same month.  Then all the assembly of the congregation of </a:t>
            </a:r>
            <a:r>
              <a:rPr lang="en-US" sz="1400" b="1" dirty="0" err="1">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Yisra’ĕl</a:t>
            </a:r>
            <a:r>
              <a:rPr lang="en-US" sz="14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 shall kill it between the evenings.</a:t>
            </a:r>
            <a:br>
              <a:rPr lang="en-US" sz="14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br>
            <a:r>
              <a:rPr lang="en-US" sz="1400" b="1" dirty="0" err="1">
                <a:solidFill>
                  <a:srgbClr val="008080"/>
                </a:solidFill>
                <a:effectLst/>
                <a:ea typeface="Calibri"/>
                <a:cs typeface="Calibri"/>
              </a:rPr>
              <a:t>Exo</a:t>
            </a:r>
            <a:r>
              <a:rPr lang="en-US" sz="1400" b="1" dirty="0">
                <a:solidFill>
                  <a:srgbClr val="008080"/>
                </a:solidFill>
                <a:effectLst/>
                <a:ea typeface="Calibri"/>
                <a:cs typeface="Calibri"/>
              </a:rPr>
              <a:t> 12:</a:t>
            </a:r>
            <a:r>
              <a:rPr lang="en-US" sz="1200" b="1" dirty="0">
                <a:solidFill>
                  <a:srgbClr val="008080"/>
                </a:solidFill>
                <a:effectLst/>
                <a:ea typeface="Calibri"/>
                <a:cs typeface="Calibri"/>
              </a:rPr>
              <a:t>8</a:t>
            </a:r>
            <a:r>
              <a:rPr lang="en-US" sz="1200" dirty="0">
                <a:solidFill>
                  <a:srgbClr val="E36C0A"/>
                </a:solidFill>
                <a:effectLst/>
                <a:ea typeface="Calibri"/>
                <a:cs typeface="Calibri"/>
              </a:rPr>
              <a:t>  </a:t>
            </a:r>
            <a:r>
              <a:rPr lang="en-US" sz="14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‘And </a:t>
            </a:r>
            <a:r>
              <a:rPr lang="en-US" sz="1400" b="1" i="1" u="sng" dirty="0">
                <a:solidFill>
                  <a:srgbClr val="FF00FF"/>
                </a:solidFill>
                <a:effectLst/>
                <a:ea typeface="Calibri"/>
                <a:cs typeface="Calibri"/>
              </a:rPr>
              <a:t>they shall eat the flesh on</a:t>
            </a:r>
            <a:r>
              <a:rPr lang="en-US" sz="1400" b="1" i="1" dirty="0">
                <a:solidFill>
                  <a:srgbClr val="FF00FF"/>
                </a:solidFill>
                <a:effectLst/>
                <a:ea typeface="Calibri"/>
                <a:cs typeface="Calibri"/>
              </a:rPr>
              <a:t> </a:t>
            </a:r>
            <a:r>
              <a:rPr lang="en-US" sz="1400" b="1" i="1" u="wavy" dirty="0">
                <a:solidFill>
                  <a:srgbClr val="0D0D0D"/>
                </a:solidFill>
                <a:effectLst/>
                <a:uFill>
                  <a:solidFill>
                    <a:srgbClr val="00B050"/>
                  </a:solidFill>
                </a:uFill>
                <a:ea typeface="Calibri"/>
                <a:cs typeface="Calibri"/>
              </a:rPr>
              <a:t>that night</a:t>
            </a:r>
            <a:r>
              <a:rPr lang="en-US" sz="1400" b="1" i="1" dirty="0">
                <a:solidFill>
                  <a:srgbClr val="0D0D0D"/>
                </a:solidFill>
                <a:effectLst/>
                <a:ea typeface="Calibri"/>
                <a:cs typeface="Calibri"/>
              </a:rPr>
              <a:t>,</a:t>
            </a:r>
            <a:r>
              <a:rPr lang="en-US" sz="1400" dirty="0">
                <a:solidFill>
                  <a:srgbClr val="0D0D0D"/>
                </a:solidFill>
                <a:effectLst/>
                <a:ea typeface="Calibri"/>
                <a:cs typeface="Calibri"/>
              </a:rPr>
              <a:t> </a:t>
            </a:r>
            <a:r>
              <a:rPr lang="en-US" sz="14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roasted in fire – with unleavened bread and with bitter herbs they shall eat it.</a:t>
            </a:r>
            <a:r>
              <a:rPr lang="en-US" sz="1400" b="1" dirty="0">
                <a:solidFill>
                  <a:srgbClr val="008080"/>
                </a:solidFill>
                <a:effectLst/>
                <a:ea typeface="Calibri"/>
                <a:cs typeface="Calibri"/>
              </a:rPr>
              <a:t/>
            </a:r>
            <a:br>
              <a:rPr lang="en-US" sz="1400" b="1" dirty="0">
                <a:solidFill>
                  <a:srgbClr val="008080"/>
                </a:solidFill>
                <a:effectLst/>
                <a:ea typeface="Calibri"/>
                <a:cs typeface="Calibri"/>
              </a:rPr>
            </a:br>
            <a:r>
              <a:rPr lang="en-US" sz="1400" b="1" dirty="0" err="1">
                <a:solidFill>
                  <a:srgbClr val="008080"/>
                </a:solidFill>
                <a:effectLst/>
                <a:ea typeface="Calibri"/>
                <a:cs typeface="Calibri"/>
              </a:rPr>
              <a:t>Exo</a:t>
            </a:r>
            <a:r>
              <a:rPr lang="en-US" sz="1400" b="1" dirty="0">
                <a:solidFill>
                  <a:srgbClr val="008080"/>
                </a:solidFill>
                <a:effectLst/>
                <a:ea typeface="Calibri"/>
                <a:cs typeface="Calibri"/>
              </a:rPr>
              <a:t> 12:22</a:t>
            </a:r>
            <a:r>
              <a:rPr lang="en-US" sz="1400" dirty="0">
                <a:solidFill>
                  <a:srgbClr val="008080"/>
                </a:solidFill>
                <a:effectLst/>
                <a:ea typeface="Calibri"/>
                <a:cs typeface="Calibri"/>
              </a:rPr>
              <a:t>  </a:t>
            </a:r>
            <a:r>
              <a:rPr lang="en-US" sz="1400"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a:t>
            </a:r>
            <a:r>
              <a:rPr lang="en-US" sz="1400" dirty="0" smtClean="0">
                <a:solidFill>
                  <a:srgbClr val="E36C0A"/>
                </a:solidFill>
                <a:effectLst/>
                <a:ea typeface="Calibri"/>
                <a:cs typeface="Calibri"/>
              </a:rPr>
              <a:t> </a:t>
            </a:r>
            <a:r>
              <a:rPr lang="en-US" sz="1400" b="1" u="heavy" dirty="0">
                <a:solidFill>
                  <a:srgbClr val="CC0099"/>
                </a:solidFill>
                <a:effectLst/>
                <a:uFill>
                  <a:solidFill>
                    <a:srgbClr val="00B050"/>
                  </a:solidFill>
                </a:uFill>
                <a:ea typeface="Calibri"/>
                <a:cs typeface="Calibri"/>
              </a:rPr>
              <a:t>and you</a:t>
            </a:r>
            <a:r>
              <a:rPr lang="en-US" sz="1400" b="1" dirty="0">
                <a:solidFill>
                  <a:srgbClr val="CC0099"/>
                </a:solidFill>
                <a:effectLst/>
                <a:ea typeface="Calibri"/>
                <a:cs typeface="Calibri"/>
              </a:rPr>
              <a:t>,</a:t>
            </a:r>
            <a:r>
              <a:rPr lang="en-US" sz="1400" b="1" u="heavy" dirty="0">
                <a:solidFill>
                  <a:srgbClr val="CC0099"/>
                </a:solidFill>
                <a:effectLst/>
                <a:uFill>
                  <a:solidFill>
                    <a:srgbClr val="00B050"/>
                  </a:solidFill>
                </a:uFill>
                <a:ea typeface="Calibri"/>
                <a:cs typeface="Calibri"/>
              </a:rPr>
              <a:t> none of you shall go out of the door of his house until morning</a:t>
            </a:r>
            <a:r>
              <a:rPr lang="en-US" sz="1200" dirty="0">
                <a:solidFill>
                  <a:srgbClr val="CC0099"/>
                </a:solidFill>
                <a:effectLst/>
                <a:ea typeface="Calibri"/>
                <a:cs typeface="Calibri"/>
              </a:rPr>
              <a:t> </a:t>
            </a:r>
            <a:r>
              <a:rPr lang="en-US" sz="1200" dirty="0" smtClean="0">
                <a:solidFill>
                  <a:srgbClr val="CC0099"/>
                </a:solidFill>
                <a:effectLst/>
                <a:ea typeface="Calibri"/>
                <a:cs typeface="Calibri"/>
              </a:rPr>
              <a:t/>
            </a:r>
            <a:br>
              <a:rPr lang="en-US" sz="1200" dirty="0" smtClean="0">
                <a:solidFill>
                  <a:srgbClr val="CC0099"/>
                </a:solidFill>
                <a:effectLst/>
                <a:ea typeface="Calibri"/>
                <a:cs typeface="Calibri"/>
              </a:rPr>
            </a:br>
            <a:r>
              <a:rPr lang="en-US" sz="1050" dirty="0" smtClean="0">
                <a:solidFill>
                  <a:srgbClr val="595959"/>
                </a:solidFill>
                <a:effectLst/>
                <a:ea typeface="Calibri"/>
                <a:cs typeface="Calibri"/>
              </a:rPr>
              <a:t>[Dawn of Abib </a:t>
            </a:r>
            <a:r>
              <a:rPr lang="en-US" sz="1050" dirty="0">
                <a:solidFill>
                  <a:srgbClr val="595959"/>
                </a:solidFill>
                <a:effectLst/>
                <a:ea typeface="Calibri"/>
                <a:cs typeface="Calibri"/>
              </a:rPr>
              <a:t>15</a:t>
            </a:r>
            <a:r>
              <a:rPr lang="en-US" sz="1000" dirty="0">
                <a:solidFill>
                  <a:srgbClr val="595959"/>
                </a:solidFill>
                <a:effectLst/>
                <a:ea typeface="Calibri"/>
                <a:cs typeface="Calibri"/>
              </a:rPr>
              <a:t>].</a:t>
            </a:r>
            <a:r>
              <a:rPr lang="en-US" sz="1100" dirty="0">
                <a:solidFill>
                  <a:srgbClr val="CC0099"/>
                </a:solidFill>
                <a:effectLst/>
                <a:ea typeface="Calibri"/>
                <a:cs typeface="Calibri"/>
              </a:rPr>
              <a:t/>
            </a:r>
            <a:br>
              <a:rPr lang="en-US" sz="1100" dirty="0">
                <a:solidFill>
                  <a:srgbClr val="CC0099"/>
                </a:solidFill>
                <a:effectLst/>
                <a:ea typeface="Calibri"/>
                <a:cs typeface="Calibri"/>
              </a:rPr>
            </a:br>
            <a:r>
              <a:rPr lang="en-US" sz="1200" dirty="0">
                <a:solidFill>
                  <a:srgbClr val="E36C0A"/>
                </a:solidFill>
                <a:effectLst/>
                <a:ea typeface="Calibri"/>
                <a:cs typeface="Calibri"/>
              </a:rPr>
              <a:t> </a:t>
            </a:r>
            <a:endParaRPr lang="en-US" sz="1200" dirty="0">
              <a:effectLst/>
              <a:ea typeface="Calibri"/>
              <a:cs typeface="Times New Roman"/>
            </a:endParaRPr>
          </a:p>
        </p:txBody>
      </p:sp>
      <p:sp>
        <p:nvSpPr>
          <p:cNvPr id="11" name="Rectangle 10"/>
          <p:cNvSpPr/>
          <p:nvPr/>
        </p:nvSpPr>
        <p:spPr>
          <a:xfrm>
            <a:off x="6360813" y="2895600"/>
            <a:ext cx="2173588" cy="533400"/>
          </a:xfrm>
          <a:prstGeom prst="rect">
            <a:avLst/>
          </a:prstGeom>
          <a:solidFill>
            <a:schemeClr val="bg1">
              <a:lumMod val="95000"/>
            </a:schemeClr>
          </a:solidFill>
          <a:ln w="38100">
            <a:solidFill>
              <a:schemeClr val="bg1">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sp3d extrusionH="57150">
              <a:bevelT w="38100" h="38100"/>
            </a:sp3d>
          </a:bodyPr>
          <a:lstStyle/>
          <a:p>
            <a:pPr marL="0" marR="0">
              <a:lnSpc>
                <a:spcPct val="115000"/>
              </a:lnSpc>
              <a:spcBef>
                <a:spcPts val="0"/>
              </a:spcBef>
              <a:spcAft>
                <a:spcPts val="1000"/>
              </a:spcAft>
            </a:pPr>
            <a:r>
              <a:rPr lang="en-US" sz="1200" dirty="0">
                <a:solidFill>
                  <a:srgbClr val="008080"/>
                </a:solidFill>
                <a:effectLst/>
                <a:ea typeface="Calibri"/>
                <a:cs typeface="Calibri"/>
              </a:rPr>
              <a:t>1.  </a:t>
            </a:r>
            <a:r>
              <a:rPr lang="en-US" sz="1200" b="1" dirty="0" err="1">
                <a:solidFill>
                  <a:srgbClr val="008080"/>
                </a:solidFill>
                <a:effectLst/>
                <a:ea typeface="Calibri"/>
                <a:cs typeface="Calibri"/>
              </a:rPr>
              <a:t>Exo</a:t>
            </a:r>
            <a:r>
              <a:rPr lang="en-US" sz="1200" b="1" dirty="0">
                <a:solidFill>
                  <a:srgbClr val="008080"/>
                </a:solidFill>
                <a:effectLst/>
                <a:ea typeface="Calibri"/>
                <a:cs typeface="Calibri"/>
              </a:rPr>
              <a:t> </a:t>
            </a:r>
            <a:r>
              <a:rPr lang="en-US" sz="1200" b="1" dirty="0" smtClean="0">
                <a:solidFill>
                  <a:srgbClr val="008080"/>
                </a:solidFill>
                <a:effectLst/>
                <a:ea typeface="Calibri"/>
                <a:cs typeface="Calibri"/>
              </a:rPr>
              <a:t>12:3</a:t>
            </a:r>
            <a:r>
              <a:rPr lang="en-US" sz="1200"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 </a:t>
            </a:r>
            <a:r>
              <a:rPr lang="en-US" sz="1200" b="1" i="1" dirty="0" smtClean="0">
                <a:solidFill>
                  <a:srgbClr val="808080"/>
                </a:solidFill>
                <a:effectLst/>
                <a:ea typeface="Calibri"/>
                <a:cs typeface="Calibri"/>
              </a:rPr>
              <a:t> </a:t>
            </a:r>
            <a:r>
              <a:rPr lang="en-US" sz="1200" b="1" i="1" dirty="0">
                <a:solidFill>
                  <a:srgbClr val="808080"/>
                </a:solidFill>
                <a:effectLst/>
                <a:ea typeface="Calibri"/>
                <a:cs typeface="Calibri"/>
              </a:rPr>
              <a:t>‘On the </a:t>
            </a:r>
            <a:r>
              <a:rPr lang="en-US" sz="1200" b="1" i="1" u="wavy" dirty="0">
                <a:solidFill>
                  <a:srgbClr val="808080"/>
                </a:solidFill>
                <a:effectLst/>
                <a:uFill>
                  <a:solidFill>
                    <a:srgbClr val="00B050"/>
                  </a:solidFill>
                </a:uFill>
                <a:ea typeface="Calibri"/>
                <a:cs typeface="Calibri"/>
              </a:rPr>
              <a:t>tenth day</a:t>
            </a:r>
            <a:r>
              <a:rPr lang="en-US" sz="1200" b="1" i="1" dirty="0">
                <a:solidFill>
                  <a:srgbClr val="808080"/>
                </a:solidFill>
                <a:effectLst/>
                <a:ea typeface="Calibri"/>
                <a:cs typeface="Calibri"/>
              </a:rPr>
              <a:t> of this </a:t>
            </a:r>
            <a:r>
              <a:rPr lang="en-US" sz="1200" b="1" i="1" dirty="0" smtClean="0">
                <a:solidFill>
                  <a:srgbClr val="808080"/>
                </a:solidFill>
                <a:effectLst/>
                <a:ea typeface="Calibri"/>
                <a:cs typeface="Calibri"/>
              </a:rPr>
              <a:t>month … </a:t>
            </a:r>
            <a:r>
              <a:rPr lang="en-US" sz="1200"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take a lamb.</a:t>
            </a:r>
            <a:endParaRPr lang="en-US" sz="1200" dirty="0">
              <a:effectLst/>
              <a:ea typeface="Calibri"/>
              <a:cs typeface="Times New Roman"/>
            </a:endParaRPr>
          </a:p>
        </p:txBody>
      </p:sp>
      <p:cxnSp>
        <p:nvCxnSpPr>
          <p:cNvPr id="12" name="Straight Arrow Connector 11"/>
          <p:cNvCxnSpPr/>
          <p:nvPr/>
        </p:nvCxnSpPr>
        <p:spPr>
          <a:xfrm flipV="1">
            <a:off x="5105400" y="2438400"/>
            <a:ext cx="0" cy="1828800"/>
          </a:xfrm>
          <a:prstGeom prst="straightConnector1">
            <a:avLst/>
          </a:prstGeom>
          <a:solidFill>
            <a:schemeClr val="bg1"/>
          </a:solidFill>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876800" y="3848487"/>
            <a:ext cx="3733800" cy="1195705"/>
          </a:xfrm>
          <a:prstGeom prst="rect">
            <a:avLst/>
          </a:prstGeom>
          <a:solidFill>
            <a:srgbClr val="D7E5F5"/>
          </a:solidFill>
          <a:ln w="38100">
            <a:solidFill>
              <a:srgbClr val="0070C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sp3d extrusionH="57150">
              <a:bevelT w="38100" h="38100"/>
            </a:sp3d>
          </a:bodyPr>
          <a:lstStyle/>
          <a:p>
            <a:pPr marL="0" marR="0" algn="ctr">
              <a:lnSpc>
                <a:spcPct val="115000"/>
              </a:lnSpc>
              <a:spcBef>
                <a:spcPts val="0"/>
              </a:spcBef>
              <a:spcAft>
                <a:spcPts val="1000"/>
              </a:spcAft>
            </a:pPr>
            <a:r>
              <a:rPr lang="en-US" sz="1600" dirty="0">
                <a:solidFill>
                  <a:srgbClr val="008080"/>
                </a:solidFill>
                <a:effectLst/>
                <a:ea typeface="Calibri"/>
                <a:cs typeface="Calibri"/>
              </a:rPr>
              <a:t>3.  </a:t>
            </a:r>
            <a:r>
              <a:rPr lang="en-US" sz="1600" b="1" dirty="0">
                <a:solidFill>
                  <a:srgbClr val="008080"/>
                </a:solidFill>
                <a:effectLst/>
                <a:ea typeface="Calibri"/>
                <a:cs typeface="Calibri"/>
              </a:rPr>
              <a:t>Lev 23:6</a:t>
            </a:r>
            <a:r>
              <a:rPr lang="en-US" sz="1600" dirty="0">
                <a:solidFill>
                  <a:srgbClr val="008080"/>
                </a:solidFill>
                <a:effectLst/>
                <a:ea typeface="Calibri"/>
                <a:cs typeface="Calibri"/>
              </a:rPr>
              <a:t>  </a:t>
            </a:r>
            <a:r>
              <a:rPr lang="en-US" sz="16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‘And on the </a:t>
            </a:r>
            <a:r>
              <a:rPr lang="en-US" sz="1600" b="1" i="1" u="wavy" dirty="0">
                <a:solidFill>
                  <a:srgbClr val="9900FF"/>
                </a:solidFill>
                <a:effectLst/>
                <a:uFill>
                  <a:solidFill>
                    <a:srgbClr val="00B050"/>
                  </a:solidFill>
                </a:uFill>
                <a:ea typeface="Calibri"/>
                <a:cs typeface="Calibri"/>
              </a:rPr>
              <a:t>fifteenth day</a:t>
            </a:r>
            <a:r>
              <a:rPr lang="en-US" sz="1600" dirty="0">
                <a:solidFill>
                  <a:srgbClr val="9900FF"/>
                </a:solidFill>
                <a:effectLst/>
                <a:ea typeface="Calibri"/>
                <a:cs typeface="Calibri"/>
              </a:rPr>
              <a:t> </a:t>
            </a:r>
            <a:r>
              <a:rPr lang="en-US" sz="16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of this month is the Festival of Unleavened Bread </a:t>
            </a:r>
            <a:r>
              <a:rPr lang="en-US" sz="1600"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to  </a:t>
            </a:r>
            <a:r>
              <a:rPr lang="en-US" sz="1600" b="1" dirty="0" err="1" smtClean="0">
                <a:ln>
                  <a:noFill/>
                </a:ln>
                <a:solidFill>
                  <a:srgbClr val="0070C0"/>
                </a:solidFill>
                <a:effectLst>
                  <a:outerShdw blurRad="69850" dist="43180" dir="5400000" sx="0" sy="0">
                    <a:srgbClr val="000000">
                      <a:alpha val="65000"/>
                    </a:srgbClr>
                  </a:outerShdw>
                </a:effectLst>
                <a:ea typeface="Calibri"/>
                <a:cs typeface="Calibri"/>
              </a:rPr>
              <a:t>Yahuah</a:t>
            </a:r>
            <a:r>
              <a:rPr lang="he-IL" sz="1600" dirty="0" smtClean="0">
                <a:solidFill>
                  <a:srgbClr val="E36C0A"/>
                </a:solidFill>
                <a:effectLst/>
                <a:ea typeface="Calibri"/>
                <a:cs typeface="Calibri"/>
              </a:rPr>
              <a:t> </a:t>
            </a:r>
            <a:r>
              <a:rPr lang="en-US" sz="16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 seven days you eat </a:t>
            </a:r>
            <a:r>
              <a:rPr lang="en-US" sz="1600"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unleavened </a:t>
            </a:r>
            <a:r>
              <a:rPr lang="en-US" sz="16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bread.</a:t>
            </a:r>
            <a:endParaRPr lang="en-US" sz="1600" dirty="0">
              <a:effectLst/>
              <a:ea typeface="Calibri"/>
              <a:cs typeface="Times New Roman"/>
            </a:endParaRPr>
          </a:p>
        </p:txBody>
      </p:sp>
      <p:sp>
        <p:nvSpPr>
          <p:cNvPr id="15" name="TextBox 14"/>
          <p:cNvSpPr txBox="1"/>
          <p:nvPr/>
        </p:nvSpPr>
        <p:spPr>
          <a:xfrm>
            <a:off x="4845865" y="5191035"/>
            <a:ext cx="3764735" cy="1200329"/>
          </a:xfrm>
          <a:prstGeom prst="rect">
            <a:avLst/>
          </a:prstGeom>
          <a:solidFill>
            <a:srgbClr val="FFFF99"/>
          </a:solidFill>
          <a:ln w="38100">
            <a:solidFill>
              <a:schemeClr val="tx1">
                <a:lumMod val="50000"/>
                <a:lumOff val="50000"/>
              </a:schemeClr>
            </a:solidFill>
          </a:ln>
          <a:scene3d>
            <a:camera prst="orthographicFront"/>
            <a:lightRig rig="threePt" dir="t"/>
          </a:scene3d>
          <a:sp3d>
            <a:bevelT w="165100" prst="coolSlant"/>
          </a:sp3d>
        </p:spPr>
        <p:txBody>
          <a:bodyPr wrap="square" rtlCol="0">
            <a:spAutoFit/>
            <a:sp3d extrusionH="57150">
              <a:bevelT w="38100" h="38100"/>
            </a:sp3d>
          </a:bodyPr>
          <a:lstStyle/>
          <a:p>
            <a:r>
              <a:rPr lang="en-US" b="1" u="sng" dirty="0">
                <a:solidFill>
                  <a:srgbClr val="FF0000"/>
                </a:solidFill>
              </a:rPr>
              <a:t>m</a:t>
            </a:r>
            <a:r>
              <a:rPr lang="en-US" b="1" u="sng" dirty="0" smtClean="0">
                <a:solidFill>
                  <a:srgbClr val="FF0000"/>
                </a:solidFill>
              </a:rPr>
              <a:t>orning</a:t>
            </a:r>
            <a:r>
              <a:rPr lang="en-US" dirty="0" smtClean="0"/>
              <a:t> - </a:t>
            </a:r>
            <a:r>
              <a:rPr lang="en-US" b="1" dirty="0" smtClean="0"/>
              <a:t>OT:1242 </a:t>
            </a:r>
            <a:r>
              <a:rPr lang="en-US" dirty="0" err="1" smtClean="0"/>
              <a:t>boqer</a:t>
            </a:r>
            <a:r>
              <a:rPr lang="en-US" dirty="0" smtClean="0"/>
              <a:t> (</a:t>
            </a:r>
            <a:r>
              <a:rPr lang="en-US" dirty="0" err="1" smtClean="0"/>
              <a:t>bo</a:t>
            </a:r>
            <a:r>
              <a:rPr lang="en-US" dirty="0" smtClean="0"/>
              <a:t>'-</a:t>
            </a:r>
            <a:r>
              <a:rPr lang="en-US" dirty="0" err="1" smtClean="0"/>
              <a:t>ker</a:t>
            </a:r>
            <a:r>
              <a:rPr lang="en-US" dirty="0" smtClean="0"/>
              <a:t>); from OT:1239; properly, </a:t>
            </a:r>
            <a:r>
              <a:rPr lang="en-US" b="1" u="sng" dirty="0" smtClean="0">
                <a:solidFill>
                  <a:srgbClr val="FF0000"/>
                </a:solidFill>
              </a:rPr>
              <a:t>dawn</a:t>
            </a:r>
            <a:r>
              <a:rPr lang="en-US" dirty="0" smtClean="0"/>
              <a:t> (</a:t>
            </a:r>
            <a:r>
              <a:rPr lang="en-US" b="1" dirty="0" smtClean="0">
                <a:solidFill>
                  <a:srgbClr val="FF0000"/>
                </a:solidFill>
              </a:rPr>
              <a:t>as the break of day</a:t>
            </a:r>
            <a:r>
              <a:rPr lang="en-US" dirty="0" smtClean="0"/>
              <a:t>); generally, morning:  </a:t>
            </a:r>
            <a:br>
              <a:rPr lang="en-US" dirty="0" smtClean="0"/>
            </a:br>
            <a:r>
              <a:rPr lang="en-US" dirty="0" smtClean="0"/>
              <a:t>KJV - (+)day, early, morning, morrow.</a:t>
            </a:r>
            <a:endParaRPr lang="en-US" dirty="0"/>
          </a:p>
        </p:txBody>
      </p:sp>
    </p:spTree>
    <p:extLst>
      <p:ext uri="{BB962C8B-B14F-4D97-AF65-F5344CB8AC3E}">
        <p14:creationId xmlns:p14="http://schemas.microsoft.com/office/powerpoint/2010/main" val="25681017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743324" y="6565900"/>
            <a:ext cx="4086225" cy="292100"/>
          </a:xfrm>
        </p:spPr>
        <p:txBody>
          <a:bodyPr/>
          <a:lstStyle/>
          <a:p>
            <a:endParaRPr lang="en-US"/>
          </a:p>
        </p:txBody>
      </p:sp>
      <p:sp>
        <p:nvSpPr>
          <p:cNvPr id="3" name="Slide Number Placeholder 2"/>
          <p:cNvSpPr>
            <a:spLocks noGrp="1"/>
          </p:cNvSpPr>
          <p:nvPr>
            <p:ph type="sldNum" sz="quarter" idx="12"/>
          </p:nvPr>
        </p:nvSpPr>
        <p:spPr>
          <a:xfrm>
            <a:off x="7991475" y="6565900"/>
            <a:ext cx="876300" cy="292100"/>
          </a:xfrm>
        </p:spPr>
        <p:txBody>
          <a:bodyPr>
            <a:normAutofit fontScale="92500" lnSpcReduction="20000"/>
          </a:bodyPr>
          <a:lstStyle/>
          <a:p>
            <a:fld id="{A0A75170-548C-4A8B-8FEE-6418D9891680}" type="slidenum">
              <a:rPr lang="en-US" smtClean="0"/>
              <a:t>12</a:t>
            </a:fld>
            <a:endParaRPr lang="en-US"/>
          </a:p>
        </p:txBody>
      </p:sp>
      <p:sp>
        <p:nvSpPr>
          <p:cNvPr id="4" name="Title 3"/>
          <p:cNvSpPr>
            <a:spLocks noGrp="1"/>
          </p:cNvSpPr>
          <p:nvPr>
            <p:ph type="title"/>
          </p:nvPr>
        </p:nvSpPr>
        <p:spPr>
          <a:xfrm>
            <a:off x="0" y="76200"/>
            <a:ext cx="9144000" cy="6096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Three Days’ Journey Before Crossing the Red Sea</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57200" y="762000"/>
            <a:ext cx="8305800" cy="3259138"/>
          </a:xfrm>
          <a:prstGeom prst="rect">
            <a:avLst/>
          </a:prstGeom>
          <a:ln w="57150">
            <a:solidFill>
              <a:srgbClr val="00B050"/>
            </a:solidFill>
          </a:ln>
          <a:effectLst>
            <a:softEdge rad="112500"/>
          </a:effectLst>
          <a:scene3d>
            <a:camera prst="orthographicFront"/>
            <a:lightRig rig="threePt" dir="t"/>
          </a:scene3d>
          <a:sp3d>
            <a:bevelT w="114300" prst="artDeco"/>
          </a:sp3d>
        </p:spPr>
      </p:pic>
      <p:sp>
        <p:nvSpPr>
          <p:cNvPr id="7" name="Rectangle 6"/>
          <p:cNvSpPr/>
          <p:nvPr/>
        </p:nvSpPr>
        <p:spPr>
          <a:xfrm>
            <a:off x="457199" y="4953000"/>
            <a:ext cx="2354655" cy="1704657"/>
          </a:xfrm>
          <a:prstGeom prst="rect">
            <a:avLst/>
          </a:prstGeom>
          <a:solidFill>
            <a:srgbClr val="FFFF99"/>
          </a:solidFill>
          <a:ln w="38100">
            <a:solidFill>
              <a:schemeClr val="accent2">
                <a:lumMod val="75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dirty="0">
                <a:solidFill>
                  <a:srgbClr val="000000"/>
                </a:solidFill>
                <a:effectLst/>
                <a:ea typeface="Calibri"/>
                <a:cs typeface="Times New Roman"/>
              </a:rPr>
              <a:t>7.  This brings us through the Light Season of the </a:t>
            </a:r>
            <a:r>
              <a:rPr lang="en-US" sz="1400" dirty="0" smtClean="0">
                <a:solidFill>
                  <a:srgbClr val="000000"/>
                </a:solidFill>
                <a:effectLst/>
                <a:ea typeface="Calibri"/>
                <a:cs typeface="Times New Roman"/>
              </a:rPr>
              <a:t>3</a:t>
            </a:r>
            <a:r>
              <a:rPr lang="en-US" sz="1400" baseline="30000" dirty="0" smtClean="0">
                <a:solidFill>
                  <a:srgbClr val="000000"/>
                </a:solidFill>
                <a:effectLst/>
                <a:ea typeface="Calibri"/>
                <a:cs typeface="Times New Roman"/>
              </a:rPr>
              <a:t>rd</a:t>
            </a:r>
            <a:r>
              <a:rPr lang="en-US" sz="1400" dirty="0" smtClean="0">
                <a:solidFill>
                  <a:srgbClr val="000000"/>
                </a:solidFill>
                <a:effectLst/>
                <a:ea typeface="Calibri"/>
                <a:cs typeface="Times New Roman"/>
              </a:rPr>
              <a:t> </a:t>
            </a:r>
            <a:r>
              <a:rPr lang="en-US" sz="1400" dirty="0">
                <a:solidFill>
                  <a:srgbClr val="000000"/>
                </a:solidFill>
                <a:effectLst/>
                <a:ea typeface="Calibri"/>
                <a:cs typeface="Times New Roman"/>
              </a:rPr>
              <a:t>day of travel.  The </a:t>
            </a:r>
            <a:r>
              <a:rPr lang="en-US" sz="1400" b="1" u="sng" dirty="0">
                <a:solidFill>
                  <a:srgbClr val="000000"/>
                </a:solidFill>
                <a:effectLst/>
                <a:ea typeface="Calibri"/>
                <a:cs typeface="Times New Roman"/>
              </a:rPr>
              <a:t>NIGHT SEASON</a:t>
            </a:r>
            <a:r>
              <a:rPr lang="en-US" sz="1400" dirty="0">
                <a:solidFill>
                  <a:srgbClr val="000000"/>
                </a:solidFill>
                <a:effectLst/>
                <a:ea typeface="Calibri"/>
                <a:cs typeface="Times New Roman"/>
              </a:rPr>
              <a:t> will be picked up after first viewing more information.</a:t>
            </a:r>
            <a:endParaRPr lang="en-US" sz="1400" dirty="0">
              <a:effectLst/>
              <a:ea typeface="Calibri"/>
              <a:cs typeface="Times New Roman"/>
            </a:endParaRPr>
          </a:p>
        </p:txBody>
      </p:sp>
      <p:cxnSp>
        <p:nvCxnSpPr>
          <p:cNvPr id="8" name="Straight Arrow Connector 7"/>
          <p:cNvCxnSpPr/>
          <p:nvPr/>
        </p:nvCxnSpPr>
        <p:spPr>
          <a:xfrm flipV="1">
            <a:off x="5410200" y="3114356"/>
            <a:ext cx="0" cy="1483044"/>
          </a:xfrm>
          <a:prstGeom prst="straightConnector1">
            <a:avLst/>
          </a:prstGeom>
          <a:solidFill>
            <a:schemeClr val="bg1"/>
          </a:solidFill>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6629400" y="3124200"/>
            <a:ext cx="0" cy="1419543"/>
          </a:xfrm>
          <a:prstGeom prst="straightConnector1">
            <a:avLst/>
          </a:prstGeom>
          <a:solidFill>
            <a:schemeClr val="bg1"/>
          </a:solidFill>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323080" y="3118166"/>
            <a:ext cx="635" cy="1326834"/>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794885" y="4151948"/>
            <a:ext cx="1529715" cy="1166939"/>
          </a:xfrm>
          <a:prstGeom prst="rect">
            <a:avLst/>
          </a:prstGeom>
          <a:solidFill>
            <a:srgbClr val="F7EAE9"/>
          </a:solidFill>
          <a:ln w="38100">
            <a:solidFill>
              <a:schemeClr val="accent2">
                <a:lumMod val="75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sp3d extrusionH="57150">
              <a:bevelT w="38100" h="38100"/>
            </a:sp3d>
          </a:bodyPr>
          <a:lstStyle/>
          <a:p>
            <a:pPr marL="0" marR="0" algn="ctr">
              <a:lnSpc>
                <a:spcPct val="115000"/>
              </a:lnSpc>
              <a:spcBef>
                <a:spcPts val="0"/>
              </a:spcBef>
              <a:spcAft>
                <a:spcPts val="1000"/>
              </a:spcAft>
            </a:pPr>
            <a:r>
              <a:rPr lang="en-US" sz="1200" dirty="0">
                <a:solidFill>
                  <a:srgbClr val="008080"/>
                </a:solidFill>
                <a:effectLst/>
                <a:ea typeface="Calibri"/>
                <a:cs typeface="Calibri"/>
              </a:rPr>
              <a:t>5.  </a:t>
            </a:r>
            <a:r>
              <a:rPr lang="en-US" sz="1200" b="1" dirty="0" err="1">
                <a:solidFill>
                  <a:srgbClr val="008080"/>
                </a:solidFill>
                <a:effectLst/>
                <a:ea typeface="Calibri"/>
                <a:cs typeface="Calibri"/>
              </a:rPr>
              <a:t>Exo</a:t>
            </a:r>
            <a:r>
              <a:rPr lang="en-US" sz="1200" b="1" dirty="0">
                <a:solidFill>
                  <a:srgbClr val="008080"/>
                </a:solidFill>
                <a:effectLst/>
                <a:ea typeface="Calibri"/>
                <a:cs typeface="Calibri"/>
              </a:rPr>
              <a:t> 13:20</a:t>
            </a:r>
            <a:r>
              <a:rPr lang="en-US" sz="1200" dirty="0">
                <a:effectLst/>
                <a:ea typeface="Calibri"/>
                <a:cs typeface="Calibri"/>
              </a:rPr>
              <a:t>  </a:t>
            </a:r>
            <a:r>
              <a:rPr lang="en-US" sz="12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And they departed from Sukkoth and </a:t>
            </a:r>
            <a:r>
              <a:rPr lang="en-US" sz="1200" b="1" i="1" dirty="0">
                <a:solidFill>
                  <a:srgbClr val="9900FF"/>
                </a:solidFill>
                <a:effectLst/>
                <a:ea typeface="Calibri"/>
                <a:cs typeface="Calibri"/>
              </a:rPr>
              <a:t>camped in </a:t>
            </a:r>
            <a:r>
              <a:rPr lang="en-US" sz="1200" b="1" i="1" dirty="0" err="1" smtClean="0">
                <a:solidFill>
                  <a:srgbClr val="9900FF"/>
                </a:solidFill>
                <a:effectLst/>
                <a:ea typeface="Calibri"/>
                <a:cs typeface="Calibri"/>
              </a:rPr>
              <a:t>Ětham</a:t>
            </a:r>
            <a:r>
              <a:rPr lang="en-US" sz="1200" b="1" i="1" dirty="0" smtClean="0">
                <a:solidFill>
                  <a:srgbClr val="9900FF"/>
                </a:solidFill>
                <a:effectLst/>
                <a:ea typeface="Calibri"/>
                <a:cs typeface="Calibri"/>
              </a:rPr>
              <a:t> …</a:t>
            </a:r>
            <a:r>
              <a:rPr lang="en-US" sz="12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
            </a:r>
            <a:br>
              <a:rPr lang="en-US" sz="12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br>
            <a:r>
              <a:rPr lang="en-US" sz="1200" dirty="0">
                <a:solidFill>
                  <a:srgbClr val="008080"/>
                </a:solidFill>
                <a:effectLst/>
                <a:ea typeface="Calibri"/>
                <a:cs typeface="Calibri"/>
              </a:rPr>
              <a:t>[</a:t>
            </a:r>
            <a:r>
              <a:rPr lang="en-US" sz="1200" dirty="0" err="1">
                <a:solidFill>
                  <a:srgbClr val="008080"/>
                </a:solidFill>
                <a:effectLst/>
                <a:ea typeface="Calibri"/>
                <a:cs typeface="Calibri"/>
              </a:rPr>
              <a:t>Num</a:t>
            </a:r>
            <a:r>
              <a:rPr lang="en-US" sz="1200" dirty="0">
                <a:solidFill>
                  <a:srgbClr val="008080"/>
                </a:solidFill>
                <a:effectLst/>
                <a:ea typeface="Calibri"/>
                <a:cs typeface="Calibri"/>
              </a:rPr>
              <a:t> 33:6]</a:t>
            </a:r>
            <a:endParaRPr lang="en-US" sz="1200" dirty="0">
              <a:effectLst/>
              <a:ea typeface="Calibri"/>
              <a:cs typeface="Times New Roman"/>
            </a:endParaRPr>
          </a:p>
        </p:txBody>
      </p:sp>
      <p:sp>
        <p:nvSpPr>
          <p:cNvPr id="12" name="Rectangle 11"/>
          <p:cNvSpPr/>
          <p:nvPr/>
        </p:nvSpPr>
        <p:spPr>
          <a:xfrm>
            <a:off x="6489700" y="4162743"/>
            <a:ext cx="1663700" cy="1155382"/>
          </a:xfrm>
          <a:prstGeom prst="rect">
            <a:avLst/>
          </a:prstGeom>
          <a:solidFill>
            <a:srgbClr val="F7EAE9"/>
          </a:solidFill>
          <a:ln w="38100">
            <a:solidFill>
              <a:schemeClr val="accent2">
                <a:lumMod val="75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sp3d extrusionH="57150">
              <a:bevelT w="38100" h="38100"/>
            </a:sp3d>
          </a:bodyPr>
          <a:lstStyle/>
          <a:p>
            <a:pPr marL="0" marR="0" algn="ctr">
              <a:lnSpc>
                <a:spcPct val="115000"/>
              </a:lnSpc>
              <a:spcBef>
                <a:spcPts val="0"/>
              </a:spcBef>
              <a:spcAft>
                <a:spcPts val="1000"/>
              </a:spcAft>
            </a:pPr>
            <a:r>
              <a:rPr lang="en-US" sz="1200" dirty="0">
                <a:solidFill>
                  <a:srgbClr val="008080"/>
                </a:solidFill>
                <a:effectLst/>
                <a:ea typeface="Calibri"/>
                <a:cs typeface="Calibri"/>
              </a:rPr>
              <a:t>6.  </a:t>
            </a:r>
            <a:r>
              <a:rPr lang="en-US" sz="1200" b="1" dirty="0" err="1">
                <a:solidFill>
                  <a:srgbClr val="008080"/>
                </a:solidFill>
                <a:effectLst/>
                <a:ea typeface="Calibri"/>
                <a:cs typeface="Calibri"/>
              </a:rPr>
              <a:t>Exo</a:t>
            </a:r>
            <a:r>
              <a:rPr lang="en-US" sz="1200" b="1" dirty="0">
                <a:solidFill>
                  <a:srgbClr val="008080"/>
                </a:solidFill>
                <a:effectLst/>
                <a:ea typeface="Calibri"/>
                <a:cs typeface="Calibri"/>
              </a:rPr>
              <a:t> 14:2</a:t>
            </a:r>
            <a:r>
              <a:rPr lang="en-US" sz="1200" dirty="0">
                <a:effectLst/>
                <a:ea typeface="Calibri"/>
                <a:cs typeface="Calibri"/>
              </a:rPr>
              <a:t>  </a:t>
            </a:r>
            <a:r>
              <a:rPr lang="en-US" sz="1200" b="1" dirty="0" smtClean="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 t</a:t>
            </a:r>
            <a:r>
              <a:rPr lang="en-US" sz="1200"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urn </a:t>
            </a:r>
            <a:r>
              <a:rPr lang="en-US" sz="1200" b="1" i="1" dirty="0">
                <a:solidFill>
                  <a:srgbClr val="9900FF"/>
                </a:solidFill>
                <a:effectLst/>
                <a:ea typeface="Calibri"/>
                <a:cs typeface="Calibri"/>
              </a:rPr>
              <a:t>and camp before </a:t>
            </a:r>
            <a:br>
              <a:rPr lang="en-US" sz="1200" b="1" i="1" dirty="0">
                <a:solidFill>
                  <a:srgbClr val="9900FF"/>
                </a:solidFill>
                <a:effectLst/>
                <a:ea typeface="Calibri"/>
                <a:cs typeface="Calibri"/>
              </a:rPr>
            </a:br>
            <a:r>
              <a:rPr lang="en-US" sz="1200" b="1" i="1" dirty="0">
                <a:solidFill>
                  <a:srgbClr val="9900FF"/>
                </a:solidFill>
                <a:effectLst/>
                <a:ea typeface="Calibri"/>
                <a:cs typeface="Calibri"/>
              </a:rPr>
              <a:t>Pi </a:t>
            </a:r>
            <a:r>
              <a:rPr lang="en-US" sz="1200" b="1" i="1" dirty="0" err="1">
                <a:solidFill>
                  <a:srgbClr val="9900FF"/>
                </a:solidFill>
                <a:effectLst/>
                <a:ea typeface="Calibri"/>
                <a:cs typeface="Calibri"/>
              </a:rPr>
              <a:t>Hah</a:t>
            </a:r>
            <a:r>
              <a:rPr lang="en-US" sz="1200" b="1" i="1" dirty="0" err="1">
                <a:solidFill>
                  <a:srgbClr val="9900FF"/>
                </a:solidFill>
                <a:effectLst/>
                <a:ea typeface="TITUS Cyberbit Basic"/>
                <a:cs typeface="Calibri"/>
              </a:rPr>
              <a:t>̣iroth</a:t>
            </a:r>
            <a:r>
              <a:rPr lang="en-US" sz="1200" dirty="0">
                <a:solidFill>
                  <a:srgbClr val="9900FF"/>
                </a:solidFill>
                <a:effectLst/>
                <a:ea typeface="TITUS Cyberbit Basic"/>
                <a:cs typeface="Calibri"/>
              </a:rPr>
              <a:t>,</a:t>
            </a:r>
            <a:r>
              <a:rPr lang="en-US" sz="1200" dirty="0">
                <a:solidFill>
                  <a:srgbClr val="E36C0A"/>
                </a:solidFill>
                <a:effectLst/>
                <a:ea typeface="TITUS Cyberbit Basic"/>
                <a:cs typeface="Calibri"/>
              </a:rPr>
              <a:t> </a:t>
            </a:r>
            <a:r>
              <a:rPr lang="en-US" sz="12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TITUS Cyberbit Basic"/>
                <a:cs typeface="Calibri"/>
              </a:rPr>
              <a:t>between  </a:t>
            </a:r>
            <a:r>
              <a:rPr lang="en-US" sz="1200" b="1" dirty="0" err="1">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TITUS Cyberbit Basic"/>
                <a:cs typeface="Calibri"/>
              </a:rPr>
              <a:t>Miḡdol</a:t>
            </a:r>
            <a:r>
              <a:rPr lang="en-US" sz="12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TITUS Cyberbit Basic"/>
                <a:cs typeface="Calibri"/>
              </a:rPr>
              <a:t> and the </a:t>
            </a:r>
            <a:r>
              <a:rPr lang="en-US" sz="1200"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TITUS Cyberbit Basic"/>
                <a:cs typeface="Calibri"/>
              </a:rPr>
              <a:t>sea …  </a:t>
            </a:r>
            <a:r>
              <a:rPr lang="en-US" sz="1200" dirty="0">
                <a:solidFill>
                  <a:srgbClr val="008080"/>
                </a:solidFill>
                <a:effectLst/>
                <a:ea typeface="TITUS Cyberbit Basic"/>
                <a:cs typeface="Calibri"/>
              </a:rPr>
              <a:t>[</a:t>
            </a:r>
            <a:r>
              <a:rPr lang="en-US" sz="1200" dirty="0" err="1">
                <a:solidFill>
                  <a:srgbClr val="008080"/>
                </a:solidFill>
                <a:effectLst/>
                <a:ea typeface="TITUS Cyberbit Basic"/>
                <a:cs typeface="Calibri"/>
              </a:rPr>
              <a:t>Num</a:t>
            </a:r>
            <a:r>
              <a:rPr lang="en-US" sz="1200" dirty="0">
                <a:solidFill>
                  <a:srgbClr val="008080"/>
                </a:solidFill>
                <a:effectLst/>
                <a:ea typeface="TITUS Cyberbit Basic"/>
                <a:cs typeface="Calibri"/>
              </a:rPr>
              <a:t> 33:7]</a:t>
            </a:r>
            <a:endParaRPr lang="en-US" sz="1200" dirty="0">
              <a:effectLst/>
              <a:ea typeface="Calibri"/>
              <a:cs typeface="Times New Roman"/>
            </a:endParaRPr>
          </a:p>
        </p:txBody>
      </p:sp>
      <p:sp>
        <p:nvSpPr>
          <p:cNvPr id="13" name="Rectangle 12"/>
          <p:cNvSpPr/>
          <p:nvPr/>
        </p:nvSpPr>
        <p:spPr>
          <a:xfrm>
            <a:off x="2971800" y="4157662"/>
            <a:ext cx="1656715" cy="1160821"/>
          </a:xfrm>
          <a:prstGeom prst="rect">
            <a:avLst/>
          </a:prstGeom>
          <a:solidFill>
            <a:srgbClr val="F7EAE9"/>
          </a:solidFill>
          <a:ln w="38100">
            <a:solidFill>
              <a:schemeClr val="accent2">
                <a:lumMod val="75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sp3d extrusionH="57150">
              <a:bevelT w="38100" h="38100"/>
            </a:sp3d>
          </a:bodyPr>
          <a:lstStyle/>
          <a:p>
            <a:pPr marL="0" marR="0" algn="ctr">
              <a:lnSpc>
                <a:spcPct val="115000"/>
              </a:lnSpc>
              <a:spcBef>
                <a:spcPts val="0"/>
              </a:spcBef>
              <a:spcAft>
                <a:spcPts val="1000"/>
              </a:spcAft>
            </a:pPr>
            <a:r>
              <a:rPr lang="en-US" sz="1200" dirty="0">
                <a:solidFill>
                  <a:srgbClr val="008080"/>
                </a:solidFill>
                <a:effectLst/>
                <a:ea typeface="Calibri"/>
                <a:cs typeface="Calibri"/>
              </a:rPr>
              <a:t>4.  </a:t>
            </a:r>
            <a:r>
              <a:rPr lang="en-US" sz="1200" b="1" dirty="0" err="1">
                <a:solidFill>
                  <a:srgbClr val="008080"/>
                </a:solidFill>
                <a:effectLst/>
                <a:ea typeface="Calibri"/>
                <a:cs typeface="Calibri"/>
              </a:rPr>
              <a:t>Exo</a:t>
            </a:r>
            <a:r>
              <a:rPr lang="en-US" sz="1200" b="1" dirty="0">
                <a:solidFill>
                  <a:srgbClr val="008080"/>
                </a:solidFill>
                <a:effectLst/>
                <a:ea typeface="Calibri"/>
                <a:cs typeface="Calibri"/>
              </a:rPr>
              <a:t> 12:37</a:t>
            </a:r>
            <a:r>
              <a:rPr lang="en-US" sz="1200" dirty="0">
                <a:solidFill>
                  <a:srgbClr val="E36C0A"/>
                </a:solidFill>
                <a:effectLst/>
                <a:ea typeface="Calibri"/>
                <a:cs typeface="Calibri"/>
              </a:rPr>
              <a:t>  </a:t>
            </a:r>
            <a:r>
              <a:rPr lang="en-US" sz="12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And the children of </a:t>
            </a:r>
            <a:r>
              <a:rPr lang="en-US" sz="1200" b="1" dirty="0" err="1">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Yisra’ĕl</a:t>
            </a:r>
            <a:r>
              <a:rPr lang="en-US" sz="12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 set out from </a:t>
            </a:r>
            <a:r>
              <a:rPr lang="en-US" sz="1200" b="1" dirty="0" err="1"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Ra</a:t>
            </a:r>
            <a:r>
              <a:rPr lang="en-US" sz="1200" b="1" dirty="0" err="1"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TITUS Cyberbit Basic"/>
                <a:cs typeface="Calibri"/>
              </a:rPr>
              <a:t>ʽmeses</a:t>
            </a:r>
            <a:r>
              <a:rPr lang="en-US" sz="1200"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TITUS Cyberbit Basic"/>
                <a:cs typeface="Calibri"/>
              </a:rPr>
              <a:t/>
            </a:r>
            <a:br>
              <a:rPr lang="en-US" sz="1200"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TITUS Cyberbit Basic"/>
                <a:cs typeface="Calibri"/>
              </a:rPr>
            </a:br>
            <a:r>
              <a:rPr lang="en-US" sz="1200"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TITUS Cyberbit Basic"/>
                <a:cs typeface="Calibri"/>
              </a:rPr>
              <a:t> </a:t>
            </a:r>
            <a:r>
              <a:rPr lang="en-US" sz="1200" b="1" i="1" dirty="0">
                <a:ln>
                  <a:noFill/>
                </a:ln>
                <a:solidFill>
                  <a:srgbClr val="9900FF"/>
                </a:solidFill>
                <a:effectLst>
                  <a:outerShdw blurRad="69850" dist="43180" dir="5400000" sx="0" sy="0">
                    <a:srgbClr val="000000">
                      <a:alpha val="65000"/>
                    </a:srgbClr>
                  </a:outerShdw>
                </a:effectLst>
                <a:ea typeface="TITUS Cyberbit Basic"/>
                <a:cs typeface="Calibri"/>
              </a:rPr>
              <a:t>to </a:t>
            </a:r>
            <a:r>
              <a:rPr lang="en-US" sz="1200" b="1" i="1" u="sng" dirty="0" smtClean="0">
                <a:ln>
                  <a:noFill/>
                </a:ln>
                <a:solidFill>
                  <a:srgbClr val="9900FF"/>
                </a:solidFill>
                <a:effectLst>
                  <a:outerShdw blurRad="69850" dist="43180" dir="5400000" sx="0" sy="0">
                    <a:srgbClr val="000000">
                      <a:alpha val="65000"/>
                    </a:srgbClr>
                  </a:outerShdw>
                </a:effectLst>
                <a:ea typeface="TITUS Cyberbit Basic"/>
                <a:cs typeface="Calibri"/>
              </a:rPr>
              <a:t>Sukkoth</a:t>
            </a:r>
            <a:r>
              <a:rPr lang="en-US" sz="1200" b="1" i="1" dirty="0" smtClean="0">
                <a:ln>
                  <a:noFill/>
                </a:ln>
                <a:solidFill>
                  <a:srgbClr val="9900FF"/>
                </a:solidFill>
                <a:effectLst>
                  <a:outerShdw blurRad="69850" dist="43180" dir="5400000" sx="0" sy="0">
                    <a:srgbClr val="000000">
                      <a:alpha val="65000"/>
                    </a:srgbClr>
                  </a:outerShdw>
                </a:effectLst>
                <a:ea typeface="TITUS Cyberbit Basic"/>
                <a:cs typeface="Calibri"/>
              </a:rPr>
              <a:t> … </a:t>
            </a:r>
            <a:r>
              <a:rPr lang="en-US" sz="1200"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TITUS Cyberbit Basic"/>
                <a:cs typeface="Calibri"/>
              </a:rPr>
              <a:t/>
            </a:r>
            <a:br>
              <a:rPr lang="en-US" sz="1200"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TITUS Cyberbit Basic"/>
                <a:cs typeface="Calibri"/>
              </a:rPr>
            </a:br>
            <a:r>
              <a:rPr lang="en-US" sz="1200" dirty="0" smtClean="0">
                <a:solidFill>
                  <a:srgbClr val="008080"/>
                </a:solidFill>
                <a:effectLst/>
                <a:ea typeface="TITUS Cyberbit Basic"/>
                <a:cs typeface="Calibri"/>
              </a:rPr>
              <a:t>[</a:t>
            </a:r>
            <a:r>
              <a:rPr lang="en-US" sz="1200" dirty="0" err="1">
                <a:solidFill>
                  <a:srgbClr val="008080"/>
                </a:solidFill>
                <a:effectLst/>
                <a:ea typeface="TITUS Cyberbit Basic"/>
                <a:cs typeface="Calibri"/>
              </a:rPr>
              <a:t>Num</a:t>
            </a:r>
            <a:r>
              <a:rPr lang="en-US" sz="1200" dirty="0">
                <a:solidFill>
                  <a:srgbClr val="008080"/>
                </a:solidFill>
                <a:effectLst/>
                <a:ea typeface="TITUS Cyberbit Basic"/>
                <a:cs typeface="Calibri"/>
              </a:rPr>
              <a:t> 33:3]</a:t>
            </a:r>
            <a:endParaRPr lang="en-US" sz="1200" dirty="0">
              <a:effectLst/>
              <a:ea typeface="Calibri"/>
              <a:cs typeface="Times New Roman"/>
            </a:endParaRPr>
          </a:p>
        </p:txBody>
      </p:sp>
      <p:sp>
        <p:nvSpPr>
          <p:cNvPr id="14" name="TextBox 13"/>
          <p:cNvSpPr txBox="1"/>
          <p:nvPr/>
        </p:nvSpPr>
        <p:spPr>
          <a:xfrm>
            <a:off x="3006510" y="5489396"/>
            <a:ext cx="5181601" cy="1200329"/>
          </a:xfrm>
          <a:prstGeom prst="rect">
            <a:avLst/>
          </a:prstGeom>
          <a:solidFill>
            <a:srgbClr val="FFFF99"/>
          </a:solidFill>
          <a:ln w="76200">
            <a:solidFill>
              <a:schemeClr val="tx1">
                <a:lumMod val="50000"/>
                <a:lumOff val="50000"/>
              </a:schemeClr>
            </a:solidFill>
          </a:ln>
          <a:scene3d>
            <a:camera prst="orthographicFront"/>
            <a:lightRig rig="threePt" dir="t"/>
          </a:scene3d>
          <a:sp3d>
            <a:bevelT w="114300" prst="artDeco"/>
          </a:sp3d>
        </p:spPr>
        <p:txBody>
          <a:bodyPr wrap="square" rtlCol="0">
            <a:spAutoFit/>
          </a:bodyPr>
          <a:lstStyle/>
          <a:p>
            <a:pPr algn="ctr"/>
            <a:r>
              <a:rPr lang="en-US" dirty="0" smtClean="0"/>
              <a:t>8.  The </a:t>
            </a:r>
            <a:r>
              <a:rPr lang="en-US" dirty="0"/>
              <a:t>Hebrew nation had now travelled through the </a:t>
            </a:r>
            <a:r>
              <a:rPr lang="en-US" b="1" dirty="0"/>
              <a:t>3</a:t>
            </a:r>
            <a:r>
              <a:rPr lang="en-US" b="1" baseline="30000" dirty="0"/>
              <a:t>rd</a:t>
            </a:r>
            <a:r>
              <a:rPr lang="en-US" b="1" dirty="0"/>
              <a:t> Light Season </a:t>
            </a:r>
            <a:r>
              <a:rPr lang="en-US" dirty="0"/>
              <a:t>[</a:t>
            </a:r>
            <a:r>
              <a:rPr lang="en-US" dirty="0" err="1"/>
              <a:t>Abib</a:t>
            </a:r>
            <a:r>
              <a:rPr lang="en-US" dirty="0"/>
              <a:t> 17] with the </a:t>
            </a:r>
            <a:r>
              <a:rPr lang="en-US" b="1" u="sng" dirty="0"/>
              <a:t>intent</a:t>
            </a:r>
            <a:r>
              <a:rPr lang="en-US" dirty="0"/>
              <a:t> of camping </a:t>
            </a:r>
            <a:r>
              <a:rPr lang="en-US" dirty="0" smtClean="0"/>
              <a:t>at Pi </a:t>
            </a:r>
            <a:r>
              <a:rPr lang="en-US" dirty="0" err="1"/>
              <a:t>Hahiroth</a:t>
            </a:r>
            <a:r>
              <a:rPr lang="en-US" dirty="0"/>
              <a:t>.  But, there is something brewing in the </a:t>
            </a:r>
            <a:r>
              <a:rPr lang="en-US" dirty="0" smtClean="0"/>
              <a:t>background!  </a:t>
            </a:r>
            <a:endParaRPr lang="en-US" dirty="0"/>
          </a:p>
        </p:txBody>
      </p:sp>
    </p:spTree>
    <p:extLst>
      <p:ext uri="{BB962C8B-B14F-4D97-AF65-F5344CB8AC3E}">
        <p14:creationId xmlns:p14="http://schemas.microsoft.com/office/powerpoint/2010/main" val="38381992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normAutofit fontScale="92500" lnSpcReduction="20000"/>
          </a:bodyPr>
          <a:lstStyle/>
          <a:p>
            <a:fld id="{A0A75170-548C-4A8B-8FEE-6418D9891680}" type="slidenum">
              <a:rPr lang="en-US" smtClean="0"/>
              <a:t>13</a:t>
            </a:fld>
            <a:endParaRPr lang="en-US"/>
          </a:p>
        </p:txBody>
      </p:sp>
      <p:sp>
        <p:nvSpPr>
          <p:cNvPr id="6" name="Title 5"/>
          <p:cNvSpPr>
            <a:spLocks noGrp="1"/>
          </p:cNvSpPr>
          <p:nvPr>
            <p:ph type="title"/>
          </p:nvPr>
        </p:nvSpPr>
        <p:spPr>
          <a:xfrm>
            <a:off x="0" y="152400"/>
            <a:ext cx="9144000" cy="6096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Promise of Deliverance From the Egyptians</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Content Placeholder 6"/>
          <p:cNvSpPr>
            <a:spLocks noGrp="1"/>
          </p:cNvSpPr>
          <p:nvPr>
            <p:ph sz="quarter" idx="13"/>
          </p:nvPr>
        </p:nvSpPr>
        <p:spPr/>
        <p:txBody>
          <a:bodyPr/>
          <a:lstStyle/>
          <a:p>
            <a:endParaRPr lang="en-US" dirty="0"/>
          </a:p>
        </p:txBody>
      </p:sp>
      <p:sp>
        <p:nvSpPr>
          <p:cNvPr id="8" name="Rectangle 7"/>
          <p:cNvSpPr/>
          <p:nvPr/>
        </p:nvSpPr>
        <p:spPr>
          <a:xfrm>
            <a:off x="304800" y="914400"/>
            <a:ext cx="8534400" cy="5715000"/>
          </a:xfrm>
          <a:prstGeom prst="rect">
            <a:avLst/>
          </a:prstGeom>
          <a:solidFill>
            <a:srgbClr val="FFE7E7"/>
          </a:solidFill>
          <a:ln w="38100">
            <a:solidFill>
              <a:srgbClr val="FF00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1000"/>
              </a:spcAft>
            </a:pPr>
            <a:endParaRPr lang="en-US" sz="1200" dirty="0">
              <a:effectLst/>
              <a:ea typeface="Calibri"/>
              <a:cs typeface="Times New Roman"/>
            </a:endParaRPr>
          </a:p>
        </p:txBody>
      </p:sp>
      <p:sp>
        <p:nvSpPr>
          <p:cNvPr id="10" name="Explosion 1 9"/>
          <p:cNvSpPr/>
          <p:nvPr/>
        </p:nvSpPr>
        <p:spPr>
          <a:xfrm>
            <a:off x="7065645" y="3657600"/>
            <a:ext cx="630555" cy="540385"/>
          </a:xfrm>
          <a:prstGeom prst="irregularSeal1">
            <a:avLst/>
          </a:prstGeom>
          <a:solidFill>
            <a:srgbClr val="61D6FF"/>
          </a:solidFill>
          <a:ln w="38100">
            <a:solidFill>
              <a:srgbClr val="0000CC"/>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ectangle 3"/>
          <p:cNvSpPr>
            <a:spLocks noChangeArrowheads="1"/>
          </p:cNvSpPr>
          <p:nvPr/>
        </p:nvSpPr>
        <p:spPr bwMode="auto">
          <a:xfrm>
            <a:off x="615295" y="1066800"/>
            <a:ext cx="7761010" cy="233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scene3d>
              <a:camera prst="orthographicFront"/>
              <a:lightRig rig="threePt" dir="t"/>
            </a:scene3d>
            <a:sp3d extrusionH="57150">
              <a:bevelT w="38100" h="38100"/>
            </a:sp3d>
          </a:bodyPr>
          <a:lstStyle/>
          <a:p>
            <a:pPr lvl="0" fontAlgn="base">
              <a:spcBef>
                <a:spcPct val="0"/>
              </a:spcBef>
              <a:spcAft>
                <a:spcPct val="0"/>
              </a:spcAft>
            </a:pPr>
            <a:r>
              <a:rPr kumimoji="0" lang="en-US" b="1" i="0" u="none" strike="noStrike" cap="none" normalizeH="0" baseline="0" dirty="0" err="1" smtClean="0">
                <a:ln>
                  <a:noFill/>
                </a:ln>
                <a:solidFill>
                  <a:srgbClr val="008080"/>
                </a:solidFill>
                <a:effectLst/>
                <a:latin typeface="Calibri" pitchFamily="34" charset="0"/>
                <a:ea typeface="Calibri" pitchFamily="34" charset="0"/>
                <a:cs typeface="Calibri" pitchFamily="34" charset="0"/>
              </a:rPr>
              <a:t>Exo</a:t>
            </a:r>
            <a:r>
              <a:rPr kumimoji="0" lang="en-US" b="1" i="0" u="none" strike="noStrike" cap="none" normalizeH="0" baseline="0" dirty="0" smtClean="0">
                <a:ln>
                  <a:noFill/>
                </a:ln>
                <a:solidFill>
                  <a:srgbClr val="008080"/>
                </a:solidFill>
                <a:effectLst/>
                <a:latin typeface="Calibri" pitchFamily="34" charset="0"/>
                <a:ea typeface="Calibri" pitchFamily="34" charset="0"/>
                <a:cs typeface="Calibri" pitchFamily="34" charset="0"/>
              </a:rPr>
              <a:t> 14:9</a:t>
            </a:r>
            <a:r>
              <a:rPr kumimoji="0" lang="en-US" b="0" i="0" u="none" strike="noStrike" cap="none" normalizeH="0" baseline="0" dirty="0" smtClean="0">
                <a:ln>
                  <a:noFill/>
                </a:ln>
                <a:solidFill>
                  <a:schemeClr val="tx1"/>
                </a:solidFill>
                <a:effectLst/>
                <a:latin typeface="Calibri" pitchFamily="34" charset="0"/>
                <a:ea typeface="Calibri" pitchFamily="34" charset="0"/>
                <a:cs typeface="Georgia" pitchFamily="18" charset="0"/>
              </a:rPr>
              <a:t>	</a:t>
            </a:r>
            <a:r>
              <a:rPr kumimoji="0" lang="en-US" b="1" i="0" u="none" strike="noStrike" cap="none" normalizeH="0" baseline="0" dirty="0" smtClean="0">
                <a:ln>
                  <a:noFill/>
                </a:ln>
                <a:solidFill>
                  <a:srgbClr val="E36C0A"/>
                </a:solidFill>
                <a:effectLst/>
                <a:latin typeface="Comic Sans MS" pitchFamily="66" charset="0"/>
                <a:ea typeface="Calibri" pitchFamily="34" charset="0"/>
                <a:cs typeface="Georgia" pitchFamily="18" charset="0"/>
              </a:rPr>
              <a:t>And the </a:t>
            </a:r>
            <a:r>
              <a:rPr kumimoji="0" lang="en-US" b="1" i="0" u="none" strike="noStrike" cap="none" normalizeH="0" baseline="0" dirty="0" smtClean="0">
                <a:ln>
                  <a:noFill/>
                </a:ln>
                <a:solidFill>
                  <a:srgbClr val="E36C0A"/>
                </a:solidFill>
                <a:effectLst/>
                <a:latin typeface="Comic Sans MS" pitchFamily="66" charset="0"/>
                <a:ea typeface="Calibri" pitchFamily="34" charset="0"/>
                <a:cs typeface="Calibri" pitchFamily="34" charset="0"/>
              </a:rPr>
              <a:t>Egyptians</a:t>
            </a:r>
            <a:r>
              <a:rPr kumimoji="0" lang="en-US" b="1" i="0" u="none" strike="noStrike" cap="none" normalizeH="0" baseline="0" dirty="0" smtClean="0">
                <a:ln>
                  <a:noFill/>
                </a:ln>
                <a:solidFill>
                  <a:srgbClr val="E36C0A"/>
                </a:solidFill>
                <a:effectLst/>
                <a:latin typeface="Comic Sans MS" pitchFamily="66" charset="0"/>
                <a:ea typeface="Calibri" pitchFamily="34" charset="0"/>
                <a:cs typeface="Georgia" pitchFamily="18" charset="0"/>
              </a:rPr>
              <a:t> pursued them, and all the horses and chariots of Pharaoh, and his horsemen and his army, and overtook </a:t>
            </a:r>
            <a:r>
              <a:rPr kumimoji="0" lang="en-US" b="1" i="1" u="none" strike="noStrike" cap="none" normalizeH="0" baseline="0" dirty="0" smtClean="0">
                <a:ln>
                  <a:noFill/>
                </a:ln>
                <a:solidFill>
                  <a:srgbClr val="9900FF"/>
                </a:solidFill>
                <a:effectLst/>
                <a:latin typeface="Comic Sans MS" pitchFamily="66" charset="0"/>
                <a:ea typeface="Calibri" pitchFamily="34" charset="0"/>
                <a:cs typeface="Georgia" pitchFamily="18" charset="0"/>
              </a:rPr>
              <a:t>them </a:t>
            </a:r>
            <a:r>
              <a:rPr kumimoji="0" lang="en-US" b="1" i="1" u="sng" strike="noStrike" cap="none" normalizeH="0" baseline="0" dirty="0" smtClean="0">
                <a:ln>
                  <a:noFill/>
                </a:ln>
                <a:solidFill>
                  <a:srgbClr val="9900FF"/>
                </a:solidFill>
                <a:effectLst/>
                <a:latin typeface="Comic Sans MS" pitchFamily="66" charset="0"/>
                <a:ea typeface="Calibri" pitchFamily="34" charset="0"/>
                <a:cs typeface="Georgia" pitchFamily="18" charset="0"/>
              </a:rPr>
              <a:t>camping by the sea</a:t>
            </a:r>
            <a:r>
              <a:rPr kumimoji="0" lang="en-US" b="1" i="1" u="none" strike="noStrike" cap="none" normalizeH="0" baseline="0" dirty="0" smtClean="0">
                <a:ln>
                  <a:noFill/>
                </a:ln>
                <a:solidFill>
                  <a:srgbClr val="9900FF"/>
                </a:solidFill>
                <a:effectLst/>
                <a:latin typeface="Comic Sans MS" pitchFamily="66" charset="0"/>
                <a:ea typeface="Calibri" pitchFamily="34" charset="0"/>
                <a:cs typeface="Georgia" pitchFamily="18" charset="0"/>
              </a:rPr>
              <a:t> beside Pi </a:t>
            </a:r>
            <a:r>
              <a:rPr kumimoji="0" lang="en-US" b="1" i="1" u="none" strike="noStrike" cap="none" normalizeH="0" baseline="0" dirty="0" err="1" smtClean="0">
                <a:ln>
                  <a:noFill/>
                </a:ln>
                <a:solidFill>
                  <a:srgbClr val="9900FF"/>
                </a:solidFill>
                <a:effectLst/>
                <a:latin typeface="Comic Sans MS" pitchFamily="66" charset="0"/>
                <a:ea typeface="Calibri" pitchFamily="34" charset="0"/>
                <a:cs typeface="Georgia" pitchFamily="18" charset="0"/>
              </a:rPr>
              <a:t>Hah</a:t>
            </a:r>
            <a:r>
              <a:rPr kumimoji="0" lang="en-US" b="1" i="1" u="none" strike="noStrike" cap="none" normalizeH="0" baseline="0" dirty="0" err="1" smtClean="0">
                <a:ln>
                  <a:noFill/>
                </a:ln>
                <a:solidFill>
                  <a:srgbClr val="9900FF"/>
                </a:solidFill>
                <a:effectLst/>
                <a:latin typeface="Comic Sans MS" pitchFamily="66" charset="0"/>
                <a:ea typeface="TITUS Cyberbit Basic"/>
                <a:cs typeface="TITUS Cyberbit Basic"/>
              </a:rPr>
              <a:t>̣</a:t>
            </a:r>
            <a:r>
              <a:rPr kumimoji="0" lang="en-US" b="1" i="1" u="none" strike="noStrike" cap="none" normalizeH="0" baseline="0" dirty="0" err="1" smtClean="0">
                <a:ln>
                  <a:noFill/>
                </a:ln>
                <a:solidFill>
                  <a:srgbClr val="9900FF"/>
                </a:solidFill>
                <a:effectLst/>
                <a:latin typeface="Comic Sans MS" pitchFamily="66" charset="0"/>
                <a:ea typeface="TITUS Cyberbit Basic"/>
                <a:cs typeface="Georgia" pitchFamily="18" charset="0"/>
              </a:rPr>
              <a:t>iroth</a:t>
            </a:r>
            <a:r>
              <a:rPr lang="en-US" b="1" i="1" dirty="0">
                <a:solidFill>
                  <a:srgbClr val="9900FF"/>
                </a:solidFill>
                <a:latin typeface="Comic Sans MS" pitchFamily="66" charset="0"/>
                <a:ea typeface="TITUS Cyberbit Basic"/>
                <a:cs typeface="Georgia" pitchFamily="18" charset="0"/>
              </a:rPr>
              <a:t> </a:t>
            </a:r>
            <a:r>
              <a:rPr lang="en-US" b="1" i="1" dirty="0" smtClean="0">
                <a:solidFill>
                  <a:srgbClr val="9900FF"/>
                </a:solidFill>
                <a:latin typeface="Comic Sans MS" pitchFamily="66" charset="0"/>
                <a:ea typeface="TITUS Cyberbit Basic"/>
                <a:cs typeface="Georgia" pitchFamily="18" charset="0"/>
              </a:rPr>
              <a:t>… </a:t>
            </a:r>
            <a:r>
              <a:rPr kumimoji="0" lang="en-US" b="0" i="0" u="none" strike="noStrike" cap="none" normalizeH="0" baseline="0" dirty="0" smtClean="0">
                <a:ln>
                  <a:noFill/>
                </a:ln>
                <a:solidFill>
                  <a:srgbClr val="7F7F7F"/>
                </a:solidFill>
                <a:effectLst/>
                <a:latin typeface="Calibri" pitchFamily="34" charset="0"/>
                <a:ea typeface="TITUS Cyberbit Basic"/>
                <a:cs typeface="Calibri" pitchFamily="34" charset="0"/>
              </a:rPr>
              <a:t>(This is on </a:t>
            </a:r>
            <a:r>
              <a:rPr kumimoji="0" lang="en-US" b="0" i="0" u="none" strike="noStrike" cap="none" normalizeH="0" baseline="0" dirty="0" err="1" smtClean="0">
                <a:ln>
                  <a:noFill/>
                </a:ln>
                <a:solidFill>
                  <a:srgbClr val="7F7F7F"/>
                </a:solidFill>
                <a:effectLst/>
                <a:latin typeface="Calibri" pitchFamily="34" charset="0"/>
                <a:ea typeface="TITUS Cyberbit Basic"/>
                <a:cs typeface="Calibri" pitchFamily="34" charset="0"/>
              </a:rPr>
              <a:t>Abib</a:t>
            </a:r>
            <a:r>
              <a:rPr kumimoji="0" lang="en-US" b="0" i="0" u="none" strike="noStrike" cap="none" normalizeH="0" baseline="0" dirty="0" smtClean="0">
                <a:ln>
                  <a:noFill/>
                </a:ln>
                <a:solidFill>
                  <a:srgbClr val="7F7F7F"/>
                </a:solidFill>
                <a:effectLst/>
                <a:latin typeface="Calibri" pitchFamily="34" charset="0"/>
                <a:ea typeface="TITUS Cyberbit Basic"/>
                <a:cs typeface="Calibri" pitchFamily="34" charset="0"/>
              </a:rPr>
              <a:t> 17.)</a:t>
            </a:r>
            <a:br>
              <a:rPr kumimoji="0" lang="en-US" b="0" i="0" u="none" strike="noStrike" cap="none" normalizeH="0" baseline="0" dirty="0" smtClean="0">
                <a:ln>
                  <a:noFill/>
                </a:ln>
                <a:solidFill>
                  <a:srgbClr val="7F7F7F"/>
                </a:solidFill>
                <a:effectLst/>
                <a:latin typeface="Calibri" pitchFamily="34" charset="0"/>
                <a:ea typeface="TITUS Cyberbit Basic"/>
                <a:cs typeface="Calibri" pitchFamily="34" charset="0"/>
              </a:rPr>
            </a:br>
            <a:endParaRPr kumimoji="0" lang="en-US" b="0" i="0" u="none" strike="noStrike" cap="none" normalizeH="0" baseline="0" dirty="0" smtClean="0">
              <a:ln>
                <a:noFill/>
              </a:ln>
              <a:solidFill>
                <a:srgbClr val="7F7F7F"/>
              </a:solidFill>
              <a:effectLst/>
              <a:latin typeface="Calibri" pitchFamily="34" charset="0"/>
              <a:ea typeface="TITUS Cyberbit Basic"/>
              <a:cs typeface="Calibri" pitchFamily="34" charset="0"/>
            </a:endParaRPr>
          </a:p>
          <a:p>
            <a:pPr lvl="0" fontAlgn="base">
              <a:spcBef>
                <a:spcPct val="0"/>
              </a:spcBef>
              <a:spcAft>
                <a:spcPct val="0"/>
              </a:spcAft>
            </a:pPr>
            <a:r>
              <a:rPr kumimoji="0" lang="en-US" b="1" i="0" u="none" strike="noStrike" cap="none" normalizeH="0" baseline="0" dirty="0" err="1" smtClean="0">
                <a:ln>
                  <a:noFill/>
                </a:ln>
                <a:solidFill>
                  <a:srgbClr val="008080"/>
                </a:solidFill>
                <a:effectLst/>
                <a:latin typeface="Calibri" pitchFamily="34" charset="0"/>
                <a:ea typeface="Calibri" pitchFamily="34" charset="0"/>
                <a:cs typeface="Calibri" pitchFamily="34" charset="0"/>
              </a:rPr>
              <a:t>Exo</a:t>
            </a:r>
            <a:r>
              <a:rPr kumimoji="0" lang="en-US" b="1" i="0" u="none" strike="noStrike" cap="none" normalizeH="0" baseline="0" dirty="0" smtClean="0">
                <a:ln>
                  <a:noFill/>
                </a:ln>
                <a:solidFill>
                  <a:srgbClr val="008080"/>
                </a:solidFill>
                <a:effectLst/>
                <a:latin typeface="Calibri" pitchFamily="34" charset="0"/>
                <a:ea typeface="Calibri" pitchFamily="34" charset="0"/>
                <a:cs typeface="Calibri" pitchFamily="34" charset="0"/>
              </a:rPr>
              <a:t> 14:13</a:t>
            </a:r>
            <a:r>
              <a:rPr kumimoji="0" lang="en-US" b="0" i="0" u="none" strike="noStrike" cap="none" normalizeH="0" baseline="0" dirty="0" smtClean="0">
                <a:ln>
                  <a:noFill/>
                </a:ln>
                <a:solidFill>
                  <a:schemeClr val="tx1"/>
                </a:solidFill>
                <a:effectLst/>
                <a:latin typeface="Calibri" pitchFamily="34" charset="0"/>
                <a:ea typeface="Calibri" pitchFamily="34" charset="0"/>
                <a:cs typeface="Georgia" pitchFamily="18" charset="0"/>
              </a:rPr>
              <a:t>	  </a:t>
            </a:r>
            <a:r>
              <a:rPr kumimoji="0" lang="en-US" b="1" i="0" u="none" strike="noStrike" cap="none" normalizeH="0" baseline="0" dirty="0" smtClean="0">
                <a:ln>
                  <a:noFill/>
                </a:ln>
                <a:solidFill>
                  <a:srgbClr val="E36C0A"/>
                </a:solidFill>
                <a:effectLst/>
                <a:latin typeface="Comic Sans MS" pitchFamily="66" charset="0"/>
                <a:ea typeface="Calibri" pitchFamily="34" charset="0"/>
                <a:cs typeface="Calibri" pitchFamily="34" charset="0"/>
              </a:rPr>
              <a:t>And Moses said to the people, </a:t>
            </a:r>
            <a:r>
              <a:rPr kumimoji="0" lang="en-US" b="1" i="0" u="none" strike="noStrike" cap="none" normalizeH="0" baseline="0" dirty="0" smtClean="0">
                <a:ln>
                  <a:noFill/>
                </a:ln>
                <a:solidFill>
                  <a:srgbClr val="E36C0A"/>
                </a:solidFill>
                <a:effectLst/>
                <a:latin typeface="Calibri"/>
                <a:ea typeface="Calibri" pitchFamily="34" charset="0"/>
                <a:cs typeface="Calibri" pitchFamily="34" charset="0"/>
              </a:rPr>
              <a:t>“</a:t>
            </a:r>
            <a:r>
              <a:rPr kumimoji="0" lang="en-US" b="1" i="0" u="none" strike="noStrike" cap="none" normalizeH="0" baseline="0" dirty="0" smtClean="0">
                <a:ln>
                  <a:noFill/>
                </a:ln>
                <a:solidFill>
                  <a:srgbClr val="E36C0A"/>
                </a:solidFill>
                <a:effectLst/>
                <a:latin typeface="Comic Sans MS" pitchFamily="66" charset="0"/>
                <a:ea typeface="Calibri" pitchFamily="34" charset="0"/>
                <a:cs typeface="Calibri" pitchFamily="34" charset="0"/>
              </a:rPr>
              <a:t>Do not be afraid.  Stand still, and see the </a:t>
            </a:r>
            <a:r>
              <a:rPr kumimoji="0" lang="en-US" b="1" i="1" u="sng" strike="noStrike" cap="none" normalizeH="0" baseline="0" dirty="0" smtClean="0">
                <a:ln>
                  <a:noFill/>
                </a:ln>
                <a:solidFill>
                  <a:srgbClr val="FF00FF"/>
                </a:solidFill>
                <a:effectLst/>
                <a:latin typeface="Comic Sans MS" pitchFamily="66" charset="0"/>
                <a:ea typeface="Calibri" pitchFamily="34" charset="0"/>
                <a:cs typeface="Calibri" pitchFamily="34" charset="0"/>
              </a:rPr>
              <a:t>deliverance</a:t>
            </a:r>
            <a:r>
              <a:rPr kumimoji="0" lang="en-US" b="1" i="1" u="none" strike="noStrike" cap="none" normalizeH="0" baseline="0" dirty="0" smtClean="0">
                <a:ln>
                  <a:noFill/>
                </a:ln>
                <a:solidFill>
                  <a:srgbClr val="FF00FF"/>
                </a:solidFill>
                <a:effectLst/>
                <a:latin typeface="Comic Sans MS" pitchFamily="66" charset="0"/>
                <a:ea typeface="Calibri" pitchFamily="34" charset="0"/>
                <a:cs typeface="Calibri" pitchFamily="34" charset="0"/>
              </a:rPr>
              <a:t> </a:t>
            </a:r>
            <a:r>
              <a:rPr kumimoji="0" lang="en-US" b="1" i="0" u="none" strike="noStrike" cap="none" normalizeH="0" baseline="0" dirty="0" smtClean="0">
                <a:ln>
                  <a:noFill/>
                </a:ln>
                <a:solidFill>
                  <a:srgbClr val="E36C0A"/>
                </a:solidFill>
                <a:effectLst/>
                <a:latin typeface="Comic Sans MS" pitchFamily="66" charset="0"/>
                <a:ea typeface="Calibri" pitchFamily="34" charset="0"/>
                <a:cs typeface="Calibri" pitchFamily="34" charset="0"/>
              </a:rPr>
              <a:t>of</a:t>
            </a:r>
            <a:r>
              <a:rPr kumimoji="0" lang="en-US" b="0" i="0" u="none" strike="noStrike" cap="none" normalizeH="0" baseline="0" dirty="0" smtClean="0">
                <a:ln>
                  <a:noFill/>
                </a:ln>
                <a:solidFill>
                  <a:srgbClr val="FF00FF"/>
                </a:solidFill>
                <a:effectLst/>
                <a:latin typeface="Comic Sans MS" pitchFamily="66" charset="0"/>
                <a:ea typeface="Calibri" pitchFamily="34" charset="0"/>
                <a:cs typeface="Calibri" pitchFamily="34" charset="0"/>
              </a:rPr>
              <a:t> </a:t>
            </a:r>
            <a:r>
              <a:rPr kumimoji="0" lang="en-US" b="0" i="0" u="none" strike="noStrike" cap="none" normalizeH="0" baseline="0" dirty="0" smtClean="0">
                <a:ln>
                  <a:noFill/>
                </a:ln>
                <a:solidFill>
                  <a:srgbClr val="000000"/>
                </a:solidFill>
                <a:effectLst/>
                <a:latin typeface="Comic Sans MS" pitchFamily="66" charset="0"/>
                <a:ea typeface="Calibri" pitchFamily="34" charset="0"/>
                <a:cs typeface="Calibri" pitchFamily="34" charset="0"/>
              </a:rPr>
              <a:t>[</a:t>
            </a:r>
            <a:r>
              <a:rPr kumimoji="0" lang="en-US" b="1" i="0" u="none" strike="noStrike" cap="none" normalizeH="0" baseline="0" dirty="0" err="1" smtClean="0">
                <a:ln>
                  <a:noFill/>
                </a:ln>
                <a:solidFill>
                  <a:srgbClr val="0000FF"/>
                </a:solidFill>
                <a:effectLst/>
                <a:latin typeface="Comic Sans MS" pitchFamily="66" charset="0"/>
                <a:ea typeface="Calibri" pitchFamily="34" charset="0"/>
                <a:cs typeface="Calibri" pitchFamily="34" charset="0"/>
              </a:rPr>
              <a:t>Yahuah</a:t>
            </a:r>
            <a:r>
              <a:rPr kumimoji="0" lang="en-US" b="1" i="0" u="none" strike="noStrike" cap="none" normalizeH="0" baseline="0" dirty="0" smtClean="0">
                <a:ln>
                  <a:noFill/>
                </a:ln>
                <a:solidFill>
                  <a:srgbClr val="0000FF"/>
                </a:solidFill>
                <a:effectLst/>
                <a:latin typeface="Comic Sans MS" pitchFamily="66" charset="0"/>
                <a:ea typeface="Calibri" pitchFamily="34" charset="0"/>
                <a:cs typeface="Calibri" pitchFamily="34" charset="0"/>
              </a:rPr>
              <a:t>]</a:t>
            </a:r>
            <a:r>
              <a:rPr kumimoji="0" lang="en-US" b="0" i="0" u="none" strike="noStrike" cap="none" normalizeH="0" baseline="0" dirty="0" smtClean="0">
                <a:ln>
                  <a:noFill/>
                </a:ln>
                <a:solidFill>
                  <a:srgbClr val="0000FF"/>
                </a:solidFill>
                <a:effectLst/>
                <a:latin typeface="Comic Sans MS" pitchFamily="66" charset="0"/>
                <a:ea typeface="Calibri" pitchFamily="34" charset="0"/>
                <a:cs typeface="Calibri" pitchFamily="34" charset="0"/>
              </a:rPr>
              <a:t>,</a:t>
            </a:r>
            <a:r>
              <a:rPr kumimoji="0" lang="en-US" b="0" i="0" u="none" strike="noStrike" cap="none" normalizeH="0" baseline="0" dirty="0" smtClean="0">
                <a:ln>
                  <a:noFill/>
                </a:ln>
                <a:solidFill>
                  <a:schemeClr val="tx1"/>
                </a:solidFill>
                <a:effectLst/>
                <a:latin typeface="Comic Sans MS" pitchFamily="66" charset="0"/>
                <a:ea typeface="Calibri" pitchFamily="34" charset="0"/>
                <a:cs typeface="Calibri" pitchFamily="34" charset="0"/>
              </a:rPr>
              <a:t> </a:t>
            </a:r>
            <a:r>
              <a:rPr kumimoji="0" lang="en-US" b="1" i="1" u="sng" strike="noStrike" cap="none" normalizeH="0" baseline="0" dirty="0" smtClean="0">
                <a:ln>
                  <a:noFill/>
                </a:ln>
                <a:solidFill>
                  <a:srgbClr val="FF00FF"/>
                </a:solidFill>
                <a:effectLst/>
                <a:latin typeface="Comic Sans MS" pitchFamily="66" charset="0"/>
                <a:ea typeface="Calibri" pitchFamily="34" charset="0"/>
                <a:cs typeface="Calibri" pitchFamily="34" charset="0"/>
              </a:rPr>
              <a:t>which He does for you today</a:t>
            </a:r>
            <a:r>
              <a:rPr kumimoji="0" lang="en-US" b="1" i="1" u="none" strike="noStrike" cap="none" normalizeH="0" baseline="0" dirty="0" smtClean="0">
                <a:ln>
                  <a:noFill/>
                </a:ln>
                <a:solidFill>
                  <a:srgbClr val="FF00FF"/>
                </a:solidFill>
                <a:effectLst/>
                <a:latin typeface="Comic Sans MS" pitchFamily="66" charset="0"/>
                <a:ea typeface="Calibri" pitchFamily="34" charset="0"/>
                <a:cs typeface="Calibri" pitchFamily="34" charset="0"/>
              </a:rPr>
              <a:t>.</a:t>
            </a:r>
            <a:r>
              <a:rPr kumimoji="0" lang="en-US" b="1" i="1" u="none" strike="noStrike" cap="none" normalizeH="0" baseline="0" dirty="0" smtClean="0">
                <a:ln>
                  <a:noFill/>
                </a:ln>
                <a:solidFill>
                  <a:srgbClr val="FF00FF"/>
                </a:solidFill>
                <a:effectLst/>
                <a:latin typeface="Calibri" pitchFamily="34" charset="0"/>
                <a:ea typeface="Calibri" pitchFamily="34" charset="0"/>
                <a:cs typeface="Georgia" pitchFamily="18" charset="0"/>
              </a:rPr>
              <a:t> </a:t>
            </a:r>
            <a:r>
              <a:rPr kumimoji="0" lang="en-US" b="0" i="0" u="none" strike="noStrike" cap="none" normalizeH="0" baseline="0" dirty="0" smtClean="0">
                <a:ln>
                  <a:noFill/>
                </a:ln>
                <a:solidFill>
                  <a:srgbClr val="7F7F7F"/>
                </a:solidFill>
                <a:effectLst/>
                <a:latin typeface="Calibri" pitchFamily="34" charset="0"/>
                <a:ea typeface="TITUS Cyberbit Basic"/>
                <a:cs typeface="Calibri" pitchFamily="34" charset="0"/>
              </a:rPr>
              <a:t>(</a:t>
            </a:r>
            <a:r>
              <a:rPr kumimoji="0" lang="en-US" b="1" i="0" u="none" strike="noStrike" cap="none" normalizeH="0" baseline="0" dirty="0" smtClean="0">
                <a:ln>
                  <a:noFill/>
                </a:ln>
                <a:solidFill>
                  <a:srgbClr val="7F7F7F"/>
                </a:solidFill>
                <a:effectLst/>
                <a:latin typeface="Calibri" pitchFamily="34" charset="0"/>
                <a:ea typeface="TITUS Cyberbit Basic"/>
                <a:cs typeface="Calibri" pitchFamily="34" charset="0"/>
              </a:rPr>
              <a:t>Abib</a:t>
            </a:r>
            <a:r>
              <a:rPr kumimoji="0" lang="en-US" b="0" i="0" u="none" strike="noStrike" cap="none" normalizeH="0" baseline="0" dirty="0" smtClean="0">
                <a:ln>
                  <a:noFill/>
                </a:ln>
                <a:solidFill>
                  <a:srgbClr val="7F7F7F"/>
                </a:solidFill>
                <a:effectLst/>
                <a:latin typeface="Calibri" pitchFamily="34" charset="0"/>
                <a:ea typeface="TITUS Cyberbit Basic"/>
                <a:cs typeface="Calibri" pitchFamily="34" charset="0"/>
              </a:rPr>
              <a:t> </a:t>
            </a:r>
            <a:r>
              <a:rPr kumimoji="0" lang="en-US" b="1" i="0" u="none" strike="noStrike" cap="none" normalizeH="0" baseline="0" dirty="0" smtClean="0">
                <a:ln>
                  <a:noFill/>
                </a:ln>
                <a:solidFill>
                  <a:srgbClr val="7F7F7F"/>
                </a:solidFill>
                <a:effectLst/>
                <a:latin typeface="Calibri" pitchFamily="34" charset="0"/>
                <a:ea typeface="TITUS Cyberbit Basic"/>
                <a:cs typeface="Calibri" pitchFamily="34" charset="0"/>
              </a:rPr>
              <a:t>17</a:t>
            </a:r>
            <a:r>
              <a:rPr kumimoji="0" lang="en-US" b="0" i="0" u="none" strike="noStrike" cap="none" normalizeH="0" baseline="0" dirty="0" smtClean="0">
                <a:ln>
                  <a:noFill/>
                </a:ln>
                <a:solidFill>
                  <a:srgbClr val="7F7F7F"/>
                </a:solidFill>
                <a:effectLst/>
                <a:latin typeface="Calibri" pitchFamily="34" charset="0"/>
                <a:ea typeface="TITUS Cyberbit Basic"/>
                <a:cs typeface="Calibri" pitchFamily="34" charset="0"/>
              </a:rPr>
              <a:t>)  </a:t>
            </a:r>
            <a:r>
              <a:rPr kumimoji="0" lang="en-US" b="1" i="0" u="none" strike="noStrike" cap="none" normalizeH="0" baseline="0" dirty="0" smtClean="0">
                <a:ln>
                  <a:noFill/>
                </a:ln>
                <a:solidFill>
                  <a:srgbClr val="E36C0A"/>
                </a:solidFill>
                <a:effectLst/>
                <a:latin typeface="Comic Sans MS" pitchFamily="66" charset="0"/>
                <a:ea typeface="Calibri" pitchFamily="34" charset="0"/>
                <a:cs typeface="Calibri" pitchFamily="34" charset="0"/>
              </a:rPr>
              <a:t>For the Egyptians whom you see </a:t>
            </a:r>
            <a:r>
              <a:rPr kumimoji="0" lang="en-US" sz="2000" b="1" i="1" u="sng" strike="noStrike" cap="none" normalizeH="0" baseline="0" dirty="0" smtClean="0">
                <a:ln>
                  <a:noFill/>
                </a:ln>
                <a:solidFill>
                  <a:srgbClr val="CC0099"/>
                </a:solidFill>
                <a:effectLst/>
                <a:latin typeface="Comic Sans MS" pitchFamily="66" charset="0"/>
                <a:ea typeface="Calibri" pitchFamily="34" charset="0"/>
                <a:cs typeface="Calibri" pitchFamily="34" charset="0"/>
              </a:rPr>
              <a:t>today</a:t>
            </a:r>
            <a:r>
              <a:rPr kumimoji="0" lang="en-US" sz="2000" b="1" i="1" u="none" strike="noStrike" cap="none" normalizeH="0" baseline="0" dirty="0" smtClean="0">
                <a:ln>
                  <a:noFill/>
                </a:ln>
                <a:solidFill>
                  <a:srgbClr val="CC0099"/>
                </a:solidFill>
                <a:effectLst/>
                <a:latin typeface="Calibri" pitchFamily="34" charset="0"/>
                <a:ea typeface="Calibri" pitchFamily="34" charset="0"/>
                <a:cs typeface="Georgia" pitchFamily="18" charset="0"/>
              </a:rPr>
              <a:t> </a:t>
            </a:r>
            <a:r>
              <a:rPr kumimoji="0" lang="en-US" b="0" i="0" u="none" strike="noStrike" cap="none" normalizeH="0" baseline="0" dirty="0" smtClean="0">
                <a:ln>
                  <a:noFill/>
                </a:ln>
                <a:solidFill>
                  <a:srgbClr val="7F7F7F"/>
                </a:solidFill>
                <a:effectLst/>
                <a:latin typeface="Calibri" pitchFamily="34" charset="0"/>
                <a:ea typeface="TITUS Cyberbit Basic"/>
                <a:cs typeface="Calibri" pitchFamily="34" charset="0"/>
              </a:rPr>
              <a:t>(</a:t>
            </a:r>
            <a:r>
              <a:rPr kumimoji="0" lang="en-US" b="1" i="0" u="none" strike="noStrike" cap="none" normalizeH="0" baseline="0" dirty="0" smtClean="0">
                <a:ln>
                  <a:noFill/>
                </a:ln>
                <a:solidFill>
                  <a:srgbClr val="7F7F7F"/>
                </a:solidFill>
                <a:effectLst/>
                <a:latin typeface="Calibri" pitchFamily="34" charset="0"/>
                <a:ea typeface="TITUS Cyberbit Basic"/>
                <a:cs typeface="Calibri" pitchFamily="34" charset="0"/>
              </a:rPr>
              <a:t>Abib</a:t>
            </a:r>
            <a:r>
              <a:rPr kumimoji="0" lang="en-US" b="0" i="0" u="none" strike="noStrike" cap="none" normalizeH="0" baseline="0" dirty="0" smtClean="0">
                <a:ln>
                  <a:noFill/>
                </a:ln>
                <a:solidFill>
                  <a:srgbClr val="7F7F7F"/>
                </a:solidFill>
                <a:effectLst/>
                <a:latin typeface="Calibri" pitchFamily="34" charset="0"/>
                <a:ea typeface="TITUS Cyberbit Basic"/>
                <a:cs typeface="Calibri" pitchFamily="34" charset="0"/>
              </a:rPr>
              <a:t> </a:t>
            </a:r>
            <a:r>
              <a:rPr kumimoji="0" lang="en-US" b="1" i="0" u="none" strike="noStrike" cap="none" normalizeH="0" baseline="0" dirty="0" smtClean="0">
                <a:ln>
                  <a:noFill/>
                </a:ln>
                <a:solidFill>
                  <a:srgbClr val="7F7F7F"/>
                </a:solidFill>
                <a:effectLst/>
                <a:latin typeface="Calibri" pitchFamily="34" charset="0"/>
                <a:ea typeface="TITUS Cyberbit Basic"/>
                <a:cs typeface="Calibri" pitchFamily="34" charset="0"/>
              </a:rPr>
              <a:t>17</a:t>
            </a:r>
            <a:r>
              <a:rPr kumimoji="0" lang="en-US" b="0" i="0" u="none" strike="noStrike" cap="none" normalizeH="0" baseline="0" dirty="0" smtClean="0">
                <a:ln>
                  <a:noFill/>
                </a:ln>
                <a:solidFill>
                  <a:srgbClr val="7F7F7F"/>
                </a:solidFill>
                <a:effectLst/>
                <a:latin typeface="Calibri" pitchFamily="34" charset="0"/>
                <a:ea typeface="TITUS Cyberbit Basic"/>
                <a:cs typeface="Calibri" pitchFamily="34" charset="0"/>
              </a:rPr>
              <a:t>),</a:t>
            </a:r>
            <a:r>
              <a:rPr kumimoji="0" lang="en-US" b="0" i="0" u="none" strike="noStrike" cap="none" normalizeH="0" baseline="0" dirty="0" smtClean="0">
                <a:ln>
                  <a:noFill/>
                </a:ln>
                <a:solidFill>
                  <a:srgbClr val="CC0099"/>
                </a:solidFill>
                <a:effectLst/>
                <a:latin typeface="Calibri" pitchFamily="34" charset="0"/>
                <a:ea typeface="Calibri" pitchFamily="34" charset="0"/>
                <a:cs typeface="Georgia" pitchFamily="18" charset="0"/>
              </a:rPr>
              <a:t> </a:t>
            </a:r>
            <a:br>
              <a:rPr kumimoji="0" lang="en-US" b="0" i="0" u="none" strike="noStrike" cap="none" normalizeH="0" baseline="0" dirty="0" smtClean="0">
                <a:ln>
                  <a:noFill/>
                </a:ln>
                <a:solidFill>
                  <a:srgbClr val="CC0099"/>
                </a:solidFill>
                <a:effectLst/>
                <a:latin typeface="Calibri" pitchFamily="34" charset="0"/>
                <a:ea typeface="Calibri" pitchFamily="34" charset="0"/>
                <a:cs typeface="Georgia" pitchFamily="18" charset="0"/>
              </a:rPr>
            </a:br>
            <a:r>
              <a:rPr kumimoji="0" lang="en-US" b="1" i="0" u="none" strike="noStrike" cap="none" normalizeH="0" baseline="0" dirty="0" smtClean="0">
                <a:ln>
                  <a:noFill/>
                </a:ln>
                <a:solidFill>
                  <a:srgbClr val="E36C0A"/>
                </a:solidFill>
                <a:effectLst/>
                <a:latin typeface="Comic Sans MS" pitchFamily="66" charset="0"/>
                <a:ea typeface="Calibri" pitchFamily="34" charset="0"/>
                <a:cs typeface="Georgia" pitchFamily="18" charset="0"/>
              </a:rPr>
              <a:t>you are never, never to see again.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5"/>
          <p:cNvSpPr>
            <a:spLocks noChangeArrowheads="1"/>
          </p:cNvSpPr>
          <p:nvPr/>
        </p:nvSpPr>
        <p:spPr bwMode="auto">
          <a:xfrm>
            <a:off x="1219200" y="3637110"/>
            <a:ext cx="73914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scene3d>
              <a:camera prst="orthographicFront"/>
              <a:lightRig rig="threePt" dir="t"/>
            </a:scene3d>
            <a:sp3d extrusionH="57150">
              <a:bevelT w="38100" h="38100"/>
            </a:sp3d>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Rounded MT Bold" pitchFamily="34" charset="0"/>
                <a:ea typeface="Calibri" pitchFamily="34" charset="0"/>
                <a:cs typeface="Georgia" pitchFamily="18" charset="0"/>
              </a:rPr>
              <a:t>Note:</a:t>
            </a:r>
            <a:r>
              <a:rPr kumimoji="0" lang="en-US" sz="1400" b="1" i="0" u="none" strike="noStrike" cap="none" normalizeH="0" baseline="0" dirty="0" smtClean="0">
                <a:ln>
                  <a:noFill/>
                </a:ln>
                <a:solidFill>
                  <a:srgbClr val="FF0000"/>
                </a:solidFill>
                <a:effectLst/>
                <a:latin typeface="Calibri" pitchFamily="34" charset="0"/>
                <a:ea typeface="Calibri" pitchFamily="34" charset="0"/>
                <a:cs typeface="Georgia" pitchFamily="18" charset="0"/>
              </a:rPr>
              <a:t>	</a:t>
            </a:r>
            <a:r>
              <a:rPr kumimoji="0" lang="en-US" b="1" i="0" u="none" strike="noStrike" cap="none" normalizeH="0" baseline="0" dirty="0" smtClean="0">
                <a:ln>
                  <a:noFill/>
                </a:ln>
                <a:solidFill>
                  <a:srgbClr val="0D0D0D"/>
                </a:solidFill>
                <a:effectLst/>
                <a:latin typeface="Calibri" pitchFamily="34" charset="0"/>
                <a:ea typeface="Calibri" pitchFamily="34" charset="0"/>
                <a:cs typeface="Calibri" pitchFamily="34" charset="0"/>
              </a:rPr>
              <a:t>Sunset Theory claims the day begins at sunset.</a:t>
            </a:r>
            <a:r>
              <a:rPr kumimoji="0" lang="en-US" b="0" i="0" u="none" strike="noStrike" cap="none" normalizeH="0" baseline="0" dirty="0" smtClean="0">
                <a:ln>
                  <a:noFill/>
                </a:ln>
                <a:solidFill>
                  <a:srgbClr val="FF0000"/>
                </a:solidFill>
                <a:effectLst/>
                <a:latin typeface="Calibri" pitchFamily="34" charset="0"/>
                <a:ea typeface="Calibri" pitchFamily="34" charset="0"/>
                <a:cs typeface="Calibri" pitchFamily="34" charset="0"/>
              </a:rPr>
              <a:t/>
            </a:r>
            <a:br>
              <a:rPr kumimoji="0" lang="en-US" b="0" i="0" u="none" strike="noStrike" cap="none" normalizeH="0" baseline="0" dirty="0" smtClean="0">
                <a:ln>
                  <a:noFill/>
                </a:ln>
                <a:solidFill>
                  <a:srgbClr val="FF0000"/>
                </a:solidFill>
                <a:effectLst/>
                <a:latin typeface="Calibri" pitchFamily="34" charset="0"/>
                <a:ea typeface="Calibri" pitchFamily="34" charset="0"/>
                <a:cs typeface="Calibri" pitchFamily="34" charset="0"/>
              </a:rPr>
            </a:br>
            <a:r>
              <a:rPr kumimoji="0" lang="en-US" b="0" i="0" u="none" strike="noStrike" cap="none" normalizeH="0" baseline="0" dirty="0" smtClean="0">
                <a:ln>
                  <a:noFill/>
                </a:ln>
                <a:solidFill>
                  <a:srgbClr val="FF0000"/>
                </a:solidFill>
                <a:effectLst/>
                <a:latin typeface="Calibri" pitchFamily="34" charset="0"/>
                <a:ea typeface="Calibri" pitchFamily="34" charset="0"/>
                <a:cs typeface="Calibri" pitchFamily="34" charset="0"/>
              </a:rPr>
              <a:t>1)  </a:t>
            </a:r>
            <a:r>
              <a:rPr lang="en-US" sz="2000" i="1" u="sng" dirty="0" smtClean="0">
                <a:solidFill>
                  <a:srgbClr val="9900FF"/>
                </a:solidFill>
                <a:latin typeface="Calibri" pitchFamily="34" charset="0"/>
                <a:ea typeface="Calibri" pitchFamily="34" charset="0"/>
                <a:cs typeface="Calibri" pitchFamily="34" charset="0"/>
              </a:rPr>
              <a:t>W</a:t>
            </a:r>
            <a:r>
              <a:rPr kumimoji="0" lang="en-US" sz="2000" b="0" i="1" u="sng" strike="noStrike" cap="none" normalizeH="0" baseline="0" dirty="0" smtClean="0">
                <a:ln>
                  <a:noFill/>
                </a:ln>
                <a:solidFill>
                  <a:srgbClr val="9900FF"/>
                </a:solidFill>
                <a:effectLst/>
                <a:latin typeface="Calibri" pitchFamily="34" charset="0"/>
                <a:ea typeface="Calibri" pitchFamily="34" charset="0"/>
                <a:cs typeface="Calibri" pitchFamily="34" charset="0"/>
              </a:rPr>
              <a:t>hen</a:t>
            </a:r>
            <a:r>
              <a:rPr kumimoji="0" lang="en-US" sz="2000" b="0" i="0" u="none" strike="noStrike" cap="none" normalizeH="0" baseline="0" dirty="0" smtClean="0">
                <a:ln>
                  <a:noFill/>
                </a:ln>
                <a:solidFill>
                  <a:srgbClr val="FF0000"/>
                </a:solidFill>
                <a:effectLst/>
                <a:latin typeface="Calibri" pitchFamily="34" charset="0"/>
                <a:ea typeface="Calibri" pitchFamily="34" charset="0"/>
                <a:cs typeface="Calibri" pitchFamily="34" charset="0"/>
              </a:rPr>
              <a:t> will the salvation of</a:t>
            </a:r>
            <a:r>
              <a:rPr kumimoji="0" lang="en-US" b="0" i="0" u="none" strike="noStrike" cap="none" normalizeH="0" baseline="0" dirty="0" smtClean="0">
                <a:ln>
                  <a:noFill/>
                </a:ln>
                <a:solidFill>
                  <a:srgbClr val="000000"/>
                </a:solidFill>
                <a:effectLst/>
                <a:latin typeface="Calibri" pitchFamily="34" charset="0"/>
                <a:ea typeface="Calibri" pitchFamily="34" charset="0"/>
                <a:cs typeface="Calibri" pitchFamily="34" charset="0"/>
              </a:rPr>
              <a:t> </a:t>
            </a:r>
            <a:r>
              <a:rPr kumimoji="0" lang="en-US" sz="2000" b="1" i="0" u="none" strike="noStrike" cap="none" normalizeH="0" baseline="0" dirty="0" smtClean="0">
                <a:ln>
                  <a:noFill/>
                </a:ln>
                <a:solidFill>
                  <a:srgbClr val="0000FF"/>
                </a:solidFill>
                <a:effectLst/>
                <a:latin typeface="Calibri" pitchFamily="34" charset="0"/>
                <a:ea typeface="Calibri" pitchFamily="34" charset="0"/>
                <a:cs typeface="Calibri" pitchFamily="34" charset="0"/>
              </a:rPr>
              <a:t>Yahuah</a:t>
            </a:r>
            <a:r>
              <a:rPr kumimoji="0" lang="en-US" sz="2000" b="0" i="0" u="none" strike="noStrike" cap="none" normalizeH="0" baseline="0" dirty="0" smtClean="0">
                <a:ln>
                  <a:noFill/>
                </a:ln>
                <a:solidFill>
                  <a:srgbClr val="0000FF"/>
                </a:solidFill>
                <a:effectLst/>
                <a:latin typeface="Calibri" pitchFamily="34" charset="0"/>
                <a:ea typeface="Calibri" pitchFamily="34" charset="0"/>
                <a:cs typeface="Calibri" pitchFamily="34" charset="0"/>
              </a:rPr>
              <a:t> </a:t>
            </a:r>
            <a:r>
              <a:rPr kumimoji="0" lang="en-US" sz="2000" b="0" i="0" u="none" strike="noStrike" cap="none" normalizeH="0" baseline="0" dirty="0" smtClean="0">
                <a:ln>
                  <a:noFill/>
                </a:ln>
                <a:solidFill>
                  <a:srgbClr val="FF0000"/>
                </a:solidFill>
                <a:effectLst/>
                <a:latin typeface="Calibri" pitchFamily="34" charset="0"/>
                <a:ea typeface="Calibri" pitchFamily="34" charset="0"/>
                <a:cs typeface="Calibri" pitchFamily="34" charset="0"/>
              </a:rPr>
              <a:t>occur?  </a:t>
            </a:r>
            <a:br>
              <a:rPr kumimoji="0" lang="en-US" sz="2000" b="0" i="0" u="none" strike="noStrike" cap="none" normalizeH="0" baseline="0" dirty="0" smtClean="0">
                <a:ln>
                  <a:noFill/>
                </a:ln>
                <a:solidFill>
                  <a:srgbClr val="FF0000"/>
                </a:solidFill>
                <a:effectLst/>
                <a:latin typeface="Calibri" pitchFamily="34" charset="0"/>
                <a:ea typeface="Calibri" pitchFamily="34" charset="0"/>
                <a:cs typeface="Calibri" pitchFamily="34" charset="0"/>
              </a:rPr>
            </a:br>
            <a:r>
              <a:rPr kumimoji="0" lang="en-US" sz="2000" b="0" i="0" u="none" strike="noStrike" cap="none" normalizeH="0" baseline="0" dirty="0" smtClean="0">
                <a:ln>
                  <a:noFill/>
                </a:ln>
                <a:solidFill>
                  <a:srgbClr val="FF0000"/>
                </a:solidFill>
                <a:effectLst/>
                <a:latin typeface="Calibri" pitchFamily="34" charset="0"/>
                <a:ea typeface="Calibri" pitchFamily="34" charset="0"/>
                <a:cs typeface="Calibri" pitchFamily="34" charset="0"/>
              </a:rPr>
              <a:t>2)  Will salvation be realized </a:t>
            </a:r>
            <a:r>
              <a:rPr kumimoji="0" lang="en-US" sz="2000" b="1" i="1" u="none" strike="noStrike" cap="none" normalizeH="0" baseline="0" dirty="0" smtClean="0">
                <a:ln>
                  <a:noFill/>
                </a:ln>
                <a:solidFill>
                  <a:srgbClr val="0D0D0D"/>
                </a:solidFill>
                <a:effectLst/>
                <a:latin typeface="Calibri" pitchFamily="34" charset="0"/>
                <a:ea typeface="Calibri" pitchFamily="34" charset="0"/>
                <a:cs typeface="Calibri" pitchFamily="34" charset="0"/>
              </a:rPr>
              <a:t>before the sunset</a:t>
            </a:r>
            <a:r>
              <a:rPr kumimoji="0" lang="en-US" sz="2000" b="0" i="0" u="none" strike="noStrike" cap="none" normalizeH="0" baseline="0" dirty="0" smtClean="0">
                <a:ln>
                  <a:noFill/>
                </a:ln>
                <a:solidFill>
                  <a:srgbClr val="0D0D0D"/>
                </a:solidFill>
                <a:effectLst/>
                <a:latin typeface="Calibri" pitchFamily="34" charset="0"/>
                <a:ea typeface="Calibri" pitchFamily="34" charset="0"/>
                <a:cs typeface="Calibri" pitchFamily="34" charset="0"/>
              </a:rPr>
              <a:t> </a:t>
            </a:r>
            <a:r>
              <a:rPr kumimoji="0" lang="en-US" sz="2000" b="0" i="0" u="none" strike="noStrike" cap="none" normalizeH="0" baseline="0" dirty="0" smtClean="0">
                <a:ln>
                  <a:noFill/>
                </a:ln>
                <a:solidFill>
                  <a:srgbClr val="7F7F7F"/>
                </a:solidFill>
                <a:effectLst/>
                <a:latin typeface="Calibri" pitchFamily="34" charset="0"/>
                <a:ea typeface="TITUS Cyberbit Basic"/>
                <a:cs typeface="Calibri" pitchFamily="34" charset="0"/>
              </a:rPr>
              <a:t>(on </a:t>
            </a:r>
            <a:r>
              <a:rPr kumimoji="0" lang="en-US" sz="2000" b="1" i="0" u="none" strike="noStrike" cap="none" normalizeH="0" baseline="0" dirty="0" smtClean="0">
                <a:ln>
                  <a:noFill/>
                </a:ln>
                <a:solidFill>
                  <a:srgbClr val="7F7F7F"/>
                </a:solidFill>
                <a:effectLst/>
                <a:latin typeface="Calibri" pitchFamily="34" charset="0"/>
                <a:ea typeface="TITUS Cyberbit Basic"/>
                <a:cs typeface="Calibri" pitchFamily="34" charset="0"/>
              </a:rPr>
              <a:t>Abib</a:t>
            </a:r>
            <a:r>
              <a:rPr kumimoji="0" lang="en-US" sz="2000" b="0" i="0" u="none" strike="noStrike" cap="none" normalizeH="0" baseline="0" dirty="0" smtClean="0">
                <a:ln>
                  <a:noFill/>
                </a:ln>
                <a:solidFill>
                  <a:srgbClr val="7F7F7F"/>
                </a:solidFill>
                <a:effectLst/>
                <a:latin typeface="Calibri" pitchFamily="34" charset="0"/>
                <a:ea typeface="TITUS Cyberbit Basic"/>
                <a:cs typeface="Calibri" pitchFamily="34" charset="0"/>
              </a:rPr>
              <a:t> </a:t>
            </a:r>
            <a:r>
              <a:rPr kumimoji="0" lang="en-US" sz="2000" b="1" i="0" u="none" strike="noStrike" cap="none" normalizeH="0" baseline="0" dirty="0" smtClean="0">
                <a:ln>
                  <a:noFill/>
                </a:ln>
                <a:solidFill>
                  <a:srgbClr val="7F7F7F"/>
                </a:solidFill>
                <a:effectLst/>
                <a:latin typeface="Calibri" pitchFamily="34" charset="0"/>
                <a:ea typeface="TITUS Cyberbit Basic"/>
                <a:cs typeface="Calibri" pitchFamily="34" charset="0"/>
              </a:rPr>
              <a:t>17</a:t>
            </a:r>
            <a:r>
              <a:rPr kumimoji="0" lang="en-US" sz="2000" b="0" i="0" u="none" strike="noStrike" cap="none" normalizeH="0" baseline="0" dirty="0" smtClean="0">
                <a:ln>
                  <a:noFill/>
                </a:ln>
                <a:solidFill>
                  <a:srgbClr val="7F7F7F"/>
                </a:solidFill>
                <a:effectLst/>
                <a:latin typeface="Calibri" pitchFamily="34" charset="0"/>
                <a:ea typeface="TITUS Cyberbit Basic"/>
                <a:cs typeface="Calibri" pitchFamily="34" charset="0"/>
              </a:rPr>
              <a:t>) …</a:t>
            </a:r>
            <a:r>
              <a:rPr kumimoji="0" lang="en-US" sz="2000" b="0" i="0" u="none" strike="noStrike" cap="none" normalizeH="0" baseline="0" dirty="0" smtClean="0">
                <a:ln>
                  <a:noFill/>
                </a:ln>
                <a:solidFill>
                  <a:srgbClr val="0D0D0D"/>
                </a:solidFill>
                <a:effectLst/>
                <a:latin typeface="Calibri" pitchFamily="34" charset="0"/>
                <a:ea typeface="Calibri" pitchFamily="34" charset="0"/>
                <a:cs typeface="Calibri" pitchFamily="34" charset="0"/>
              </a:rPr>
              <a:t> </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or </a:t>
            </a:r>
            <a:br>
              <a:rPr kumimoji="0" lang="en-US"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br>
            <a:r>
              <a:rPr kumimoji="0" lang="en-US" sz="2000" b="0" i="0" u="none" strike="noStrike" cap="none" normalizeH="0" baseline="0" dirty="0" smtClean="0">
                <a:ln>
                  <a:noFill/>
                </a:ln>
                <a:solidFill>
                  <a:srgbClr val="FF0000"/>
                </a:solidFill>
                <a:effectLst/>
                <a:latin typeface="Calibri" pitchFamily="34" charset="0"/>
                <a:ea typeface="Calibri" pitchFamily="34" charset="0"/>
                <a:cs typeface="Calibri" pitchFamily="34" charset="0"/>
              </a:rPr>
              <a:t>3)  </a:t>
            </a:r>
            <a:r>
              <a:rPr lang="en-US" sz="2000" dirty="0">
                <a:latin typeface="Calibri" pitchFamily="34" charset="0"/>
                <a:ea typeface="Calibri" pitchFamily="34" charset="0"/>
                <a:cs typeface="Calibri" pitchFamily="34" charset="0"/>
              </a:rPr>
              <a:t>W</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ill Israel’s experience of </a:t>
            </a:r>
            <a:r>
              <a:rPr kumimoji="0" lang="en-US" sz="2000" b="1" i="0" u="none" strike="noStrike" cap="none" normalizeH="0" baseline="0" dirty="0" smtClean="0">
                <a:ln>
                  <a:noFill/>
                </a:ln>
                <a:solidFill>
                  <a:srgbClr val="0000CC"/>
                </a:solidFill>
                <a:effectLst/>
                <a:latin typeface="Calibri" pitchFamily="34" charset="0"/>
                <a:ea typeface="Calibri" pitchFamily="34" charset="0"/>
                <a:cs typeface="Calibri" pitchFamily="34" charset="0"/>
              </a:rPr>
              <a:t>“Salvation </a:t>
            </a:r>
            <a:r>
              <a:rPr kumimoji="0" lang="en-US" sz="2000" b="1" i="0" u="sng" strike="noStrike" cap="none" normalizeH="0" baseline="0" dirty="0" smtClean="0">
                <a:ln>
                  <a:noFill/>
                </a:ln>
                <a:solidFill>
                  <a:srgbClr val="0000CC"/>
                </a:solidFill>
                <a:effectLst/>
                <a:latin typeface="Calibri" pitchFamily="34" charset="0"/>
                <a:ea typeface="Calibri" pitchFamily="34" charset="0"/>
                <a:cs typeface="Calibri" pitchFamily="34" charset="0"/>
              </a:rPr>
              <a:t>Today</a:t>
            </a:r>
            <a:r>
              <a:rPr kumimoji="0" lang="en-US" sz="2000" b="1" i="0" u="none" strike="noStrike" cap="none" normalizeH="0" baseline="0" dirty="0" smtClean="0">
                <a:ln>
                  <a:noFill/>
                </a:ln>
                <a:solidFill>
                  <a:srgbClr val="0000CC"/>
                </a:solidFill>
                <a:effectLst/>
                <a:latin typeface="Calibri" pitchFamily="34" charset="0"/>
                <a:ea typeface="Calibri" pitchFamily="34" charset="0"/>
                <a:cs typeface="Calibri" pitchFamily="34" charset="0"/>
              </a:rPr>
              <a:t>” </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(KJV)  </a:t>
            </a:r>
            <a:r>
              <a:rPr kumimoji="0" lang="en-US" b="0" i="0" u="sng" strike="noStrike" cap="none" normalizeH="0" baseline="0" dirty="0" smtClean="0">
                <a:ln>
                  <a:noFill/>
                </a:ln>
                <a:solidFill>
                  <a:srgbClr val="0070C0"/>
                </a:solidFill>
                <a:effectLst/>
                <a:latin typeface="Calibri" pitchFamily="34" charset="0"/>
                <a:ea typeface="Calibri" pitchFamily="34" charset="0"/>
                <a:cs typeface="Calibri" pitchFamily="34" charset="0"/>
              </a:rPr>
              <a:t>actually be realized at the break of Dawn</a:t>
            </a:r>
            <a:r>
              <a:rPr kumimoji="0" lang="en-US" b="0" i="0" u="none" strike="noStrike" cap="none" normalizeH="0" baseline="0" dirty="0" smtClean="0">
                <a:ln>
                  <a:noFill/>
                </a:ln>
                <a:solidFill>
                  <a:srgbClr val="0070C0"/>
                </a:solidFill>
                <a:effectLst/>
                <a:latin typeface="Calibri" pitchFamily="34" charset="0"/>
                <a:ea typeface="Calibri" pitchFamily="34" charset="0"/>
                <a:cs typeface="Calibri" pitchFamily="34" charset="0"/>
              </a:rPr>
              <a:t>, </a:t>
            </a:r>
            <a:r>
              <a:rPr kumimoji="0" lang="en-US" b="0" i="0" u="none" strike="noStrike" cap="none" normalizeH="0" baseline="0" dirty="0" smtClean="0">
                <a:ln>
                  <a:noFill/>
                </a:ln>
                <a:solidFill>
                  <a:srgbClr val="9900FF"/>
                </a:solidFill>
                <a:effectLst/>
                <a:latin typeface="Calibri" pitchFamily="34" charset="0"/>
                <a:ea typeface="Calibri" pitchFamily="34" charset="0"/>
                <a:cs typeface="Calibri" pitchFamily="34" charset="0"/>
              </a:rPr>
              <a:t>the true ending of the “</a:t>
            </a:r>
            <a:r>
              <a:rPr kumimoji="0" lang="en-US" b="0" i="0" u="sng" strike="noStrike" cap="none" normalizeH="0" baseline="0" dirty="0" smtClean="0">
                <a:ln>
                  <a:noFill/>
                </a:ln>
                <a:solidFill>
                  <a:srgbClr val="9900FF"/>
                </a:solidFill>
                <a:effectLst/>
                <a:latin typeface="Calibri" pitchFamily="34" charset="0"/>
                <a:ea typeface="Calibri" pitchFamily="34" charset="0"/>
                <a:cs typeface="Calibri" pitchFamily="34" charset="0"/>
              </a:rPr>
              <a:t>today</a:t>
            </a:r>
            <a:r>
              <a:rPr kumimoji="0" lang="en-US" b="0" i="0" u="none" strike="noStrike" cap="none" normalizeH="0" baseline="0" dirty="0" smtClean="0">
                <a:ln>
                  <a:noFill/>
                </a:ln>
                <a:solidFill>
                  <a:srgbClr val="9900FF"/>
                </a:solidFill>
                <a:effectLst/>
                <a:latin typeface="Calibri" pitchFamily="34" charset="0"/>
                <a:ea typeface="Calibri" pitchFamily="34" charset="0"/>
                <a:cs typeface="Calibri" pitchFamily="34" charset="0"/>
              </a:rPr>
              <a:t>” … on the 17</a:t>
            </a:r>
            <a:r>
              <a:rPr kumimoji="0" lang="en-US" b="0" i="0" u="none" strike="noStrike" cap="none" normalizeH="0" baseline="30000" dirty="0" smtClean="0">
                <a:ln>
                  <a:noFill/>
                </a:ln>
                <a:solidFill>
                  <a:srgbClr val="9900FF"/>
                </a:solidFill>
                <a:effectLst/>
                <a:latin typeface="Calibri" pitchFamily="34" charset="0"/>
                <a:ea typeface="Calibri" pitchFamily="34" charset="0"/>
                <a:cs typeface="Calibri" pitchFamily="34" charset="0"/>
              </a:rPr>
              <a:t>th</a:t>
            </a:r>
            <a:r>
              <a:rPr kumimoji="0" lang="en-US" b="0" i="0" u="none" strike="noStrike" cap="none" normalizeH="0" baseline="0" dirty="0" smtClean="0">
                <a:ln>
                  <a:noFill/>
                </a:ln>
                <a:solidFill>
                  <a:srgbClr val="9900FF"/>
                </a:solidFill>
                <a:effectLst/>
                <a:latin typeface="Calibri" pitchFamily="34" charset="0"/>
                <a:ea typeface="Calibri" pitchFamily="34" charset="0"/>
                <a:cs typeface="Calibri" pitchFamily="34" charset="0"/>
              </a:rPr>
              <a:t>?  </a:t>
            </a:r>
            <a:r>
              <a:rPr kumimoji="0" lang="en-US" b="0" i="0" u="none" strike="noStrike" cap="none" normalizeH="0" baseline="0" dirty="0" smtClean="0">
                <a:ln>
                  <a:noFill/>
                </a:ln>
                <a:solidFill>
                  <a:srgbClr val="7F7F7F"/>
                </a:solidFill>
                <a:effectLst/>
                <a:latin typeface="Calibri" pitchFamily="34" charset="0"/>
                <a:ea typeface="TITUS Cyberbit Basic"/>
                <a:cs typeface="Calibri" pitchFamily="34" charset="0"/>
              </a:rPr>
              <a:t> </a:t>
            </a:r>
          </a:p>
          <a:p>
            <a:pPr lvl="0" fontAlgn="base">
              <a:spcBef>
                <a:spcPct val="0"/>
              </a:spcBef>
              <a:spcAft>
                <a:spcPct val="0"/>
              </a:spcAft>
            </a:pPr>
            <a:r>
              <a:rPr lang="en-US" sz="2200" b="1" cap="small" dirty="0">
                <a:solidFill>
                  <a:schemeClr val="accent2"/>
                </a:solidFill>
                <a:effectLst>
                  <a:outerShdw blurRad="38100" dist="38100" dir="2700000" algn="tl">
                    <a:srgbClr val="000000">
                      <a:alpha val="43137"/>
                    </a:srgbClr>
                  </a:outerShdw>
                </a:effectLst>
              </a:rPr>
              <a:t>Most</a:t>
            </a:r>
            <a:r>
              <a:rPr lang="en-US" sz="2200" b="1" cap="small" dirty="0">
                <a:solidFill>
                  <a:schemeClr val="accent2"/>
                </a:solidFill>
              </a:rPr>
              <a:t> </a:t>
            </a:r>
            <a:r>
              <a:rPr lang="en-US" sz="2200" b="1" cap="small" dirty="0">
                <a:solidFill>
                  <a:schemeClr val="accent2"/>
                </a:solidFill>
                <a:effectLst>
                  <a:outerShdw blurRad="38100" dist="38100" dir="2700000" algn="tl">
                    <a:srgbClr val="000000">
                      <a:alpha val="43137"/>
                    </a:srgbClr>
                  </a:outerShdw>
                </a:effectLst>
              </a:rPr>
              <a:t>importantly </a:t>
            </a:r>
            <a:r>
              <a:rPr lang="en-US" sz="2200" b="1" cap="small" dirty="0" smtClean="0">
                <a:solidFill>
                  <a:schemeClr val="accent2"/>
                </a:solidFill>
                <a:effectLst>
                  <a:outerShdw blurRad="38100" dist="38100" dir="2700000" algn="tl">
                    <a:srgbClr val="000000">
                      <a:alpha val="43137"/>
                    </a:srgbClr>
                  </a:outerShdw>
                </a:effectLst>
              </a:rPr>
              <a:t>…4)  </a:t>
            </a:r>
            <a:r>
              <a:rPr lang="en-US" sz="2200" b="1" cap="small" dirty="0">
                <a:solidFill>
                  <a:schemeClr val="accent2"/>
                </a:solidFill>
                <a:effectLst>
                  <a:outerShdw blurRad="38100" dist="38100" dir="2700000" algn="tl">
                    <a:srgbClr val="000000">
                      <a:alpha val="43137"/>
                    </a:srgbClr>
                  </a:outerShdw>
                </a:effectLst>
              </a:rPr>
              <a:t>will the Scriptures tell us exactly what “day” Israel was delivered, </a:t>
            </a:r>
            <a:r>
              <a:rPr lang="en-US" sz="2200" b="1" cap="small" dirty="0" smtClean="0">
                <a:solidFill>
                  <a:schemeClr val="accent2"/>
                </a:solidFill>
                <a:effectLst>
                  <a:outerShdw blurRad="38100" dist="38100" dir="2700000" algn="tl">
                    <a:srgbClr val="000000">
                      <a:alpha val="43137"/>
                    </a:srgbClr>
                  </a:outerShdw>
                </a:effectLst>
              </a:rPr>
              <a:t> so </a:t>
            </a:r>
            <a:r>
              <a:rPr lang="en-US" sz="2200" b="1" cap="small" dirty="0">
                <a:solidFill>
                  <a:schemeClr val="accent2"/>
                </a:solidFill>
                <a:effectLst>
                  <a:outerShdw blurRad="38100" dist="38100" dir="2700000" algn="tl">
                    <a:srgbClr val="000000">
                      <a:alpha val="43137"/>
                    </a:srgbClr>
                  </a:outerShdw>
                </a:effectLst>
              </a:rPr>
              <a:t>there is absolutely no </a:t>
            </a:r>
            <a:r>
              <a:rPr lang="en-US" sz="2200" b="1" cap="small" dirty="0" err="1">
                <a:solidFill>
                  <a:schemeClr val="accent2"/>
                </a:solidFill>
                <a:effectLst>
                  <a:outerShdw blurRad="38100" dist="38100" dir="2700000" algn="tl">
                    <a:srgbClr val="000000">
                      <a:alpha val="43137"/>
                    </a:srgbClr>
                  </a:outerShdw>
                </a:effectLst>
              </a:rPr>
              <a:t>mis</a:t>
            </a:r>
            <a:r>
              <a:rPr lang="en-US" sz="2200" b="1" cap="small" dirty="0">
                <a:solidFill>
                  <a:schemeClr val="accent2"/>
                </a:solidFill>
                <a:effectLst>
                  <a:outerShdw blurRad="38100" dist="38100" dir="2700000" algn="tl">
                    <a:srgbClr val="000000">
                      <a:alpha val="43137"/>
                    </a:srgbClr>
                  </a:outerShdw>
                </a:effectLst>
              </a:rPr>
              <a:t>-understanding</a:t>
            </a:r>
            <a:r>
              <a:rPr lang="en-US" sz="2200" b="1" cap="small" dirty="0" smtClean="0">
                <a:solidFill>
                  <a:schemeClr val="accent2"/>
                </a:solidFill>
                <a:effectLst>
                  <a:outerShdw blurRad="38100" dist="38100" dir="2700000" algn="tl">
                    <a:srgbClr val="000000">
                      <a:alpha val="43137"/>
                    </a:srgbClr>
                  </a:outerShdw>
                </a:effectLst>
              </a:rPr>
              <a:t>?  </a:t>
            </a:r>
            <a:r>
              <a:rPr lang="en-US" sz="2200" b="1" cap="small" dirty="0" smtClean="0">
                <a:solidFill>
                  <a:srgbClr val="0070C0"/>
                </a:solidFill>
                <a:effectLst>
                  <a:outerShdw blurRad="38100" dist="38100" dir="2700000" algn="tl">
                    <a:srgbClr val="000000">
                      <a:alpha val="43137"/>
                    </a:srgbClr>
                  </a:outerShdw>
                </a:effectLst>
              </a:rPr>
              <a:t>5)  Is Yahuah’s calendar that precise?</a:t>
            </a:r>
            <a:endParaRPr kumimoji="0" lang="en-US" sz="2200" b="0" i="0" u="none" strike="noStrike" cap="none" normalizeH="0" baseline="0" dirty="0" smtClean="0">
              <a:ln>
                <a:noFill/>
              </a:ln>
              <a:solidFill>
                <a:schemeClr val="accent2"/>
              </a:solidFill>
              <a:effectLst>
                <a:outerShdw blurRad="38100" dist="38100" dir="2700000" algn="tl">
                  <a:srgbClr val="000000">
                    <a:alpha val="43137"/>
                  </a:srgbClr>
                </a:outerShdw>
              </a:effectLst>
              <a:latin typeface="Arial" pitchFamily="34" charset="0"/>
              <a:cs typeface="Arial" pitchFamily="34" charset="0"/>
            </a:endParaRPr>
          </a:p>
        </p:txBody>
      </p:sp>
      <p:sp>
        <p:nvSpPr>
          <p:cNvPr id="2" name="TextBox 1"/>
          <p:cNvSpPr txBox="1"/>
          <p:nvPr/>
        </p:nvSpPr>
        <p:spPr>
          <a:xfrm>
            <a:off x="615295" y="3581400"/>
            <a:ext cx="457200" cy="2862322"/>
          </a:xfrm>
          <a:prstGeom prst="rect">
            <a:avLst/>
          </a:prstGeom>
          <a:solidFill>
            <a:srgbClr val="D48CB5"/>
          </a:solidFill>
          <a:ln w="19050">
            <a:solidFill>
              <a:srgbClr val="0070C0"/>
            </a:solidFill>
          </a:ln>
          <a:scene3d>
            <a:camera prst="orthographicFront"/>
            <a:lightRig rig="threePt" dir="t"/>
          </a:scene3d>
          <a:sp3d>
            <a:bevelT/>
          </a:sp3d>
        </p:spPr>
        <p:txBody>
          <a:bodyPr wrap="square" rtlCol="0">
            <a:spAutoFit/>
            <a:sp3d extrusionH="57150">
              <a:bevelT w="38100" h="38100"/>
            </a:sp3d>
          </a:bodyPr>
          <a:lstStyle/>
          <a:p>
            <a:pPr algn="ctr"/>
            <a:r>
              <a:rPr lang="en-US" sz="2000" b="1" dirty="0" smtClean="0">
                <a:solidFill>
                  <a:srgbClr val="0070C0"/>
                </a:solidFill>
              </a:rPr>
              <a:t>QUE</a:t>
            </a:r>
            <a:br>
              <a:rPr lang="en-US" sz="2000" b="1" dirty="0" smtClean="0">
                <a:solidFill>
                  <a:srgbClr val="0070C0"/>
                </a:solidFill>
              </a:rPr>
            </a:br>
            <a:r>
              <a:rPr lang="en-US" sz="2000" b="1" dirty="0" smtClean="0">
                <a:solidFill>
                  <a:srgbClr val="0070C0"/>
                </a:solidFill>
              </a:rPr>
              <a:t>S</a:t>
            </a:r>
            <a:br>
              <a:rPr lang="en-US" sz="2000" b="1" dirty="0" smtClean="0">
                <a:solidFill>
                  <a:srgbClr val="0070C0"/>
                </a:solidFill>
              </a:rPr>
            </a:br>
            <a:r>
              <a:rPr lang="en-US" sz="2000" b="1" dirty="0" smtClean="0">
                <a:solidFill>
                  <a:srgbClr val="0070C0"/>
                </a:solidFill>
              </a:rPr>
              <a:t>T</a:t>
            </a:r>
            <a:br>
              <a:rPr lang="en-US" sz="2000" b="1" dirty="0" smtClean="0">
                <a:solidFill>
                  <a:srgbClr val="0070C0"/>
                </a:solidFill>
              </a:rPr>
            </a:br>
            <a:r>
              <a:rPr lang="en-US" sz="2000" b="1" dirty="0" smtClean="0">
                <a:solidFill>
                  <a:srgbClr val="0070C0"/>
                </a:solidFill>
              </a:rPr>
              <a:t>I</a:t>
            </a:r>
            <a:br>
              <a:rPr lang="en-US" sz="2000" b="1" dirty="0" smtClean="0">
                <a:solidFill>
                  <a:srgbClr val="0070C0"/>
                </a:solidFill>
              </a:rPr>
            </a:br>
            <a:r>
              <a:rPr lang="en-US" sz="2000" b="1" dirty="0" smtClean="0">
                <a:solidFill>
                  <a:srgbClr val="0070C0"/>
                </a:solidFill>
              </a:rPr>
              <a:t>ONS</a:t>
            </a:r>
            <a:endParaRPr lang="en-US" sz="2000" b="1" dirty="0">
              <a:solidFill>
                <a:srgbClr val="0070C0"/>
              </a:solidFill>
            </a:endParaRPr>
          </a:p>
        </p:txBody>
      </p:sp>
    </p:spTree>
    <p:extLst>
      <p:ext uri="{BB962C8B-B14F-4D97-AF65-F5344CB8AC3E}">
        <p14:creationId xmlns:p14="http://schemas.microsoft.com/office/powerpoint/2010/main" val="32987391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up)">
                                      <p:cBhvr>
                                        <p:cTn id="7" dur="2000"/>
                                        <p:tgtEl>
                                          <p:spTgt spid="13">
                                            <p:txEl>
                                              <p:pRg st="0" end="0"/>
                                            </p:txEl>
                                          </p:spTgt>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Effect transition="in" filter="wipe(up)">
                                      <p:cBhvr>
                                        <p:cTn id="11" dur="20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normAutofit fontScale="92500" lnSpcReduction="20000"/>
          </a:bodyPr>
          <a:lstStyle/>
          <a:p>
            <a:fld id="{A0A75170-548C-4A8B-8FEE-6418D9891680}" type="slidenum">
              <a:rPr lang="en-US" smtClean="0"/>
              <a:t>14</a:t>
            </a:fld>
            <a:endParaRPr lang="en-US"/>
          </a:p>
        </p:txBody>
      </p:sp>
      <p:sp>
        <p:nvSpPr>
          <p:cNvPr id="4" name="Title 3"/>
          <p:cNvSpPr>
            <a:spLocks noGrp="1"/>
          </p:cNvSpPr>
          <p:nvPr>
            <p:ph type="title"/>
          </p:nvPr>
        </p:nvSpPr>
        <p:spPr>
          <a:xfrm>
            <a:off x="304800" y="0"/>
            <a:ext cx="8591550" cy="685799"/>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Getting Ready to Cross </a:t>
            </a: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Red Sea</a:t>
            </a:r>
          </a:p>
        </p:txBody>
      </p:sp>
      <p:pic>
        <p:nvPicPr>
          <p:cNvPr id="8" name="Content Placeholder 7"/>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57200" y="685800"/>
            <a:ext cx="8229600" cy="3608832"/>
          </a:xfrm>
          <a:prstGeom prst="rect">
            <a:avLst/>
          </a:prstGeom>
          <a:ln w="38100">
            <a:solidFill>
              <a:srgbClr val="00B050"/>
            </a:solidFill>
          </a:ln>
          <a:effectLst>
            <a:softEdge rad="112500"/>
          </a:effectLst>
          <a:scene3d>
            <a:camera prst="orthographicFront"/>
            <a:lightRig rig="threePt" dir="t"/>
          </a:scene3d>
          <a:sp3d>
            <a:bevelT w="114300" prst="artDeco"/>
          </a:sp3d>
        </p:spPr>
      </p:pic>
      <p:cxnSp>
        <p:nvCxnSpPr>
          <p:cNvPr id="9" name="Straight Arrow Connector 8"/>
          <p:cNvCxnSpPr/>
          <p:nvPr/>
        </p:nvCxnSpPr>
        <p:spPr>
          <a:xfrm flipV="1">
            <a:off x="6858000" y="3200400"/>
            <a:ext cx="457200" cy="1447164"/>
          </a:xfrm>
          <a:prstGeom prst="straightConnector1">
            <a:avLst/>
          </a:prstGeom>
          <a:solidFill>
            <a:schemeClr val="bg1"/>
          </a:solidFill>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 Box 117"/>
          <p:cNvSpPr txBox="1"/>
          <p:nvPr/>
        </p:nvSpPr>
        <p:spPr>
          <a:xfrm>
            <a:off x="655066" y="4403940"/>
            <a:ext cx="6274054" cy="2190749"/>
          </a:xfrm>
          <a:prstGeom prst="rect">
            <a:avLst/>
          </a:prstGeom>
          <a:solidFill>
            <a:schemeClr val="bg1">
              <a:lumMod val="85000"/>
            </a:schemeClr>
          </a:solidFill>
          <a:ln w="38100">
            <a:solidFill>
              <a:schemeClr val="tx1"/>
            </a:solidFill>
          </a:ln>
          <a:effectLst/>
          <a:scene3d>
            <a:camera prst="orthographicFront"/>
            <a:lightRig rig="threePt" dir="t"/>
          </a:scene3d>
          <a:sp3d>
            <a:bevelT w="114300" prst="artDeco"/>
          </a:sp3d>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sp3d extrusionH="57150">
              <a:bevelT w="38100" h="38100"/>
            </a:sp3d>
          </a:bodyPr>
          <a:lstStyle/>
          <a:p>
            <a:pPr marL="0" marR="0" algn="ctr">
              <a:lnSpc>
                <a:spcPct val="115000"/>
              </a:lnSpc>
              <a:spcBef>
                <a:spcPts val="0"/>
              </a:spcBef>
              <a:spcAft>
                <a:spcPts val="1000"/>
              </a:spcAft>
            </a:pPr>
            <a:r>
              <a:rPr lang="en-US" b="1" i="1" dirty="0">
                <a:ea typeface="Calibri"/>
                <a:cs typeface="Times New Roman"/>
              </a:rPr>
              <a:t>9</a:t>
            </a:r>
            <a:r>
              <a:rPr lang="en-US" b="1" i="1" dirty="0" smtClean="0">
                <a:effectLst/>
                <a:ea typeface="Calibri"/>
                <a:cs typeface="Times New Roman"/>
              </a:rPr>
              <a:t>.  </a:t>
            </a:r>
            <a:r>
              <a:rPr lang="en-US" b="1" i="1" dirty="0">
                <a:effectLst/>
                <a:ea typeface="Calibri"/>
                <a:cs typeface="Times New Roman"/>
              </a:rPr>
              <a:t>The next phase of this journey begins with </a:t>
            </a:r>
            <a:r>
              <a:rPr lang="en-US" b="1" i="1" dirty="0" smtClean="0">
                <a:effectLst/>
                <a:ea typeface="Calibri"/>
                <a:cs typeface="Times New Roman"/>
              </a:rPr>
              <a:t>the Friday </a:t>
            </a:r>
            <a:br>
              <a:rPr lang="en-US" b="1" i="1" dirty="0" smtClean="0">
                <a:effectLst/>
                <a:ea typeface="Calibri"/>
                <a:cs typeface="Times New Roman"/>
              </a:rPr>
            </a:br>
            <a:r>
              <a:rPr lang="en-US" b="1" i="1" u="sng" dirty="0" smtClean="0">
                <a:effectLst/>
                <a:ea typeface="Calibri"/>
                <a:cs typeface="Times New Roman"/>
              </a:rPr>
              <a:t>Night </a:t>
            </a:r>
            <a:r>
              <a:rPr lang="en-US" b="1" i="1" u="sng" dirty="0">
                <a:effectLst/>
                <a:ea typeface="Calibri"/>
                <a:cs typeface="Times New Roman"/>
              </a:rPr>
              <a:t>Season</a:t>
            </a:r>
            <a:r>
              <a:rPr lang="en-US" b="1" i="1" dirty="0">
                <a:effectLst/>
                <a:ea typeface="Calibri"/>
                <a:cs typeface="Times New Roman"/>
              </a:rPr>
              <a:t> </a:t>
            </a:r>
            <a:r>
              <a:rPr lang="en-US" b="1" i="1" dirty="0" smtClean="0">
                <a:effectLst/>
                <a:ea typeface="Calibri"/>
                <a:cs typeface="Times New Roman"/>
              </a:rPr>
              <a:t>on </a:t>
            </a:r>
            <a:r>
              <a:rPr lang="en-US" b="1" i="1" dirty="0">
                <a:effectLst/>
                <a:ea typeface="Calibri"/>
                <a:cs typeface="Times New Roman"/>
              </a:rPr>
              <a:t>the 3</a:t>
            </a:r>
            <a:r>
              <a:rPr lang="en-US" b="1" i="1" baseline="30000" dirty="0">
                <a:effectLst/>
                <a:ea typeface="Calibri"/>
                <a:cs typeface="Times New Roman"/>
              </a:rPr>
              <a:t>rd</a:t>
            </a:r>
            <a:r>
              <a:rPr lang="en-US" b="1" i="1" dirty="0">
                <a:effectLst/>
                <a:ea typeface="Calibri"/>
                <a:cs typeface="Times New Roman"/>
              </a:rPr>
              <a:t> </a:t>
            </a:r>
            <a:r>
              <a:rPr lang="en-US" b="1" i="1" dirty="0" smtClean="0">
                <a:ea typeface="Calibri"/>
                <a:cs typeface="Times New Roman"/>
              </a:rPr>
              <a:t>day</a:t>
            </a:r>
            <a:r>
              <a:rPr lang="en-US" b="1" i="1" dirty="0" smtClean="0">
                <a:effectLst/>
                <a:ea typeface="Calibri"/>
                <a:cs typeface="Times New Roman"/>
              </a:rPr>
              <a:t> </a:t>
            </a:r>
            <a:r>
              <a:rPr lang="en-US" b="1" i="1" dirty="0">
                <a:effectLst/>
                <a:ea typeface="Calibri"/>
                <a:cs typeface="Times New Roman"/>
              </a:rPr>
              <a:t>of travel </a:t>
            </a:r>
            <a:r>
              <a:rPr lang="en-US" b="1" i="1" dirty="0" smtClean="0">
                <a:effectLst/>
                <a:ea typeface="Calibri"/>
                <a:cs typeface="Times New Roman"/>
              </a:rPr>
              <a:t>out of </a:t>
            </a:r>
            <a:r>
              <a:rPr lang="en-US" b="1" i="1" dirty="0">
                <a:effectLst/>
                <a:ea typeface="Calibri"/>
                <a:cs typeface="Times New Roman"/>
              </a:rPr>
              <a:t>Egypt.  </a:t>
            </a:r>
            <a:r>
              <a:rPr lang="en-US" b="1" i="1" dirty="0" smtClean="0">
                <a:effectLst/>
                <a:ea typeface="Calibri"/>
                <a:cs typeface="Times New Roman"/>
              </a:rPr>
              <a:t>       </a:t>
            </a:r>
            <a:br>
              <a:rPr lang="en-US" b="1" i="1" dirty="0" smtClean="0">
                <a:effectLst/>
                <a:ea typeface="Calibri"/>
                <a:cs typeface="Times New Roman"/>
              </a:rPr>
            </a:br>
            <a:r>
              <a:rPr lang="en-US" b="1" i="1" dirty="0" smtClean="0">
                <a:effectLst/>
                <a:uFill>
                  <a:solidFill>
                    <a:srgbClr val="CC00FF"/>
                  </a:solidFill>
                </a:uFill>
                <a:ea typeface="Calibri"/>
                <a:cs typeface="Times New Roman"/>
              </a:rPr>
              <a:t>The </a:t>
            </a:r>
            <a:r>
              <a:rPr lang="en-US" b="1" i="1" dirty="0">
                <a:effectLst/>
                <a:uFill>
                  <a:solidFill>
                    <a:srgbClr val="CC00FF"/>
                  </a:solidFill>
                </a:uFill>
                <a:ea typeface="Calibri"/>
                <a:cs typeface="Times New Roman"/>
              </a:rPr>
              <a:t>Israelites are now ready to cross the Red Sea</a:t>
            </a:r>
            <a:r>
              <a:rPr lang="en-US" b="1" i="1" dirty="0">
                <a:effectLst/>
                <a:ea typeface="Calibri"/>
                <a:cs typeface="Times New Roman"/>
              </a:rPr>
              <a:t> on dry ground.  </a:t>
            </a:r>
            <a:br>
              <a:rPr lang="en-US" b="1" i="1" dirty="0">
                <a:effectLst/>
                <a:ea typeface="Calibri"/>
                <a:cs typeface="Times New Roman"/>
              </a:rPr>
            </a:br>
            <a:r>
              <a:rPr lang="en-US" sz="2000" b="1" i="1" dirty="0">
                <a:solidFill>
                  <a:srgbClr val="FF0000"/>
                </a:solidFill>
                <a:effectLst/>
                <a:ea typeface="Calibri"/>
                <a:cs typeface="Times New Roman"/>
              </a:rPr>
              <a:t>This crossing of the Red Sea took place </a:t>
            </a:r>
            <a:r>
              <a:rPr lang="en-US" sz="2000" b="1" i="1" dirty="0" smtClean="0">
                <a:solidFill>
                  <a:srgbClr val="FF0000"/>
                </a:solidFill>
                <a:effectLst/>
                <a:ea typeface="Calibri"/>
                <a:cs typeface="Times New Roman"/>
              </a:rPr>
              <a:t>during </a:t>
            </a:r>
            <a:br>
              <a:rPr lang="en-US" sz="2000" b="1" i="1" dirty="0" smtClean="0">
                <a:solidFill>
                  <a:srgbClr val="FF0000"/>
                </a:solidFill>
                <a:effectLst/>
                <a:ea typeface="Calibri"/>
                <a:cs typeface="Times New Roman"/>
              </a:rPr>
            </a:br>
            <a:r>
              <a:rPr lang="en-US" sz="2000" b="1" i="1" dirty="0" smtClean="0">
                <a:solidFill>
                  <a:srgbClr val="FF0000"/>
                </a:solidFill>
                <a:effectLst/>
                <a:ea typeface="Calibri"/>
                <a:cs typeface="Times New Roman"/>
              </a:rPr>
              <a:t>the </a:t>
            </a:r>
            <a:r>
              <a:rPr lang="en-US" sz="2000" b="1" i="1" dirty="0">
                <a:solidFill>
                  <a:srgbClr val="FF0000"/>
                </a:solidFill>
                <a:effectLst/>
                <a:ea typeface="Calibri"/>
                <a:cs typeface="Times New Roman"/>
              </a:rPr>
              <a:t>Night Season of </a:t>
            </a:r>
            <a:r>
              <a:rPr lang="en-US" sz="2000" b="1" i="1" dirty="0" err="1">
                <a:solidFill>
                  <a:srgbClr val="FF0000"/>
                </a:solidFill>
                <a:effectLst/>
                <a:ea typeface="Calibri"/>
                <a:cs typeface="Times New Roman"/>
              </a:rPr>
              <a:t>Abib</a:t>
            </a:r>
            <a:r>
              <a:rPr lang="en-US" sz="2000" b="1" i="1" dirty="0">
                <a:solidFill>
                  <a:srgbClr val="FF0000"/>
                </a:solidFill>
                <a:effectLst/>
                <a:ea typeface="Calibri"/>
                <a:cs typeface="Times New Roman"/>
              </a:rPr>
              <a:t> 17, </a:t>
            </a:r>
            <a:r>
              <a:rPr lang="en-US" sz="2000" b="1" i="1" u="sng" dirty="0">
                <a:solidFill>
                  <a:srgbClr val="FF0000"/>
                </a:solidFill>
                <a:effectLst/>
                <a:ea typeface="Calibri"/>
                <a:cs typeface="Times New Roman"/>
              </a:rPr>
              <a:t>ending</a:t>
            </a:r>
            <a:r>
              <a:rPr lang="en-US" sz="2000" b="1" i="1" dirty="0">
                <a:solidFill>
                  <a:srgbClr val="FF0000"/>
                </a:solidFill>
                <a:effectLst/>
                <a:ea typeface="Calibri"/>
                <a:cs typeface="Times New Roman"/>
              </a:rPr>
              <a:t> </a:t>
            </a:r>
            <a:r>
              <a:rPr lang="en-US" sz="2000" b="1" i="1" dirty="0" smtClean="0">
                <a:solidFill>
                  <a:srgbClr val="FF0000"/>
                </a:solidFill>
                <a:effectLst/>
                <a:ea typeface="Calibri"/>
                <a:cs typeface="Times New Roman"/>
              </a:rPr>
              <a:t/>
            </a:r>
            <a:br>
              <a:rPr lang="en-US" sz="2000" b="1" i="1" dirty="0" smtClean="0">
                <a:solidFill>
                  <a:srgbClr val="FF0000"/>
                </a:solidFill>
                <a:effectLst/>
                <a:ea typeface="Calibri"/>
                <a:cs typeface="Times New Roman"/>
              </a:rPr>
            </a:br>
            <a:r>
              <a:rPr lang="en-US" sz="2000" b="1" i="1" dirty="0" smtClean="0">
                <a:solidFill>
                  <a:srgbClr val="0000FF"/>
                </a:solidFill>
                <a:effectLst/>
                <a:ea typeface="Calibri"/>
                <a:cs typeface="Times New Roman"/>
              </a:rPr>
              <a:t>just </a:t>
            </a:r>
            <a:r>
              <a:rPr lang="en-US" sz="2000" b="1" i="1" dirty="0">
                <a:solidFill>
                  <a:srgbClr val="0000FF"/>
                </a:solidFill>
                <a:effectLst/>
                <a:ea typeface="Calibri"/>
                <a:cs typeface="Times New Roman"/>
              </a:rPr>
              <a:t>before Dawn of the 7</a:t>
            </a:r>
            <a:r>
              <a:rPr lang="en-US" sz="2000" b="1" i="1" baseline="30000" dirty="0">
                <a:solidFill>
                  <a:srgbClr val="0000FF"/>
                </a:solidFill>
                <a:effectLst/>
                <a:ea typeface="Calibri"/>
                <a:cs typeface="Times New Roman"/>
              </a:rPr>
              <a:t>th</a:t>
            </a:r>
            <a:r>
              <a:rPr lang="en-US" sz="2000" b="1" i="1" dirty="0">
                <a:solidFill>
                  <a:srgbClr val="0000FF"/>
                </a:solidFill>
                <a:effectLst/>
                <a:ea typeface="Calibri"/>
                <a:cs typeface="Times New Roman"/>
              </a:rPr>
              <a:t> Day Sabbath</a:t>
            </a:r>
            <a:r>
              <a:rPr lang="en-US" sz="2400" b="1" i="1" dirty="0">
                <a:solidFill>
                  <a:srgbClr val="0000FF"/>
                </a:solidFill>
                <a:effectLst/>
                <a:ea typeface="Calibri"/>
                <a:cs typeface="Times New Roman"/>
              </a:rPr>
              <a:t>!</a:t>
            </a:r>
            <a:endParaRPr lang="en-US" sz="2400" dirty="0">
              <a:effectLst/>
              <a:ea typeface="Calibri"/>
              <a:cs typeface="Times New Roman"/>
            </a:endParaRPr>
          </a:p>
        </p:txBody>
      </p:sp>
      <p:sp>
        <p:nvSpPr>
          <p:cNvPr id="12" name="4-Point Star 11"/>
          <p:cNvSpPr/>
          <p:nvPr/>
        </p:nvSpPr>
        <p:spPr>
          <a:xfrm>
            <a:off x="7135462" y="2821140"/>
            <a:ext cx="435610" cy="400685"/>
          </a:xfrm>
          <a:prstGeom prst="star4">
            <a:avLst/>
          </a:prstGeom>
          <a:solidFill>
            <a:srgbClr val="FFFF00"/>
          </a:solidFill>
          <a:ln>
            <a:solidFill>
              <a:srgbClr val="00B0F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TextBox 24"/>
          <p:cNvSpPr txBox="1"/>
          <p:nvPr/>
        </p:nvSpPr>
        <p:spPr>
          <a:xfrm>
            <a:off x="7135462" y="4419600"/>
            <a:ext cx="1627538" cy="2031325"/>
          </a:xfrm>
          <a:prstGeom prst="rect">
            <a:avLst/>
          </a:prstGeom>
          <a:noFill/>
        </p:spPr>
        <p:txBody>
          <a:bodyPr wrap="square" rtlCol="0">
            <a:spAutoFit/>
          </a:bodyPr>
          <a:lstStyle/>
          <a:p>
            <a:r>
              <a:rPr lang="en-US" b="1" u="sng" dirty="0" smtClean="0"/>
              <a:t>Notice</a:t>
            </a:r>
            <a:r>
              <a:rPr lang="en-US" dirty="0" smtClean="0"/>
              <a:t>:  there is only 1 fully completed week in </a:t>
            </a:r>
            <a:r>
              <a:rPr lang="en-US" dirty="0" err="1" smtClean="0"/>
              <a:t>Abib</a:t>
            </a:r>
            <a:r>
              <a:rPr lang="en-US" dirty="0" smtClean="0"/>
              <a:t> so far towards the 7 week Omer count.</a:t>
            </a:r>
            <a:endParaRPr lang="en-US" dirty="0"/>
          </a:p>
        </p:txBody>
      </p:sp>
    </p:spTree>
    <p:extLst>
      <p:ext uri="{BB962C8B-B14F-4D97-AF65-F5344CB8AC3E}">
        <p14:creationId xmlns:p14="http://schemas.microsoft.com/office/powerpoint/2010/main" val="19671180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grpId="0" nodeType="clickEffect">
                                  <p:stCondLst>
                                    <p:cond delay="0"/>
                                  </p:stCondLst>
                                  <p:childTnLst>
                                    <p:animRot by="21600000">
                                      <p:cBhvr>
                                        <p:cTn id="18" dur="2000" fill="hold"/>
                                        <p:tgtEl>
                                          <p:spTgt spid="12"/>
                                        </p:tgtEl>
                                        <p:attrNameLst>
                                          <p:attrName>r</p:attrName>
                                        </p:attrNameLst>
                                      </p:cBhvr>
                                    </p:animRot>
                                  </p:childTnLst>
                                </p:cTn>
                              </p:par>
                            </p:childTnLst>
                          </p:cTn>
                        </p:par>
                        <p:par>
                          <p:cTn id="19" fill="hold">
                            <p:stCondLst>
                              <p:cond delay="2000"/>
                            </p:stCondLst>
                            <p:childTnLst>
                              <p:par>
                                <p:cTn id="20" presetID="16" presetClass="entr" presetSubtype="42" fill="hold" nodeType="afterEffect">
                                  <p:stCondLst>
                                    <p:cond delay="100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barn(outHorizontal)">
                                      <p:cBhvr>
                                        <p:cTn id="22" dur="1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A0A75170-548C-4A8B-8FEE-6418D9891680}" type="slidenum">
              <a:rPr lang="en-US" smtClean="0"/>
              <a:t>15</a:t>
            </a:fld>
            <a:endParaRPr lang="en-US"/>
          </a:p>
        </p:txBody>
      </p:sp>
      <p:sp>
        <p:nvSpPr>
          <p:cNvPr id="4" name="Title 3"/>
          <p:cNvSpPr>
            <a:spLocks noGrp="1"/>
          </p:cNvSpPr>
          <p:nvPr>
            <p:ph type="title"/>
          </p:nvPr>
        </p:nvSpPr>
        <p:spPr>
          <a:xfrm>
            <a:off x="304800" y="0"/>
            <a:ext cx="8591550" cy="685799"/>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Deliverance Before Sabbath Dawn</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8" name="Content Placeholder 7"/>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57200" y="685800"/>
            <a:ext cx="8229600" cy="3608832"/>
          </a:xfrm>
          <a:prstGeom prst="rect">
            <a:avLst/>
          </a:prstGeom>
          <a:ln w="38100">
            <a:solidFill>
              <a:srgbClr val="00B050"/>
            </a:solidFill>
          </a:ln>
          <a:effectLst>
            <a:softEdge rad="112500"/>
          </a:effectLst>
          <a:scene3d>
            <a:camera prst="orthographicFront"/>
            <a:lightRig rig="threePt" dir="t"/>
          </a:scene3d>
          <a:sp3d>
            <a:bevelT w="114300" prst="artDeco"/>
          </a:sp3d>
        </p:spPr>
      </p:pic>
      <p:cxnSp>
        <p:nvCxnSpPr>
          <p:cNvPr id="9" name="Straight Arrow Connector 8"/>
          <p:cNvCxnSpPr/>
          <p:nvPr/>
        </p:nvCxnSpPr>
        <p:spPr>
          <a:xfrm flipV="1">
            <a:off x="5181600" y="3201036"/>
            <a:ext cx="2114550" cy="1370964"/>
          </a:xfrm>
          <a:prstGeom prst="straightConnector1">
            <a:avLst/>
          </a:prstGeom>
          <a:solidFill>
            <a:schemeClr val="bg1"/>
          </a:solidFill>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 Box 117"/>
          <p:cNvSpPr txBox="1"/>
          <p:nvPr/>
        </p:nvSpPr>
        <p:spPr>
          <a:xfrm>
            <a:off x="457200" y="4398663"/>
            <a:ext cx="4908550" cy="448609"/>
          </a:xfrm>
          <a:prstGeom prst="rect">
            <a:avLst/>
          </a:prstGeom>
          <a:solidFill>
            <a:schemeClr val="bg1">
              <a:lumMod val="85000"/>
            </a:schemeClr>
          </a:solidFill>
          <a:ln w="38100">
            <a:solidFill>
              <a:schemeClr val="tx1">
                <a:lumMod val="75000"/>
                <a:lumOff val="25000"/>
              </a:schemeClr>
            </a:solidFill>
          </a:ln>
          <a:effectLst/>
          <a:scene3d>
            <a:camera prst="orthographicFront"/>
            <a:lightRig rig="threePt" dir="t"/>
          </a:scene3d>
          <a:sp3d>
            <a:bevelT w="114300" prst="artDeco"/>
          </a:sp3d>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b="1" i="1" dirty="0" smtClean="0">
                <a:ea typeface="Calibri"/>
                <a:cs typeface="Times New Roman"/>
              </a:rPr>
              <a:t>10</a:t>
            </a:r>
            <a:r>
              <a:rPr lang="en-US" b="1" i="1" dirty="0" smtClean="0">
                <a:effectLst/>
                <a:ea typeface="Calibri"/>
                <a:cs typeface="Times New Roman"/>
              </a:rPr>
              <a:t>. </a:t>
            </a:r>
            <a:r>
              <a:rPr lang="en-US" sz="1400" b="1" i="1" dirty="0" smtClean="0">
                <a:effectLst/>
                <a:ea typeface="Calibri"/>
                <a:cs typeface="Times New Roman"/>
              </a:rPr>
              <a:t> </a:t>
            </a:r>
            <a:r>
              <a:rPr lang="en-US" sz="1400" b="1" i="1" dirty="0">
                <a:ea typeface="Calibri"/>
                <a:cs typeface="Times New Roman"/>
              </a:rPr>
              <a:t>C</a:t>
            </a:r>
            <a:r>
              <a:rPr lang="en-US" sz="1400" b="1" i="1" dirty="0" smtClean="0">
                <a:effectLst/>
                <a:ea typeface="Calibri"/>
                <a:cs typeface="Times New Roman"/>
              </a:rPr>
              <a:t>rossing </a:t>
            </a:r>
            <a:r>
              <a:rPr lang="en-US" sz="1400" b="1" i="1" dirty="0">
                <a:effectLst/>
                <a:ea typeface="Calibri"/>
                <a:cs typeface="Times New Roman"/>
              </a:rPr>
              <a:t>of the Red Sea </a:t>
            </a:r>
            <a:r>
              <a:rPr lang="en-US" sz="1400" b="1" i="1" dirty="0" smtClean="0">
                <a:effectLst/>
                <a:ea typeface="Calibri"/>
                <a:cs typeface="Times New Roman"/>
              </a:rPr>
              <a:t>during </a:t>
            </a:r>
            <a:r>
              <a:rPr lang="en-US" sz="1400" b="1" i="1" dirty="0">
                <a:effectLst/>
                <a:ea typeface="Calibri"/>
                <a:cs typeface="Times New Roman"/>
              </a:rPr>
              <a:t>the Night Season of </a:t>
            </a:r>
            <a:r>
              <a:rPr lang="en-US" sz="1400" b="1" i="1" dirty="0" err="1">
                <a:effectLst/>
                <a:ea typeface="Calibri"/>
                <a:cs typeface="Times New Roman"/>
              </a:rPr>
              <a:t>Abib</a:t>
            </a:r>
            <a:r>
              <a:rPr lang="en-US" sz="1400" b="1" i="1" dirty="0">
                <a:effectLst/>
                <a:ea typeface="Calibri"/>
                <a:cs typeface="Times New Roman"/>
              </a:rPr>
              <a:t> </a:t>
            </a:r>
            <a:r>
              <a:rPr lang="en-US" sz="1400" b="1" i="1" dirty="0" smtClean="0">
                <a:effectLst/>
                <a:ea typeface="Calibri"/>
                <a:cs typeface="Times New Roman"/>
              </a:rPr>
              <a:t>17.</a:t>
            </a:r>
            <a:endParaRPr lang="en-US" sz="1600" dirty="0">
              <a:effectLst/>
              <a:ea typeface="Calibri"/>
              <a:cs typeface="Times New Roman"/>
            </a:endParaRPr>
          </a:p>
        </p:txBody>
      </p:sp>
      <p:cxnSp>
        <p:nvCxnSpPr>
          <p:cNvPr id="11" name="Straight Arrow Connector 10"/>
          <p:cNvCxnSpPr/>
          <p:nvPr/>
        </p:nvCxnSpPr>
        <p:spPr>
          <a:xfrm flipH="1" flipV="1">
            <a:off x="7408545" y="3188336"/>
            <a:ext cx="397510" cy="1202055"/>
          </a:xfrm>
          <a:prstGeom prst="straightConnector1">
            <a:avLst/>
          </a:prstGeom>
          <a:ln w="381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4-Point Star 11"/>
          <p:cNvSpPr/>
          <p:nvPr/>
        </p:nvSpPr>
        <p:spPr>
          <a:xfrm>
            <a:off x="7135462" y="2821140"/>
            <a:ext cx="435610" cy="400685"/>
          </a:xfrm>
          <a:prstGeom prst="star4">
            <a:avLst/>
          </a:prstGeom>
          <a:solidFill>
            <a:srgbClr val="FFFF00"/>
          </a:solidFill>
          <a:ln>
            <a:solidFill>
              <a:srgbClr val="00B0F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ectangle 12"/>
          <p:cNvSpPr/>
          <p:nvPr/>
        </p:nvSpPr>
        <p:spPr>
          <a:xfrm>
            <a:off x="5562600" y="4286251"/>
            <a:ext cx="3276599" cy="2495549"/>
          </a:xfrm>
          <a:prstGeom prst="rect">
            <a:avLst/>
          </a:prstGeom>
          <a:solidFill>
            <a:schemeClr val="accent5">
              <a:lumMod val="20000"/>
              <a:lumOff val="80000"/>
            </a:schemeClr>
          </a:solidFill>
          <a:ln w="38100">
            <a:solidFill>
              <a:schemeClr val="accent5">
                <a:lumMod val="75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sp3d extrusionH="57150">
              <a:bevelT w="38100" h="38100"/>
            </a:sp3d>
          </a:bodyPr>
          <a:lstStyle/>
          <a:p>
            <a:pPr marL="0" marR="0">
              <a:lnSpc>
                <a:spcPct val="115000"/>
              </a:lnSpc>
              <a:spcBef>
                <a:spcPts val="0"/>
              </a:spcBef>
              <a:spcAft>
                <a:spcPts val="1000"/>
              </a:spcAft>
            </a:pPr>
            <a:r>
              <a:rPr lang="en-US" b="1" dirty="0" smtClean="0">
                <a:solidFill>
                  <a:srgbClr val="008080"/>
                </a:solidFill>
                <a:ea typeface="Calibri"/>
                <a:cs typeface="Calibri"/>
              </a:rPr>
              <a:t>11</a:t>
            </a:r>
            <a:r>
              <a:rPr lang="en-US" b="1" dirty="0" smtClean="0">
                <a:solidFill>
                  <a:srgbClr val="008080"/>
                </a:solidFill>
                <a:effectLst/>
                <a:ea typeface="Calibri"/>
                <a:cs typeface="Calibri"/>
              </a:rPr>
              <a:t>.  </a:t>
            </a:r>
            <a:r>
              <a:rPr lang="en-US" sz="1200" b="1" dirty="0" err="1" smtClean="0">
                <a:solidFill>
                  <a:srgbClr val="008080"/>
                </a:solidFill>
                <a:effectLst/>
                <a:ea typeface="Calibri"/>
                <a:cs typeface="Calibri"/>
              </a:rPr>
              <a:t>Exo</a:t>
            </a:r>
            <a:r>
              <a:rPr lang="en-US" sz="1200" b="1" dirty="0" smtClean="0">
                <a:solidFill>
                  <a:srgbClr val="008080"/>
                </a:solidFill>
                <a:effectLst/>
                <a:ea typeface="Calibri"/>
                <a:cs typeface="Calibri"/>
              </a:rPr>
              <a:t> 14:26, 27, 30</a:t>
            </a:r>
            <a:r>
              <a:rPr lang="en-US" sz="1200" dirty="0" smtClean="0">
                <a:solidFill>
                  <a:srgbClr val="008080"/>
                </a:solidFill>
                <a:effectLst/>
                <a:ea typeface="Calibri"/>
                <a:cs typeface="Calibri"/>
              </a:rPr>
              <a:t>  </a:t>
            </a:r>
            <a:r>
              <a:rPr lang="en-US" sz="1200" b="1" dirty="0" smtClean="0">
                <a:solidFill>
                  <a:srgbClr val="0000FF"/>
                </a:solidFill>
                <a:effectLst/>
                <a:ea typeface="Calibri"/>
                <a:cs typeface="Calibri"/>
              </a:rPr>
              <a:t>Yahuah</a:t>
            </a:r>
            <a:r>
              <a:rPr lang="en-US" sz="1200" dirty="0" smtClean="0">
                <a:solidFill>
                  <a:srgbClr val="0000FF"/>
                </a:solidFill>
                <a:effectLst/>
                <a:ea typeface="Calibri"/>
                <a:cs typeface="Calibri"/>
              </a:rPr>
              <a:t> </a:t>
            </a:r>
            <a:r>
              <a:rPr lang="en-US" sz="1200"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said … “Stretch out your hand over the sea, and let the waters come back on the chariots and horsemen.”</a:t>
            </a:r>
            <a:br>
              <a:rPr lang="en-US" sz="1200"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br>
            <a:r>
              <a:rPr lang="en-US" sz="1200" b="1" dirty="0" smtClean="0">
                <a:ln>
                  <a:noFill/>
                </a:ln>
                <a:solidFill>
                  <a:srgbClr val="31849B"/>
                </a:solidFill>
                <a:effectLst>
                  <a:outerShdw blurRad="69850" dist="43180" dir="5400000" sx="0" sy="0">
                    <a:srgbClr val="000000">
                      <a:alpha val="65000"/>
                    </a:srgbClr>
                  </a:outerShdw>
                </a:effectLst>
                <a:ea typeface="Calibri"/>
                <a:cs typeface="Calibri"/>
              </a:rPr>
              <a:t>27</a:t>
            </a:r>
            <a:r>
              <a:rPr lang="en-US" sz="1200"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  And Mosheh stretched out his hand over the sea, and the  sea returned to its usual flow, </a:t>
            </a:r>
            <a:r>
              <a:rPr lang="en-US" sz="1200" b="1" i="1" u="sng" dirty="0" smtClean="0">
                <a:ln>
                  <a:noFill/>
                </a:ln>
                <a:solidFill>
                  <a:srgbClr val="008080"/>
                </a:solidFill>
                <a:effectLst>
                  <a:outerShdw blurRad="69850" dist="43180" dir="5400000" sx="0" sy="0">
                    <a:srgbClr val="000000">
                      <a:alpha val="65000"/>
                    </a:srgbClr>
                  </a:outerShdw>
                </a:effectLst>
                <a:ea typeface="Calibri"/>
                <a:cs typeface="Calibri"/>
              </a:rPr>
              <a:t>at the break of day</a:t>
            </a:r>
            <a:r>
              <a:rPr lang="en-US" sz="1200" b="1" i="1" dirty="0" smtClean="0">
                <a:ln>
                  <a:noFill/>
                </a:ln>
                <a:solidFill>
                  <a:srgbClr val="008080"/>
                </a:solidFill>
                <a:effectLst>
                  <a:outerShdw blurRad="69850" dist="43180" dir="5400000" sx="0" sy="0">
                    <a:srgbClr val="000000">
                      <a:alpha val="65000"/>
                    </a:srgbClr>
                  </a:outerShdw>
                </a:effectLst>
                <a:ea typeface="Calibri"/>
                <a:cs typeface="Calibri"/>
              </a:rPr>
              <a:t>, </a:t>
            </a:r>
            <a:r>
              <a:rPr lang="en-US" sz="1100" b="1" dirty="0" smtClean="0">
                <a:ln>
                  <a:noFill/>
                </a:ln>
                <a:solidFill>
                  <a:srgbClr val="FF0000"/>
                </a:solidFill>
                <a:effectLst>
                  <a:outerShdw blurRad="69850" dist="43180" dir="5400000" sx="0" sy="0">
                    <a:srgbClr val="000000">
                      <a:alpha val="65000"/>
                    </a:srgbClr>
                  </a:outerShdw>
                </a:effectLst>
                <a:ea typeface="Calibri"/>
                <a:cs typeface="Calibri"/>
              </a:rPr>
              <a:t>[on Abib 18] </a:t>
            </a:r>
            <a:r>
              <a:rPr lang="en-US" sz="1200"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with the Egyptians fleeing into it.  Thus</a:t>
            </a:r>
            <a:r>
              <a:rPr lang="en-US" sz="1200" dirty="0" smtClean="0">
                <a:solidFill>
                  <a:srgbClr val="E36C0A"/>
                </a:solidFill>
                <a:effectLst/>
                <a:ea typeface="Calibri"/>
                <a:cs typeface="Calibri"/>
              </a:rPr>
              <a:t> </a:t>
            </a:r>
            <a:r>
              <a:rPr lang="en-US" sz="1200" b="1" dirty="0" smtClean="0">
                <a:solidFill>
                  <a:srgbClr val="0000FF"/>
                </a:solidFill>
                <a:effectLst/>
                <a:ea typeface="Calibri"/>
                <a:cs typeface="Calibri"/>
              </a:rPr>
              <a:t>Yahuah</a:t>
            </a:r>
            <a:r>
              <a:rPr lang="en-US" sz="1200" dirty="0" smtClean="0">
                <a:solidFill>
                  <a:srgbClr val="0000FF"/>
                </a:solidFill>
                <a:effectLst/>
                <a:ea typeface="Calibri"/>
                <a:cs typeface="Calibri"/>
              </a:rPr>
              <a:t> </a:t>
            </a:r>
            <a:r>
              <a:rPr lang="en-US" sz="1200"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overthrew the </a:t>
            </a:r>
            <a:r>
              <a:rPr lang="en-US" sz="1200" b="1" dirty="0" smtClean="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Egyptians</a:t>
            </a:r>
            <a:r>
              <a:rPr lang="en-US" sz="1200"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 in the midst of the sea, </a:t>
            </a:r>
            <a:r>
              <a:rPr lang="en-US" sz="1200" b="1" dirty="0" smtClean="0">
                <a:solidFill>
                  <a:srgbClr val="008080"/>
                </a:solidFill>
                <a:effectLst/>
                <a:ea typeface="Calibri"/>
                <a:cs typeface="Calibri"/>
              </a:rPr>
              <a:t>30</a:t>
            </a:r>
            <a:r>
              <a:rPr lang="en-US" sz="1200" dirty="0" smtClean="0">
                <a:effectLst/>
                <a:ea typeface="Calibri"/>
                <a:cs typeface="Calibri"/>
              </a:rPr>
              <a:t>  </a:t>
            </a:r>
            <a:r>
              <a:rPr lang="en-US" sz="1200"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Thus</a:t>
            </a:r>
            <a:r>
              <a:rPr lang="en-US" sz="1100" dirty="0" smtClean="0">
                <a:solidFill>
                  <a:srgbClr val="E36C0A"/>
                </a:solidFill>
                <a:effectLst/>
                <a:ea typeface="Calibri"/>
                <a:cs typeface="Calibri"/>
              </a:rPr>
              <a:t>  </a:t>
            </a:r>
            <a:r>
              <a:rPr lang="en-US" sz="1200" b="1" dirty="0" smtClean="0">
                <a:solidFill>
                  <a:srgbClr val="0000FF"/>
                </a:solidFill>
                <a:effectLst/>
                <a:ea typeface="Calibri"/>
                <a:cs typeface="Calibri"/>
              </a:rPr>
              <a:t>Yahuah</a:t>
            </a:r>
            <a:r>
              <a:rPr lang="en-US" sz="1200" dirty="0" smtClean="0">
                <a:solidFill>
                  <a:srgbClr val="0000FF"/>
                </a:solidFill>
                <a:effectLst/>
                <a:ea typeface="Calibri"/>
                <a:cs typeface="Calibri"/>
              </a:rPr>
              <a:t> </a:t>
            </a:r>
            <a:r>
              <a:rPr lang="en-US" sz="1200"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saved Israel </a:t>
            </a:r>
            <a:br>
              <a:rPr lang="en-US" sz="1200"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br>
            <a:r>
              <a:rPr lang="en-US" sz="1200" b="1" i="1" u="sng" dirty="0" smtClean="0">
                <a:ln>
                  <a:noFill/>
                </a:ln>
                <a:solidFill>
                  <a:srgbClr val="008080"/>
                </a:solidFill>
                <a:effectLst>
                  <a:outerShdw blurRad="69850" dist="43180" dir="5400000" sx="0" sy="0">
                    <a:srgbClr val="000000">
                      <a:alpha val="65000"/>
                    </a:srgbClr>
                  </a:outerShdw>
                </a:effectLst>
                <a:ea typeface="Calibri"/>
                <a:cs typeface="Calibri"/>
              </a:rPr>
              <a:t>that day</a:t>
            </a:r>
            <a:r>
              <a:rPr lang="en-US" sz="1200" b="1" i="1" dirty="0" smtClean="0">
                <a:ln>
                  <a:noFill/>
                </a:ln>
                <a:solidFill>
                  <a:srgbClr val="008080"/>
                </a:solidFill>
                <a:effectLst>
                  <a:outerShdw blurRad="69850" dist="43180" dir="5400000" sx="0" sy="0">
                    <a:srgbClr val="000000">
                      <a:alpha val="65000"/>
                    </a:srgbClr>
                  </a:outerShdw>
                </a:effectLst>
                <a:ea typeface="Calibri"/>
                <a:cs typeface="Calibri"/>
              </a:rPr>
              <a:t> </a:t>
            </a:r>
            <a:r>
              <a:rPr lang="en-US" sz="1200" b="1" dirty="0" smtClean="0">
                <a:ln>
                  <a:noFill/>
                </a:ln>
                <a:solidFill>
                  <a:srgbClr val="31849B"/>
                </a:solidFill>
                <a:effectLst>
                  <a:outerShdw blurRad="69850" dist="43180" dir="5400000" sx="0" sy="0">
                    <a:srgbClr val="000000">
                      <a:alpha val="65000"/>
                    </a:srgbClr>
                  </a:outerShdw>
                </a:effectLst>
                <a:ea typeface="Calibri"/>
                <a:cs typeface="Calibri"/>
              </a:rPr>
              <a:t> </a:t>
            </a:r>
            <a:r>
              <a:rPr lang="en-US" sz="1100" b="1" dirty="0" smtClean="0">
                <a:ln>
                  <a:noFill/>
                </a:ln>
                <a:solidFill>
                  <a:schemeClr val="accent4">
                    <a:lumMod val="75000"/>
                  </a:schemeClr>
                </a:solidFill>
                <a:effectLst>
                  <a:outerShdw blurRad="69850" dist="43180" dir="5400000" sx="0" sy="0">
                    <a:srgbClr val="000000">
                      <a:alpha val="65000"/>
                    </a:srgbClr>
                  </a:outerShdw>
                </a:effectLst>
                <a:ea typeface="Calibri"/>
                <a:cs typeface="Calibri"/>
              </a:rPr>
              <a:t>[Abib 17] </a:t>
            </a:r>
            <a:r>
              <a:rPr lang="en-US" sz="1200"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out of the hand of the </a:t>
            </a:r>
            <a:r>
              <a:rPr lang="en-US" sz="1200" b="1" dirty="0" smtClean="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Egyptians.</a:t>
            </a:r>
            <a:endParaRPr lang="en-US" sz="1200" dirty="0">
              <a:effectLst/>
              <a:ea typeface="Calibri"/>
              <a:cs typeface="Times New Roman"/>
            </a:endParaRPr>
          </a:p>
        </p:txBody>
      </p:sp>
      <p:grpSp>
        <p:nvGrpSpPr>
          <p:cNvPr id="6" name="Group 5"/>
          <p:cNvGrpSpPr/>
          <p:nvPr/>
        </p:nvGrpSpPr>
        <p:grpSpPr>
          <a:xfrm>
            <a:off x="3479437" y="5654756"/>
            <a:ext cx="2083164" cy="1158875"/>
            <a:chOff x="3479437" y="5654756"/>
            <a:chExt cx="2083164" cy="1158875"/>
          </a:xfrm>
        </p:grpSpPr>
        <p:cxnSp>
          <p:nvCxnSpPr>
            <p:cNvPr id="15" name="Straight Arrow Connector 14"/>
            <p:cNvCxnSpPr/>
            <p:nvPr/>
          </p:nvCxnSpPr>
          <p:spPr>
            <a:xfrm>
              <a:off x="4267200" y="6324600"/>
              <a:ext cx="1295401" cy="71120"/>
            </a:xfrm>
            <a:prstGeom prst="straightConnector1">
              <a:avLst/>
            </a:prstGeom>
            <a:ln w="76200">
              <a:solidFill>
                <a:schemeClr val="accent5">
                  <a:lumMod val="75000"/>
                </a:schemeClr>
              </a:solidFill>
              <a:tailEnd type="triangle"/>
            </a:ln>
            <a:effectLst>
              <a:glow rad="63500">
                <a:schemeClr val="accent6">
                  <a:satMod val="175000"/>
                  <a:alpha val="40000"/>
                </a:scheme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7" name="Explosion 1 16"/>
            <p:cNvSpPr/>
            <p:nvPr/>
          </p:nvSpPr>
          <p:spPr>
            <a:xfrm rot="21419828">
              <a:off x="3479437" y="5654756"/>
              <a:ext cx="1139190" cy="1158875"/>
            </a:xfrm>
            <a:prstGeom prst="irregularSeal1">
              <a:avLst/>
            </a:prstGeom>
            <a:solidFill>
              <a:srgbClr val="FFFF99"/>
            </a:solidFill>
            <a:ln w="76200">
              <a:solidFill>
                <a:schemeClr val="accent5">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Text Box 7"/>
            <p:cNvSpPr txBox="1"/>
            <p:nvPr/>
          </p:nvSpPr>
          <p:spPr>
            <a:xfrm>
              <a:off x="3685217" y="5904311"/>
              <a:ext cx="755015" cy="6858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400" b="1" dirty="0" err="1">
                  <a:solidFill>
                    <a:srgbClr val="215868"/>
                  </a:solidFill>
                  <a:effectLst/>
                  <a:ea typeface="Calibri"/>
                  <a:cs typeface="Times New Roman"/>
                </a:rPr>
                <a:t>Abib</a:t>
              </a:r>
              <a:r>
                <a:rPr lang="en-US" sz="1400" b="1" dirty="0">
                  <a:solidFill>
                    <a:srgbClr val="215868"/>
                  </a:solidFill>
                  <a:effectLst/>
                  <a:ea typeface="Calibri"/>
                  <a:cs typeface="Times New Roman"/>
                </a:rPr>
                <a:t/>
              </a:r>
              <a:br>
                <a:rPr lang="en-US" sz="1400" b="1" dirty="0">
                  <a:solidFill>
                    <a:srgbClr val="215868"/>
                  </a:solidFill>
                  <a:effectLst/>
                  <a:ea typeface="Calibri"/>
                  <a:cs typeface="Times New Roman"/>
                </a:rPr>
              </a:br>
              <a:r>
                <a:rPr lang="en-US" sz="1400" b="1" dirty="0">
                  <a:solidFill>
                    <a:srgbClr val="215868"/>
                  </a:solidFill>
                  <a:effectLst/>
                  <a:ea typeface="Calibri"/>
                  <a:cs typeface="Times New Roman"/>
                </a:rPr>
                <a:t>17</a:t>
              </a:r>
              <a:r>
                <a:rPr lang="en-US" sz="1400" b="1" cap="small" baseline="30000" dirty="0">
                  <a:solidFill>
                    <a:srgbClr val="215868"/>
                  </a:solidFill>
                  <a:effectLst/>
                  <a:ea typeface="Calibri"/>
                  <a:cs typeface="Times New Roman"/>
                </a:rPr>
                <a:t>th</a:t>
              </a:r>
              <a:r>
                <a:rPr lang="en-US" sz="1400" b="1" dirty="0">
                  <a:solidFill>
                    <a:srgbClr val="215868"/>
                  </a:solidFill>
                  <a:effectLst/>
                  <a:ea typeface="Calibri"/>
                  <a:cs typeface="Times New Roman"/>
                </a:rPr>
                <a:t>  </a:t>
              </a:r>
              <a:endParaRPr lang="en-US" sz="1200" dirty="0">
                <a:effectLst/>
                <a:ea typeface="Calibri"/>
                <a:cs typeface="Times New Roman"/>
              </a:endParaRPr>
            </a:p>
          </p:txBody>
        </p:sp>
      </p:grpSp>
      <p:grpSp>
        <p:nvGrpSpPr>
          <p:cNvPr id="5" name="Group 4"/>
          <p:cNvGrpSpPr/>
          <p:nvPr/>
        </p:nvGrpSpPr>
        <p:grpSpPr>
          <a:xfrm>
            <a:off x="4011567" y="4705401"/>
            <a:ext cx="1551033" cy="1074317"/>
            <a:chOff x="4011567" y="4705401"/>
            <a:chExt cx="1551033" cy="1074317"/>
          </a:xfrm>
        </p:grpSpPr>
        <p:cxnSp>
          <p:nvCxnSpPr>
            <p:cNvPr id="14" name="Straight Arrow Connector 13"/>
            <p:cNvCxnSpPr>
              <a:stCxn id="20" idx="2"/>
            </p:cNvCxnSpPr>
            <p:nvPr/>
          </p:nvCxnSpPr>
          <p:spPr>
            <a:xfrm>
              <a:off x="4751540" y="5363769"/>
              <a:ext cx="811060" cy="170256"/>
            </a:xfrm>
            <a:prstGeom prst="straightConnector1">
              <a:avLst/>
            </a:prstGeom>
            <a:ln w="76200">
              <a:solidFill>
                <a:srgbClr val="FFFF00"/>
              </a:solidFill>
              <a:tailEnd type="triangle"/>
            </a:ln>
            <a:effectLst>
              <a:glow rad="63500">
                <a:schemeClr val="accent6">
                  <a:satMod val="175000"/>
                  <a:alpha val="40000"/>
                </a:scheme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6" name="4-Point Star 15"/>
            <p:cNvSpPr/>
            <p:nvPr/>
          </p:nvSpPr>
          <p:spPr>
            <a:xfrm>
              <a:off x="4011567" y="4705401"/>
              <a:ext cx="1354183" cy="1074317"/>
            </a:xfrm>
            <a:prstGeom prst="star4">
              <a:avLst>
                <a:gd name="adj" fmla="val 13838"/>
              </a:avLst>
            </a:prstGeom>
            <a:solidFill>
              <a:srgbClr val="FFFF00"/>
            </a:solidFill>
            <a:ln>
              <a:solidFill>
                <a:srgbClr val="00B0F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Text Box 7"/>
            <p:cNvSpPr txBox="1"/>
            <p:nvPr/>
          </p:nvSpPr>
          <p:spPr>
            <a:xfrm>
              <a:off x="4274574" y="5081119"/>
              <a:ext cx="953931" cy="2826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200" b="1" dirty="0" err="1" smtClean="0">
                  <a:solidFill>
                    <a:srgbClr val="215868"/>
                  </a:solidFill>
                  <a:effectLst/>
                  <a:ea typeface="Calibri"/>
                  <a:cs typeface="Times New Roman"/>
                </a:rPr>
                <a:t>Abib</a:t>
              </a:r>
              <a:r>
                <a:rPr lang="en-US" sz="1200" b="1" dirty="0" smtClean="0">
                  <a:solidFill>
                    <a:srgbClr val="215868"/>
                  </a:solidFill>
                  <a:effectLst/>
                  <a:ea typeface="Calibri"/>
                  <a:cs typeface="Times New Roman"/>
                </a:rPr>
                <a:t> </a:t>
              </a:r>
              <a:r>
                <a:rPr lang="en-US" sz="1200" b="1" dirty="0" smtClean="0">
                  <a:solidFill>
                    <a:srgbClr val="FF0000"/>
                  </a:solidFill>
                  <a:effectLst/>
                  <a:ea typeface="Calibri"/>
                  <a:cs typeface="Times New Roman"/>
                </a:rPr>
                <a:t>18</a:t>
              </a:r>
              <a:r>
                <a:rPr lang="en-US" sz="1200" b="1" cap="small" baseline="30000" dirty="0" smtClean="0">
                  <a:solidFill>
                    <a:srgbClr val="FF0000"/>
                  </a:solidFill>
                  <a:effectLst/>
                  <a:ea typeface="Calibri"/>
                  <a:cs typeface="Times New Roman"/>
                </a:rPr>
                <a:t>th</a:t>
              </a:r>
              <a:r>
                <a:rPr lang="en-US" sz="1200" b="1" dirty="0" smtClean="0">
                  <a:solidFill>
                    <a:srgbClr val="215868"/>
                  </a:solidFill>
                  <a:effectLst/>
                  <a:ea typeface="Calibri"/>
                  <a:cs typeface="Times New Roman"/>
                </a:rPr>
                <a:t>  </a:t>
              </a:r>
              <a:endParaRPr lang="en-US" sz="1100" dirty="0">
                <a:effectLst/>
                <a:ea typeface="Calibri"/>
                <a:cs typeface="Times New Roman"/>
              </a:endParaRPr>
            </a:p>
          </p:txBody>
        </p:sp>
      </p:grpSp>
      <p:sp>
        <p:nvSpPr>
          <p:cNvPr id="26" name="TextBox 25"/>
          <p:cNvSpPr txBox="1"/>
          <p:nvPr/>
        </p:nvSpPr>
        <p:spPr>
          <a:xfrm>
            <a:off x="380999" y="4847272"/>
            <a:ext cx="3352801" cy="1477328"/>
          </a:xfrm>
          <a:prstGeom prst="rect">
            <a:avLst/>
          </a:prstGeom>
          <a:noFill/>
        </p:spPr>
        <p:txBody>
          <a:bodyPr wrap="square" rtlCol="0">
            <a:spAutoFit/>
            <a:scene3d>
              <a:camera prst="orthographicFront"/>
              <a:lightRig rig="threePt" dir="t"/>
            </a:scene3d>
            <a:sp3d extrusionH="57150">
              <a:bevelT w="38100" h="38100"/>
            </a:sp3d>
          </a:bodyPr>
          <a:lstStyle/>
          <a:p>
            <a:r>
              <a:rPr lang="en-US" b="1" dirty="0" smtClean="0">
                <a:solidFill>
                  <a:schemeClr val="accent2">
                    <a:lumMod val="75000"/>
                  </a:schemeClr>
                </a:solidFill>
              </a:rPr>
              <a:t>“Break of day” is where the new day begins.  This was the moment of deliverance.  </a:t>
            </a:r>
            <a:br>
              <a:rPr lang="en-US" b="1" dirty="0" smtClean="0">
                <a:solidFill>
                  <a:schemeClr val="accent2">
                    <a:lumMod val="75000"/>
                  </a:schemeClr>
                </a:solidFill>
              </a:rPr>
            </a:br>
            <a:r>
              <a:rPr lang="en-US" b="1" dirty="0" smtClean="0">
                <a:solidFill>
                  <a:schemeClr val="accent2">
                    <a:lumMod val="75000"/>
                  </a:schemeClr>
                </a:solidFill>
              </a:rPr>
              <a:t>The Scriptures do not say the new day began with sunset.</a:t>
            </a:r>
            <a:endParaRPr lang="en-US" b="1" dirty="0">
              <a:solidFill>
                <a:schemeClr val="accent2">
                  <a:lumMod val="75000"/>
                </a:schemeClr>
              </a:solidFill>
            </a:endParaRPr>
          </a:p>
        </p:txBody>
      </p:sp>
    </p:spTree>
    <p:extLst>
      <p:ext uri="{BB962C8B-B14F-4D97-AF65-F5344CB8AC3E}">
        <p14:creationId xmlns:p14="http://schemas.microsoft.com/office/powerpoint/2010/main" val="17902735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12"/>
                                        </p:tgtEl>
                                        <p:attrNameLst>
                                          <p:attrName>r</p:attrName>
                                        </p:attrNameLst>
                                      </p:cBhvr>
                                    </p:animRot>
                                  </p:childTnLst>
                                </p:cTn>
                              </p:par>
                            </p:childTnLst>
                          </p:cTn>
                        </p:par>
                        <p:par>
                          <p:cTn id="7" fill="hold">
                            <p:stCondLst>
                              <p:cond delay="2000"/>
                            </p:stCondLst>
                            <p:childTnLst>
                              <p:par>
                                <p:cTn id="8" presetID="22" presetClass="entr" presetSubtype="8"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1750"/>
                                        <p:tgtEl>
                                          <p:spTgt spid="10"/>
                                        </p:tgtEl>
                                      </p:cBhvr>
                                    </p:animEffect>
                                  </p:childTnLst>
                                </p:cTn>
                              </p:par>
                            </p:childTnLst>
                          </p:cTn>
                        </p:par>
                        <p:par>
                          <p:cTn id="11" fill="hold">
                            <p:stCondLst>
                              <p:cond delay="3750"/>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175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20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2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normAutofit fontScale="92500" lnSpcReduction="20000"/>
          </a:bodyPr>
          <a:lstStyle/>
          <a:p>
            <a:fld id="{A0A75170-548C-4A8B-8FEE-6418D9891680}" type="slidenum">
              <a:rPr lang="en-US" smtClean="0"/>
              <a:t>16</a:t>
            </a:fld>
            <a:endParaRPr lang="en-US"/>
          </a:p>
        </p:txBody>
      </p:sp>
      <p:sp>
        <p:nvSpPr>
          <p:cNvPr id="4" name="Subtitle 3"/>
          <p:cNvSpPr>
            <a:spLocks noGrp="1"/>
          </p:cNvSpPr>
          <p:nvPr>
            <p:ph type="subTitle" idx="1"/>
          </p:nvPr>
        </p:nvSpPr>
        <p:spPr>
          <a:xfrm>
            <a:off x="3657600" y="2438400"/>
            <a:ext cx="5120640" cy="3962400"/>
          </a:xfrm>
        </p:spPr>
        <p:txBody>
          <a:bodyPr>
            <a:normAutofit fontScale="85000" lnSpcReduction="10000"/>
            <a:scene3d>
              <a:camera prst="orthographicFront"/>
              <a:lightRig rig="threePt" dir="t"/>
            </a:scene3d>
            <a:sp3d extrusionH="57150">
              <a:bevelT w="38100" h="38100"/>
            </a:sp3d>
          </a:bodyPr>
          <a:lstStyle/>
          <a:p>
            <a:pPr marL="342900" indent="-342900">
              <a:buFont typeface="Arial" pitchFamily="34" charset="0"/>
              <a:buChar char="•"/>
            </a:pPr>
            <a:r>
              <a:rPr lang="en-US" b="1" dirty="0" smtClean="0">
                <a:solidFill>
                  <a:schemeClr val="accent2">
                    <a:lumMod val="75000"/>
                  </a:schemeClr>
                </a:solidFill>
              </a:rPr>
              <a:t>There are many that believe our Messiah died on a Friday cross.</a:t>
            </a:r>
          </a:p>
          <a:p>
            <a:pPr marL="342900" indent="-342900">
              <a:buFont typeface="Arial" pitchFamily="34" charset="0"/>
              <a:buChar char="•"/>
            </a:pPr>
            <a:r>
              <a:rPr lang="en-US" b="1" dirty="0" smtClean="0">
                <a:solidFill>
                  <a:schemeClr val="accent2">
                    <a:lumMod val="75000"/>
                  </a:schemeClr>
                </a:solidFill>
              </a:rPr>
              <a:t>They also believe this is supported with a Friday Passover in Exodus 12.  </a:t>
            </a:r>
          </a:p>
          <a:p>
            <a:pPr marL="342900" indent="-342900">
              <a:buFont typeface="Arial" pitchFamily="34" charset="0"/>
              <a:buChar char="•"/>
            </a:pPr>
            <a:r>
              <a:rPr lang="en-US" b="1" dirty="0" smtClean="0">
                <a:solidFill>
                  <a:schemeClr val="accent2">
                    <a:lumMod val="75000"/>
                  </a:schemeClr>
                </a:solidFill>
              </a:rPr>
              <a:t>They believe this because it </a:t>
            </a:r>
            <a:r>
              <a:rPr lang="en-US" b="1" u="sng" dirty="0" smtClean="0">
                <a:solidFill>
                  <a:schemeClr val="accent2">
                    <a:lumMod val="75000"/>
                  </a:schemeClr>
                </a:solidFill>
              </a:rPr>
              <a:t>seems</a:t>
            </a:r>
            <a:r>
              <a:rPr lang="en-US" b="1" dirty="0" smtClean="0">
                <a:solidFill>
                  <a:schemeClr val="accent2">
                    <a:lumMod val="75000"/>
                  </a:schemeClr>
                </a:solidFill>
              </a:rPr>
              <a:t> </a:t>
            </a:r>
            <a:br>
              <a:rPr lang="en-US" b="1" dirty="0" smtClean="0">
                <a:solidFill>
                  <a:schemeClr val="accent2">
                    <a:lumMod val="75000"/>
                  </a:schemeClr>
                </a:solidFill>
              </a:rPr>
            </a:br>
            <a:r>
              <a:rPr lang="en-US" b="1" u="sng" dirty="0" smtClean="0">
                <a:solidFill>
                  <a:schemeClr val="accent2">
                    <a:lumMod val="75000"/>
                  </a:schemeClr>
                </a:solidFill>
              </a:rPr>
              <a:t>to</a:t>
            </a:r>
            <a:r>
              <a:rPr lang="en-US" b="1" dirty="0" smtClean="0">
                <a:solidFill>
                  <a:schemeClr val="accent2">
                    <a:lumMod val="75000"/>
                  </a:schemeClr>
                </a:solidFill>
              </a:rPr>
              <a:t> </a:t>
            </a:r>
            <a:r>
              <a:rPr lang="en-US" b="1" u="sng" dirty="0" smtClean="0">
                <a:solidFill>
                  <a:schemeClr val="accent2">
                    <a:lumMod val="75000"/>
                  </a:schemeClr>
                </a:solidFill>
              </a:rPr>
              <a:t>be</a:t>
            </a:r>
            <a:r>
              <a:rPr lang="en-US" b="1" dirty="0" smtClean="0">
                <a:solidFill>
                  <a:schemeClr val="accent2">
                    <a:lumMod val="75000"/>
                  </a:schemeClr>
                </a:solidFill>
              </a:rPr>
              <a:t> a pattern.  </a:t>
            </a:r>
          </a:p>
          <a:p>
            <a:endParaRPr lang="en-US" b="1" dirty="0">
              <a:solidFill>
                <a:schemeClr val="accent2">
                  <a:lumMod val="75000"/>
                </a:schemeClr>
              </a:solidFill>
            </a:endParaRPr>
          </a:p>
          <a:p>
            <a:r>
              <a:rPr lang="en-US" b="1" dirty="0" smtClean="0">
                <a:solidFill>
                  <a:schemeClr val="accent2">
                    <a:lumMod val="75000"/>
                  </a:schemeClr>
                </a:solidFill>
              </a:rPr>
              <a:t>Is there any possible way the Exodus 12 Passover could have been on a Friday?</a:t>
            </a:r>
          </a:p>
          <a:p>
            <a:endParaRPr lang="en-US" b="1" dirty="0">
              <a:solidFill>
                <a:schemeClr val="accent2">
                  <a:lumMod val="75000"/>
                </a:schemeClr>
              </a:solidFill>
            </a:endParaRPr>
          </a:p>
          <a:p>
            <a:pPr algn="ctr"/>
            <a:r>
              <a:rPr lang="en-US" b="1" dirty="0" smtClean="0">
                <a:solidFill>
                  <a:schemeClr val="accent2">
                    <a:lumMod val="75000"/>
                  </a:schemeClr>
                </a:solidFill>
              </a:rPr>
              <a:t>Let’s examine the evidence </a:t>
            </a:r>
            <a:br>
              <a:rPr lang="en-US" b="1" dirty="0" smtClean="0">
                <a:solidFill>
                  <a:schemeClr val="accent2">
                    <a:lumMod val="75000"/>
                  </a:schemeClr>
                </a:solidFill>
              </a:rPr>
            </a:br>
            <a:r>
              <a:rPr lang="en-US" b="1" dirty="0" smtClean="0">
                <a:solidFill>
                  <a:schemeClr val="accent2">
                    <a:lumMod val="75000"/>
                  </a:schemeClr>
                </a:solidFill>
              </a:rPr>
              <a:t>one more time.</a:t>
            </a:r>
            <a:endParaRPr lang="en-US" b="1" dirty="0">
              <a:solidFill>
                <a:schemeClr val="accent2">
                  <a:lumMod val="75000"/>
                </a:schemeClr>
              </a:solidFill>
            </a:endParaRPr>
          </a:p>
        </p:txBody>
      </p:sp>
      <p:sp>
        <p:nvSpPr>
          <p:cNvPr id="5" name="Title 4"/>
          <p:cNvSpPr>
            <a:spLocks noGrp="1"/>
          </p:cNvSpPr>
          <p:nvPr>
            <p:ph type="title"/>
          </p:nvPr>
        </p:nvSpPr>
        <p:spPr>
          <a:xfrm>
            <a:off x="3657600" y="228601"/>
            <a:ext cx="5129543" cy="19812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Patterns </a:t>
            </a:r>
            <a:br>
              <a:rPr lang="en-U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 the Scriptures </a:t>
            </a:r>
            <a:br>
              <a:rPr lang="en-U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Are Abundant</a:t>
            </a:r>
            <a:endParaRPr lang="en-US"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7" name="Picture 2" descr="D:\Tschoepe\Tschoepe OLD - PPTs for Dawn\Tschoepe Dawn PPT Folder\Cartoon Goodies &amp; Fun Images\Magnifyinig Glass jpeg.jpg"/>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2000" y="4038600"/>
            <a:ext cx="1986540" cy="2193472"/>
          </a:xfrm>
          <a:prstGeom prst="roundRect">
            <a:avLst>
              <a:gd name="adj" fmla="val 16667"/>
            </a:avLst>
          </a:prstGeom>
          <a:ln w="57150">
            <a:solidFill>
              <a:schemeClr val="tx2">
                <a:lumMod val="60000"/>
                <a:lumOff val="40000"/>
              </a:schemeClr>
            </a:solidFill>
          </a:ln>
          <a:effectLst>
            <a:glow rad="139700">
              <a:schemeClr val="accent2">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artDeco"/>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4165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1000"/>
                                        <p:tgtEl>
                                          <p:spTgt spid="4">
                                            <p:txEl>
                                              <p:pRg st="4" end="4"/>
                                            </p:txEl>
                                          </p:spTgt>
                                        </p:tgtEl>
                                      </p:cBhvr>
                                    </p:animEffect>
                                    <p:anim calcmode="lin" valueType="num">
                                      <p:cBhvr>
                                        <p:cTn id="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Effect transition="in" filter="fade">
                                      <p:cBhvr>
                                        <p:cTn id="12" dur="1000"/>
                                        <p:tgtEl>
                                          <p:spTgt spid="4">
                                            <p:txEl>
                                              <p:pRg st="6" end="6"/>
                                            </p:txEl>
                                          </p:spTgt>
                                        </p:tgtEl>
                                      </p:cBhvr>
                                    </p:animEffect>
                                    <p:anim calcmode="lin" valueType="num">
                                      <p:cBhvr>
                                        <p:cTn id="1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A0A75170-548C-4A8B-8FEE-6418D9891680}" type="slidenum">
              <a:rPr lang="en-US" smtClean="0"/>
              <a:t>17</a:t>
            </a:fld>
            <a:endParaRPr lang="en-US"/>
          </a:p>
        </p:txBody>
      </p:sp>
      <p:sp>
        <p:nvSpPr>
          <p:cNvPr id="4" name="Title 3"/>
          <p:cNvSpPr>
            <a:spLocks noGrp="1"/>
          </p:cNvSpPr>
          <p:nvPr>
            <p:ph type="title"/>
          </p:nvPr>
        </p:nvSpPr>
        <p:spPr>
          <a:xfrm>
            <a:off x="304800" y="0"/>
            <a:ext cx="8591550" cy="685799"/>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 Possibility of Friday Passover in Egypt</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8" name="Content Placeholder 7"/>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57200" y="685800"/>
            <a:ext cx="8229600" cy="3608832"/>
          </a:xfrm>
          <a:prstGeom prst="rect">
            <a:avLst/>
          </a:prstGeom>
          <a:ln w="38100">
            <a:solidFill>
              <a:srgbClr val="00B050"/>
            </a:solidFill>
          </a:ln>
          <a:effectLst>
            <a:softEdge rad="112500"/>
          </a:effectLst>
          <a:scene3d>
            <a:camera prst="orthographicFront"/>
            <a:lightRig rig="threePt" dir="t"/>
          </a:scene3d>
          <a:sp3d>
            <a:bevelT w="114300" prst="artDeco"/>
          </a:sp3d>
        </p:spPr>
      </p:pic>
      <p:sp>
        <p:nvSpPr>
          <p:cNvPr id="12" name="4-Point Star 11"/>
          <p:cNvSpPr/>
          <p:nvPr/>
        </p:nvSpPr>
        <p:spPr>
          <a:xfrm>
            <a:off x="7135462" y="2821140"/>
            <a:ext cx="435610" cy="400685"/>
          </a:xfrm>
          <a:prstGeom prst="star4">
            <a:avLst/>
          </a:prstGeom>
          <a:solidFill>
            <a:srgbClr val="FFFF00"/>
          </a:solidFill>
          <a:ln>
            <a:solidFill>
              <a:srgbClr val="00B0F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Text Box 117"/>
          <p:cNvSpPr txBox="1"/>
          <p:nvPr/>
        </p:nvSpPr>
        <p:spPr>
          <a:xfrm>
            <a:off x="609600" y="4420326"/>
            <a:ext cx="7924800" cy="2038349"/>
          </a:xfrm>
          <a:prstGeom prst="rect">
            <a:avLst/>
          </a:prstGeom>
          <a:solidFill>
            <a:schemeClr val="bg1">
              <a:lumMod val="85000"/>
            </a:schemeClr>
          </a:solidFill>
          <a:ln w="38100">
            <a:solidFill>
              <a:srgbClr val="00B050"/>
            </a:solidFill>
          </a:ln>
          <a:effectLst/>
          <a:scene3d>
            <a:camera prst="orthographicFront"/>
            <a:lightRig rig="threePt" dir="t"/>
          </a:scene3d>
          <a:sp3d>
            <a:bevelT w="114300" prst="artDeco"/>
          </a:sp3d>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sp3d extrusionH="57150">
              <a:bevelT w="38100" h="38100"/>
            </a:sp3d>
          </a:bodyPr>
          <a:lstStyle/>
          <a:p>
            <a:pPr algn="ctr"/>
            <a:r>
              <a:rPr lang="en-US" sz="2000" b="1" dirty="0">
                <a:solidFill>
                  <a:srgbClr val="FF0000"/>
                </a:solidFill>
              </a:rPr>
              <a:t>Important Note:  </a:t>
            </a:r>
            <a:r>
              <a:rPr lang="en-US" sz="2000" dirty="0"/>
              <a:t>The </a:t>
            </a:r>
            <a:r>
              <a:rPr lang="en-US" sz="2000" b="1" dirty="0"/>
              <a:t>possibility</a:t>
            </a:r>
            <a:r>
              <a:rPr lang="en-US" sz="2000" dirty="0"/>
              <a:t> of a 6</a:t>
            </a:r>
            <a:r>
              <a:rPr lang="en-US" sz="2000" baseline="30000" dirty="0"/>
              <a:t>th</a:t>
            </a:r>
            <a:r>
              <a:rPr lang="en-US" sz="2000" dirty="0"/>
              <a:t> cycle (Friday) Passover in </a:t>
            </a:r>
            <a:r>
              <a:rPr lang="en-US" sz="2000" dirty="0" smtClean="0"/>
              <a:t/>
            </a:r>
            <a:br>
              <a:rPr lang="en-US" sz="2000" dirty="0" smtClean="0"/>
            </a:br>
            <a:r>
              <a:rPr lang="en-US" sz="2000" dirty="0" smtClean="0"/>
              <a:t>Egypt is completely </a:t>
            </a:r>
            <a:r>
              <a:rPr lang="en-US" sz="2000" b="1" dirty="0"/>
              <a:t>eliminated</a:t>
            </a:r>
            <a:r>
              <a:rPr lang="en-US" sz="2000" dirty="0"/>
              <a:t> due to the fact  </a:t>
            </a:r>
            <a:r>
              <a:rPr lang="en-US" sz="2000" b="1" dirty="0">
                <a:solidFill>
                  <a:srgbClr val="0070C0"/>
                </a:solidFill>
              </a:rPr>
              <a:t>Yahuah</a:t>
            </a:r>
            <a:r>
              <a:rPr lang="en-US" sz="2000" dirty="0"/>
              <a:t> had made </a:t>
            </a:r>
            <a:r>
              <a:rPr lang="en-US" sz="2000" dirty="0" smtClean="0"/>
              <a:t/>
            </a:r>
            <a:br>
              <a:rPr lang="en-US" sz="2000" dirty="0" smtClean="0"/>
            </a:br>
            <a:r>
              <a:rPr lang="en-US" sz="2000" b="1" dirty="0" smtClean="0">
                <a:solidFill>
                  <a:srgbClr val="FF0000"/>
                </a:solidFill>
              </a:rPr>
              <a:t>NO </a:t>
            </a:r>
            <a:r>
              <a:rPr lang="en-US" sz="2000" b="1" dirty="0">
                <a:solidFill>
                  <a:srgbClr val="FF0000"/>
                </a:solidFill>
              </a:rPr>
              <a:t>PROVISION or ALLOWANCE </a:t>
            </a:r>
            <a:r>
              <a:rPr lang="en-US" sz="2000" dirty="0"/>
              <a:t>for moving out of Egypt, or</a:t>
            </a:r>
            <a:r>
              <a:rPr lang="en-US" sz="2000" b="1" dirty="0"/>
              <a:t> </a:t>
            </a:r>
            <a:r>
              <a:rPr lang="en-US" sz="2000" dirty="0"/>
              <a:t>crossing the Red Sea, on the</a:t>
            </a:r>
            <a:r>
              <a:rPr lang="en-US" sz="2000" b="1" dirty="0"/>
              <a:t> </a:t>
            </a:r>
            <a:r>
              <a:rPr lang="en-US" sz="2000" b="1" dirty="0">
                <a:solidFill>
                  <a:srgbClr val="0070C0"/>
                </a:solidFill>
              </a:rPr>
              <a:t>7</a:t>
            </a:r>
            <a:r>
              <a:rPr lang="en-US" sz="2000" b="1" baseline="30000" dirty="0">
                <a:solidFill>
                  <a:srgbClr val="0070C0"/>
                </a:solidFill>
              </a:rPr>
              <a:t>th</a:t>
            </a:r>
            <a:r>
              <a:rPr lang="en-US" sz="2000" b="1" dirty="0">
                <a:solidFill>
                  <a:srgbClr val="0070C0"/>
                </a:solidFill>
              </a:rPr>
              <a:t> Day Sabbath</a:t>
            </a:r>
            <a:r>
              <a:rPr lang="en-US" sz="2000" dirty="0">
                <a:solidFill>
                  <a:srgbClr val="0070C0"/>
                </a:solidFill>
              </a:rPr>
              <a:t>.   </a:t>
            </a:r>
            <a:r>
              <a:rPr lang="en-US" sz="2000" dirty="0" smtClean="0"/>
              <a:t>Upon the arrival of Sabbath, </a:t>
            </a:r>
            <a:r>
              <a:rPr lang="en-US" sz="2000" dirty="0"/>
              <a:t>their three days’ journey and deliverance was complete.  In fact, Israel </a:t>
            </a:r>
            <a:r>
              <a:rPr lang="en-US" sz="2000" dirty="0" smtClean="0"/>
              <a:t>was on </a:t>
            </a:r>
            <a:r>
              <a:rPr lang="en-US" sz="2000" dirty="0"/>
              <a:t>the other side of the Red Sea as Sabbath began to dawn.  </a:t>
            </a:r>
          </a:p>
        </p:txBody>
      </p:sp>
    </p:spTree>
    <p:extLst>
      <p:ext uri="{BB962C8B-B14F-4D97-AF65-F5344CB8AC3E}">
        <p14:creationId xmlns:p14="http://schemas.microsoft.com/office/powerpoint/2010/main" val="42386073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A0A75170-548C-4A8B-8FEE-6418D9891680}" type="slidenum">
              <a:rPr lang="en-US" smtClean="0"/>
              <a:t>18</a:t>
            </a:fld>
            <a:endParaRPr lang="en-US"/>
          </a:p>
        </p:txBody>
      </p:sp>
      <p:sp>
        <p:nvSpPr>
          <p:cNvPr id="4" name="Subtitle 3"/>
          <p:cNvSpPr>
            <a:spLocks noGrp="1"/>
          </p:cNvSpPr>
          <p:nvPr>
            <p:ph type="subTitle" idx="1"/>
          </p:nvPr>
        </p:nvSpPr>
        <p:spPr>
          <a:xfrm>
            <a:off x="3733800" y="914400"/>
            <a:ext cx="5120640" cy="533400"/>
          </a:xfrm>
        </p:spPr>
        <p:txBody>
          <a:bodyPr/>
          <a:lstStyle/>
          <a:p>
            <a:r>
              <a:rPr lang="en-US" b="1" dirty="0" smtClean="0">
                <a:solidFill>
                  <a:srgbClr val="008080"/>
                </a:solidFill>
              </a:rPr>
              <a:t>Song of Moses &amp; Song of Miriam</a:t>
            </a:r>
            <a:endParaRPr lang="en-US" dirty="0">
              <a:solidFill>
                <a:srgbClr val="008080"/>
              </a:solidFill>
            </a:endParaRPr>
          </a:p>
        </p:txBody>
      </p:sp>
      <p:sp>
        <p:nvSpPr>
          <p:cNvPr id="5" name="Title 4"/>
          <p:cNvSpPr>
            <a:spLocks noGrp="1"/>
          </p:cNvSpPr>
          <p:nvPr>
            <p:ph type="title"/>
          </p:nvPr>
        </p:nvSpPr>
        <p:spPr>
          <a:xfrm>
            <a:off x="3733800" y="152400"/>
            <a:ext cx="5129543" cy="838201"/>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Exodus 15</a:t>
            </a:r>
            <a:endParaRPr lang="en-US"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TextBox 5"/>
          <p:cNvSpPr txBox="1"/>
          <p:nvPr/>
        </p:nvSpPr>
        <p:spPr>
          <a:xfrm>
            <a:off x="3733800" y="1752600"/>
            <a:ext cx="5181600" cy="369332"/>
          </a:xfrm>
          <a:prstGeom prst="rect">
            <a:avLst/>
          </a:prstGeom>
          <a:noFill/>
        </p:spPr>
        <p:txBody>
          <a:bodyPr wrap="square" rtlCol="0">
            <a:spAutoFit/>
          </a:bodyPr>
          <a:lstStyle/>
          <a:p>
            <a:endParaRPr lang="en-US" dirty="0"/>
          </a:p>
        </p:txBody>
      </p:sp>
      <p:sp>
        <p:nvSpPr>
          <p:cNvPr id="7" name="TextBox 6"/>
          <p:cNvSpPr txBox="1"/>
          <p:nvPr/>
        </p:nvSpPr>
        <p:spPr>
          <a:xfrm>
            <a:off x="3733800" y="1752600"/>
            <a:ext cx="4953000" cy="4801314"/>
          </a:xfrm>
          <a:prstGeom prst="rect">
            <a:avLst/>
          </a:prstGeom>
          <a:noFill/>
        </p:spPr>
        <p:txBody>
          <a:bodyPr wrap="square" rtlCol="0">
            <a:spAutoFit/>
            <a:scene3d>
              <a:camera prst="orthographicFront"/>
              <a:lightRig rig="threePt" dir="t"/>
            </a:scene3d>
            <a:sp3d extrusionH="57150">
              <a:bevelT w="38100" h="38100"/>
            </a:sp3d>
          </a:bodyPr>
          <a:lstStyle/>
          <a:p>
            <a:pPr marL="342900" indent="-342900">
              <a:buFont typeface="+mj-lt"/>
              <a:buAutoNum type="arabicPeriod"/>
            </a:pPr>
            <a:r>
              <a:rPr lang="en-US" b="1" dirty="0" smtClean="0">
                <a:solidFill>
                  <a:schemeClr val="accent2">
                    <a:lumMod val="75000"/>
                  </a:schemeClr>
                </a:solidFill>
              </a:rPr>
              <a:t>Red Sea crossing all night with </a:t>
            </a:r>
            <a:r>
              <a:rPr lang="en-US" b="1" dirty="0" smtClean="0">
                <a:solidFill>
                  <a:srgbClr val="0070C0"/>
                </a:solidFill>
              </a:rPr>
              <a:t>Yahuah’s</a:t>
            </a:r>
            <a:r>
              <a:rPr lang="en-US" b="1" dirty="0" smtClean="0">
                <a:solidFill>
                  <a:schemeClr val="accent2">
                    <a:lumMod val="75000"/>
                  </a:schemeClr>
                </a:solidFill>
              </a:rPr>
              <a:t> bright cloud guiding the way must have </a:t>
            </a:r>
            <a:br>
              <a:rPr lang="en-US" b="1" dirty="0" smtClean="0">
                <a:solidFill>
                  <a:schemeClr val="accent2">
                    <a:lumMod val="75000"/>
                  </a:schemeClr>
                </a:solidFill>
              </a:rPr>
            </a:br>
            <a:r>
              <a:rPr lang="en-US" b="1" dirty="0" smtClean="0">
                <a:solidFill>
                  <a:schemeClr val="accent2">
                    <a:lumMod val="75000"/>
                  </a:schemeClr>
                </a:solidFill>
              </a:rPr>
              <a:t>been exciting.</a:t>
            </a:r>
          </a:p>
          <a:p>
            <a:pPr marL="342900" indent="-342900">
              <a:buFont typeface="+mj-lt"/>
              <a:buAutoNum type="arabicPeriod"/>
            </a:pPr>
            <a:r>
              <a:rPr lang="en-US" b="1" dirty="0" smtClean="0">
                <a:solidFill>
                  <a:srgbClr val="C00000"/>
                </a:solidFill>
              </a:rPr>
              <a:t>Deliverance from the Egyptians just before DAWN must have been exciting.</a:t>
            </a:r>
          </a:p>
          <a:p>
            <a:pPr marL="342900" indent="-342900">
              <a:buFont typeface="+mj-lt"/>
              <a:buAutoNum type="arabicPeriod"/>
            </a:pPr>
            <a:r>
              <a:rPr lang="en-US" b="1" dirty="0" smtClean="0">
                <a:solidFill>
                  <a:schemeClr val="accent2">
                    <a:lumMod val="75000"/>
                  </a:schemeClr>
                </a:solidFill>
              </a:rPr>
              <a:t>Is there any wonder Exodus 15 records the Song of Moses and the Song of Miriam? </a:t>
            </a:r>
          </a:p>
          <a:p>
            <a:pPr marL="342900" indent="-342900">
              <a:buFont typeface="+mj-lt"/>
              <a:buAutoNum type="arabicPeriod"/>
            </a:pPr>
            <a:r>
              <a:rPr lang="en-US" b="1" dirty="0" err="1" smtClean="0">
                <a:solidFill>
                  <a:srgbClr val="0070C0"/>
                </a:solidFill>
              </a:rPr>
              <a:t>Abib</a:t>
            </a:r>
            <a:r>
              <a:rPr lang="en-US" b="1" dirty="0" smtClean="0">
                <a:solidFill>
                  <a:srgbClr val="0070C0"/>
                </a:solidFill>
              </a:rPr>
              <a:t> 18 on the other side of the Red Sea was the weekly 7</a:t>
            </a:r>
            <a:r>
              <a:rPr lang="en-US" b="1" baseline="30000" dirty="0" smtClean="0">
                <a:solidFill>
                  <a:srgbClr val="0070C0"/>
                </a:solidFill>
              </a:rPr>
              <a:t>th</a:t>
            </a:r>
            <a:r>
              <a:rPr lang="en-US" b="1" dirty="0" smtClean="0">
                <a:solidFill>
                  <a:srgbClr val="0070C0"/>
                </a:solidFill>
              </a:rPr>
              <a:t> Day Sabbath. </a:t>
            </a:r>
          </a:p>
          <a:p>
            <a:pPr marL="342900" indent="-342900">
              <a:buFont typeface="+mj-lt"/>
              <a:buAutoNum type="arabicPeriod"/>
            </a:pPr>
            <a:r>
              <a:rPr lang="en-US" b="1" dirty="0" smtClean="0">
                <a:solidFill>
                  <a:schemeClr val="accent2">
                    <a:lumMod val="75000"/>
                  </a:schemeClr>
                </a:solidFill>
              </a:rPr>
              <a:t>It was a day of Praise and worship.  </a:t>
            </a:r>
            <a:br>
              <a:rPr lang="en-US" b="1" dirty="0" smtClean="0">
                <a:solidFill>
                  <a:schemeClr val="accent2">
                    <a:lumMod val="75000"/>
                  </a:schemeClr>
                </a:solidFill>
              </a:rPr>
            </a:br>
            <a:r>
              <a:rPr lang="en-US" b="1" dirty="0" smtClean="0">
                <a:solidFill>
                  <a:srgbClr val="008080"/>
                </a:solidFill>
              </a:rPr>
              <a:t>Ex 15:20 </a:t>
            </a:r>
            <a:r>
              <a:rPr lang="en-US" b="1" dirty="0" smtClean="0">
                <a:solidFill>
                  <a:schemeClr val="accent2">
                    <a:lumMod val="75000"/>
                  </a:schemeClr>
                </a:solidFill>
              </a:rPr>
              <a:t>records all the women went after Miriam with </a:t>
            </a:r>
            <a:r>
              <a:rPr lang="en-US" b="1" dirty="0" err="1" smtClean="0">
                <a:solidFill>
                  <a:schemeClr val="accent2">
                    <a:lumMod val="75000"/>
                  </a:schemeClr>
                </a:solidFill>
              </a:rPr>
              <a:t>timbrels</a:t>
            </a:r>
            <a:r>
              <a:rPr lang="en-US" b="1" dirty="0" smtClean="0">
                <a:solidFill>
                  <a:schemeClr val="accent2">
                    <a:lumMod val="75000"/>
                  </a:schemeClr>
                </a:solidFill>
              </a:rPr>
              <a:t> and dancing. </a:t>
            </a:r>
          </a:p>
          <a:p>
            <a:r>
              <a:rPr lang="en-US" b="1" u="sng" dirty="0" smtClean="0">
                <a:solidFill>
                  <a:schemeClr val="accent2">
                    <a:lumMod val="75000"/>
                  </a:schemeClr>
                </a:solidFill>
              </a:rPr>
              <a:t/>
            </a:r>
            <a:br>
              <a:rPr lang="en-US" b="1" u="sng" dirty="0" smtClean="0">
                <a:solidFill>
                  <a:schemeClr val="accent2">
                    <a:lumMod val="75000"/>
                  </a:schemeClr>
                </a:solidFill>
              </a:rPr>
            </a:br>
            <a:r>
              <a:rPr lang="en-US" b="1" u="sng" dirty="0" smtClean="0">
                <a:solidFill>
                  <a:srgbClr val="C00000"/>
                </a:solidFill>
              </a:rPr>
              <a:t>Question</a:t>
            </a:r>
            <a:r>
              <a:rPr lang="en-US" b="1" dirty="0" smtClean="0">
                <a:solidFill>
                  <a:srgbClr val="C00000"/>
                </a:solidFill>
              </a:rPr>
              <a:t>:   </a:t>
            </a:r>
            <a:r>
              <a:rPr lang="en-US" b="1" dirty="0" smtClean="0">
                <a:solidFill>
                  <a:schemeClr val="accent2">
                    <a:lumMod val="75000"/>
                  </a:schemeClr>
                </a:solidFill>
              </a:rPr>
              <a:t>Do you think the people were travelling </a:t>
            </a:r>
            <a:r>
              <a:rPr lang="en-US" b="1" dirty="0" smtClean="0">
                <a:solidFill>
                  <a:srgbClr val="0070C0"/>
                </a:solidFill>
              </a:rPr>
              <a:t>Sabbath</a:t>
            </a:r>
            <a:r>
              <a:rPr lang="en-US" b="1" dirty="0" smtClean="0">
                <a:solidFill>
                  <a:schemeClr val="accent2">
                    <a:lumMod val="75000"/>
                  </a:schemeClr>
                </a:solidFill>
              </a:rPr>
              <a:t>?  Absolutely not!  </a:t>
            </a:r>
            <a:br>
              <a:rPr lang="en-US" b="1" dirty="0" smtClean="0">
                <a:solidFill>
                  <a:schemeClr val="accent2">
                    <a:lumMod val="75000"/>
                  </a:schemeClr>
                </a:solidFill>
              </a:rPr>
            </a:br>
            <a:r>
              <a:rPr lang="en-US" b="1" dirty="0" smtClean="0">
                <a:solidFill>
                  <a:schemeClr val="accent2">
                    <a:lumMod val="75000"/>
                  </a:schemeClr>
                </a:solidFill>
              </a:rPr>
              <a:t>Not when the ladies are celebrating the recent deliverance and salvation.</a:t>
            </a:r>
            <a:endParaRPr lang="en-US" b="1" dirty="0">
              <a:solidFill>
                <a:schemeClr val="accent2">
                  <a:lumMod val="75000"/>
                </a:schemeClr>
              </a:solidFill>
            </a:endParaRPr>
          </a:p>
        </p:txBody>
      </p:sp>
      <p:sp>
        <p:nvSpPr>
          <p:cNvPr id="8" name="Title 6"/>
          <p:cNvSpPr txBox="1">
            <a:spLocks/>
          </p:cNvSpPr>
          <p:nvPr/>
        </p:nvSpPr>
        <p:spPr>
          <a:xfrm>
            <a:off x="685800" y="304800"/>
            <a:ext cx="2205056" cy="1752600"/>
          </a:xfrm>
          <a:prstGeom prst="rect">
            <a:avLst/>
          </a:prstGeom>
        </p:spPr>
        <p:txBody>
          <a:bodyPr vert="horz" lIns="91440" tIns="45720" rIns="91440" bIns="45720" rtlCol="0" anchor="t" anchorCtr="0">
            <a:noAutofit/>
            <a:scene3d>
              <a:camera prst="orthographicFront"/>
              <a:lightRig rig="threePt" dir="t"/>
            </a:scene3d>
            <a:sp3d extrusionH="57150">
              <a:bevelT w="57150" h="38100" prst="artDeco"/>
            </a:sp3d>
          </a:bodyPr>
          <a:lstStyle>
            <a:lvl1pPr algn="l" defTabSz="914400" rtl="0" eaLnBrk="1" latinLnBrk="0" hangingPunct="1">
              <a:spcBef>
                <a:spcPts val="400"/>
              </a:spcBef>
              <a:buNone/>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pPr algn="ctr"/>
            <a:r>
              <a:rPr lang="en-US" b="1" dirty="0" smtClean="0">
                <a:solidFill>
                  <a:schemeClr val="tx1">
                    <a:lumMod val="10000"/>
                    <a:lumOff val="90000"/>
                  </a:schemeClr>
                </a:solidFill>
              </a:rPr>
              <a:t>Short</a:t>
            </a:r>
          </a:p>
          <a:p>
            <a:pPr algn="ctr"/>
            <a:r>
              <a:rPr lang="en-US" b="1" dirty="0" smtClean="0">
                <a:solidFill>
                  <a:schemeClr val="tx1">
                    <a:lumMod val="10000"/>
                    <a:lumOff val="90000"/>
                  </a:schemeClr>
                </a:solidFill>
              </a:rPr>
              <a:t>REVIEW</a:t>
            </a:r>
            <a:endParaRPr lang="en-US" b="1" dirty="0">
              <a:solidFill>
                <a:schemeClr val="tx1">
                  <a:lumMod val="10000"/>
                  <a:lumOff val="90000"/>
                </a:schemeClr>
              </a:solidFill>
            </a:endParaRPr>
          </a:p>
        </p:txBody>
      </p:sp>
    </p:spTree>
    <p:extLst>
      <p:ext uri="{BB962C8B-B14F-4D97-AF65-F5344CB8AC3E}">
        <p14:creationId xmlns:p14="http://schemas.microsoft.com/office/powerpoint/2010/main" val="36228072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Effect transition="in" filter="fade">
                                      <p:cBhvr>
                                        <p:cTn id="7" dur="1000"/>
                                        <p:tgtEl>
                                          <p:spTgt spid="7">
                                            <p:txEl>
                                              <p:pRg st="5" end="5"/>
                                            </p:txEl>
                                          </p:spTgt>
                                        </p:tgtEl>
                                      </p:cBhvr>
                                    </p:animEffect>
                                    <p:anim calcmode="lin" valueType="num">
                                      <p:cBhvr>
                                        <p:cTn id="8"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A0A75170-548C-4A8B-8FEE-6418D9891680}" type="slidenum">
              <a:rPr lang="en-US" smtClean="0"/>
              <a:t>19</a:t>
            </a:fld>
            <a:endParaRPr lang="en-US"/>
          </a:p>
        </p:txBody>
      </p:sp>
      <p:sp>
        <p:nvSpPr>
          <p:cNvPr id="4" name="Subtitle 3"/>
          <p:cNvSpPr>
            <a:spLocks noGrp="1"/>
          </p:cNvSpPr>
          <p:nvPr>
            <p:ph type="subTitle" idx="1"/>
          </p:nvPr>
        </p:nvSpPr>
        <p:spPr>
          <a:xfrm>
            <a:off x="3733800" y="762000"/>
            <a:ext cx="5120640" cy="990600"/>
          </a:xfrm>
        </p:spPr>
        <p:txBody>
          <a:bodyPr>
            <a:scene3d>
              <a:camera prst="orthographicFront"/>
              <a:lightRig rig="threePt" dir="t"/>
            </a:scene3d>
            <a:sp3d extrusionH="57150">
              <a:bevelT w="38100" h="38100"/>
            </a:sp3d>
          </a:bodyPr>
          <a:lstStyle/>
          <a:p>
            <a:pPr algn="ctr"/>
            <a:r>
              <a:rPr lang="en-US" b="1" dirty="0" smtClean="0">
                <a:solidFill>
                  <a:srgbClr val="008080"/>
                </a:solidFill>
              </a:rPr>
              <a:t>Arrival of Quail the 1</a:t>
            </a:r>
            <a:r>
              <a:rPr lang="en-US" b="1" baseline="30000" dirty="0" smtClean="0">
                <a:solidFill>
                  <a:srgbClr val="008080"/>
                </a:solidFill>
              </a:rPr>
              <a:t>st</a:t>
            </a:r>
            <a:r>
              <a:rPr lang="en-US" b="1" dirty="0" smtClean="0">
                <a:solidFill>
                  <a:srgbClr val="008080"/>
                </a:solidFill>
              </a:rPr>
              <a:t> Time</a:t>
            </a:r>
          </a:p>
          <a:p>
            <a:pPr algn="ctr"/>
            <a:r>
              <a:rPr lang="en-US" b="1" dirty="0" smtClean="0">
                <a:solidFill>
                  <a:srgbClr val="008080"/>
                </a:solidFill>
              </a:rPr>
              <a:t>~ Manna Week ~</a:t>
            </a:r>
            <a:endParaRPr lang="en-US" b="1" dirty="0">
              <a:solidFill>
                <a:srgbClr val="008080"/>
              </a:solidFill>
            </a:endParaRPr>
          </a:p>
        </p:txBody>
      </p:sp>
      <p:sp>
        <p:nvSpPr>
          <p:cNvPr id="5" name="Title 4"/>
          <p:cNvSpPr>
            <a:spLocks noGrp="1"/>
          </p:cNvSpPr>
          <p:nvPr>
            <p:ph type="title"/>
          </p:nvPr>
        </p:nvSpPr>
        <p:spPr>
          <a:xfrm>
            <a:off x="3505201" y="152400"/>
            <a:ext cx="5586742" cy="838201"/>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Exodus 16 – 2</a:t>
            </a:r>
            <a:r>
              <a:rPr lang="en-US" b="1" cap="none" spc="50" baseline="3000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nd</a:t>
            </a:r>
            <a:r>
              <a:rPr lang="en-U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Month</a:t>
            </a:r>
            <a:endParaRPr lang="en-US"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TextBox 5"/>
          <p:cNvSpPr txBox="1"/>
          <p:nvPr/>
        </p:nvSpPr>
        <p:spPr>
          <a:xfrm>
            <a:off x="3581400" y="1752600"/>
            <a:ext cx="5410200" cy="5078313"/>
          </a:xfrm>
          <a:prstGeom prst="rect">
            <a:avLst/>
          </a:prstGeom>
          <a:noFill/>
        </p:spPr>
        <p:txBody>
          <a:bodyPr wrap="square" rtlCol="0">
            <a:spAutoFit/>
            <a:scene3d>
              <a:camera prst="orthographicFront"/>
              <a:lightRig rig="threePt" dir="t"/>
            </a:scene3d>
            <a:sp3d extrusionH="57150">
              <a:bevelT w="38100" h="38100"/>
            </a:sp3d>
          </a:bodyPr>
          <a:lstStyle/>
          <a:p>
            <a:pPr marL="342900" indent="-342900">
              <a:buAutoNum type="arabicPeriod"/>
            </a:pPr>
            <a:r>
              <a:rPr lang="en-US" b="1" dirty="0" smtClean="0">
                <a:solidFill>
                  <a:srgbClr val="C00000"/>
                </a:solidFill>
              </a:rPr>
              <a:t>We have not established with clarity the timing of Passover in the month of </a:t>
            </a:r>
            <a:r>
              <a:rPr lang="en-US" b="1" dirty="0" err="1" smtClean="0">
                <a:solidFill>
                  <a:srgbClr val="C00000"/>
                </a:solidFill>
              </a:rPr>
              <a:t>Abib</a:t>
            </a:r>
            <a:r>
              <a:rPr lang="en-US" b="1" dirty="0" smtClean="0">
                <a:solidFill>
                  <a:srgbClr val="C00000"/>
                </a:solidFill>
              </a:rPr>
              <a:t> yet. </a:t>
            </a:r>
          </a:p>
          <a:p>
            <a:pPr marL="342900" indent="-342900">
              <a:buAutoNum type="arabicPeriod"/>
            </a:pPr>
            <a:r>
              <a:rPr lang="en-US" b="1" dirty="0" smtClean="0">
                <a:solidFill>
                  <a:schemeClr val="accent2">
                    <a:lumMod val="75000"/>
                  </a:schemeClr>
                </a:solidFill>
              </a:rPr>
              <a:t>Exodus 16 has the next timing clue.</a:t>
            </a:r>
          </a:p>
          <a:p>
            <a:pPr marL="342900" indent="-342900">
              <a:buAutoNum type="arabicPeriod"/>
            </a:pPr>
            <a:r>
              <a:rPr lang="en-US" b="1" dirty="0" smtClean="0">
                <a:solidFill>
                  <a:srgbClr val="008080"/>
                </a:solidFill>
              </a:rPr>
              <a:t>In this 2</a:t>
            </a:r>
            <a:r>
              <a:rPr lang="en-US" b="1" baseline="30000" dirty="0" smtClean="0">
                <a:solidFill>
                  <a:srgbClr val="008080"/>
                </a:solidFill>
              </a:rPr>
              <a:t>nd</a:t>
            </a:r>
            <a:r>
              <a:rPr lang="en-US" b="1" dirty="0" smtClean="0">
                <a:solidFill>
                  <a:srgbClr val="008080"/>
                </a:solidFill>
              </a:rPr>
              <a:t> month, we are still counting the Omer weeks, looking for 7 completed weeks before Pentecost.</a:t>
            </a:r>
          </a:p>
          <a:p>
            <a:pPr marL="342900" indent="-342900">
              <a:buAutoNum type="arabicPeriod"/>
            </a:pPr>
            <a:r>
              <a:rPr lang="en-US" b="1" dirty="0" smtClean="0">
                <a:solidFill>
                  <a:schemeClr val="accent2">
                    <a:lumMod val="75000"/>
                  </a:schemeClr>
                </a:solidFill>
              </a:rPr>
              <a:t>Next is an investigation of the exact “day” and “date” for the arrival of quail and manna in the 2</a:t>
            </a:r>
            <a:r>
              <a:rPr lang="en-US" b="1" baseline="30000" dirty="0" smtClean="0">
                <a:solidFill>
                  <a:schemeClr val="accent2">
                    <a:lumMod val="75000"/>
                  </a:schemeClr>
                </a:solidFill>
              </a:rPr>
              <a:t>nd</a:t>
            </a:r>
            <a:r>
              <a:rPr lang="en-US" b="1" dirty="0" smtClean="0">
                <a:solidFill>
                  <a:schemeClr val="accent2">
                    <a:lumMod val="75000"/>
                  </a:schemeClr>
                </a:solidFill>
              </a:rPr>
              <a:t> month (</a:t>
            </a:r>
            <a:r>
              <a:rPr lang="en-US" b="1" dirty="0" err="1" smtClean="0">
                <a:solidFill>
                  <a:schemeClr val="accent2">
                    <a:lumMod val="75000"/>
                  </a:schemeClr>
                </a:solidFill>
              </a:rPr>
              <a:t>Zif</a:t>
            </a:r>
            <a:r>
              <a:rPr lang="en-US" b="1" dirty="0" smtClean="0">
                <a:solidFill>
                  <a:schemeClr val="accent2">
                    <a:lumMod val="75000"/>
                  </a:schemeClr>
                </a:solidFill>
              </a:rPr>
              <a:t>).</a:t>
            </a:r>
          </a:p>
          <a:p>
            <a:pPr marL="342900" indent="-342900">
              <a:buAutoNum type="arabicPeriod"/>
            </a:pPr>
            <a:r>
              <a:rPr lang="en-US" b="1" dirty="0" smtClean="0">
                <a:solidFill>
                  <a:srgbClr val="C00000"/>
                </a:solidFill>
              </a:rPr>
              <a:t>Exodus 16:1 declares Israel entered the Wilderness of Sin on </a:t>
            </a:r>
            <a:r>
              <a:rPr lang="en-US" b="1" u="sng" dirty="0" smtClean="0">
                <a:solidFill>
                  <a:srgbClr val="C00000"/>
                </a:solidFill>
              </a:rPr>
              <a:t>the 15</a:t>
            </a:r>
            <a:r>
              <a:rPr lang="en-US" b="1" u="sng" baseline="30000" dirty="0" smtClean="0">
                <a:solidFill>
                  <a:srgbClr val="C00000"/>
                </a:solidFill>
              </a:rPr>
              <a:t>th</a:t>
            </a:r>
            <a:r>
              <a:rPr lang="en-US" b="1" u="sng" dirty="0" smtClean="0">
                <a:solidFill>
                  <a:srgbClr val="C00000"/>
                </a:solidFill>
              </a:rPr>
              <a:t> day of the 2</a:t>
            </a:r>
            <a:r>
              <a:rPr lang="en-US" b="1" u="sng" baseline="30000" dirty="0" smtClean="0">
                <a:solidFill>
                  <a:srgbClr val="C00000"/>
                </a:solidFill>
              </a:rPr>
              <a:t>nd</a:t>
            </a:r>
            <a:r>
              <a:rPr lang="en-US" b="1" u="sng" dirty="0" smtClean="0">
                <a:solidFill>
                  <a:srgbClr val="C00000"/>
                </a:solidFill>
              </a:rPr>
              <a:t> month</a:t>
            </a:r>
            <a:r>
              <a:rPr lang="en-US" b="1" dirty="0" smtClean="0">
                <a:solidFill>
                  <a:srgbClr val="C00000"/>
                </a:solidFill>
              </a:rPr>
              <a:t>.</a:t>
            </a:r>
          </a:p>
          <a:p>
            <a:pPr marL="342900" indent="-342900">
              <a:buAutoNum type="arabicPeriod"/>
            </a:pPr>
            <a:r>
              <a:rPr lang="en-US" b="1" dirty="0" smtClean="0">
                <a:solidFill>
                  <a:schemeClr val="accent2">
                    <a:lumMod val="75000"/>
                  </a:schemeClr>
                </a:solidFill>
              </a:rPr>
              <a:t>Counting 30 days from Wednesday </a:t>
            </a:r>
            <a:r>
              <a:rPr lang="en-US" b="1" dirty="0" err="1" smtClean="0">
                <a:solidFill>
                  <a:schemeClr val="accent2">
                    <a:lumMod val="75000"/>
                  </a:schemeClr>
                </a:solidFill>
              </a:rPr>
              <a:t>Abib</a:t>
            </a:r>
            <a:r>
              <a:rPr lang="en-US" b="1" dirty="0" smtClean="0">
                <a:solidFill>
                  <a:schemeClr val="accent2">
                    <a:lumMod val="75000"/>
                  </a:schemeClr>
                </a:solidFill>
              </a:rPr>
              <a:t> 15 we can pinpoint with exactness which day they arrived in the Wilderness of Sin.  </a:t>
            </a:r>
            <a:br>
              <a:rPr lang="en-US" b="1" dirty="0" smtClean="0">
                <a:solidFill>
                  <a:schemeClr val="accent2">
                    <a:lumMod val="75000"/>
                  </a:schemeClr>
                </a:solidFill>
              </a:rPr>
            </a:br>
            <a:r>
              <a:rPr lang="en-US" b="1" dirty="0" smtClean="0">
                <a:solidFill>
                  <a:schemeClr val="accent2">
                    <a:lumMod val="75000"/>
                  </a:schemeClr>
                </a:solidFill>
              </a:rPr>
              <a:t>(We are still implementing an assumption!)</a:t>
            </a:r>
          </a:p>
          <a:p>
            <a:pPr marL="342900" indent="-342900">
              <a:buAutoNum type="arabicPeriod"/>
            </a:pPr>
            <a:r>
              <a:rPr lang="en-US" b="1" dirty="0" smtClean="0">
                <a:solidFill>
                  <a:srgbClr val="008080"/>
                </a:solidFill>
              </a:rPr>
              <a:t>Remember, there’s no travelling on the 7</a:t>
            </a:r>
            <a:r>
              <a:rPr lang="en-US" b="1" baseline="30000" dirty="0" smtClean="0">
                <a:solidFill>
                  <a:srgbClr val="008080"/>
                </a:solidFill>
              </a:rPr>
              <a:t>th</a:t>
            </a:r>
            <a:r>
              <a:rPr lang="en-US" b="1" dirty="0" smtClean="0">
                <a:solidFill>
                  <a:srgbClr val="008080"/>
                </a:solidFill>
              </a:rPr>
              <a:t> day Sabbath, ever!</a:t>
            </a:r>
          </a:p>
          <a:p>
            <a:pPr marL="342900" indent="-342900">
              <a:buAutoNum type="arabicPeriod"/>
            </a:pPr>
            <a:endParaRPr lang="en-US" dirty="0">
              <a:solidFill>
                <a:srgbClr val="008080"/>
              </a:solidFill>
            </a:endParaRPr>
          </a:p>
        </p:txBody>
      </p:sp>
      <p:sp>
        <p:nvSpPr>
          <p:cNvPr id="8" name="Title 6"/>
          <p:cNvSpPr txBox="1">
            <a:spLocks/>
          </p:cNvSpPr>
          <p:nvPr/>
        </p:nvSpPr>
        <p:spPr>
          <a:xfrm>
            <a:off x="381000" y="304800"/>
            <a:ext cx="2814656" cy="731521"/>
          </a:xfrm>
          <a:prstGeom prst="rect">
            <a:avLst/>
          </a:prstGeom>
        </p:spPr>
        <p:txBody>
          <a:bodyPr vert="horz" lIns="91440" tIns="45720" rIns="91440" bIns="4572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spcBef>
                <a:spcPts val="400"/>
              </a:spcBef>
              <a:buNone/>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pPr algn="ctr"/>
            <a:r>
              <a:rPr lang="en-US" sz="3600" b="1" cap="none" dirty="0" smtClean="0">
                <a:ln w="11430"/>
                <a:solidFill>
                  <a:schemeClr val="tx1">
                    <a:lumMod val="10000"/>
                    <a:lumOff val="90000"/>
                  </a:schemeClr>
                </a:solidFill>
                <a:effectLst>
                  <a:outerShdw blurRad="50800" dist="39000" dir="5460000" algn="tl">
                    <a:srgbClr val="000000">
                      <a:alpha val="38000"/>
                    </a:srgbClr>
                  </a:outerShdw>
                </a:effectLst>
              </a:rPr>
              <a:t>Section #2</a:t>
            </a:r>
            <a:endParaRPr lang="en-US" sz="3600" b="1" cap="none" dirty="0">
              <a:ln w="11430"/>
              <a:solidFill>
                <a:schemeClr val="tx1">
                  <a:lumMod val="10000"/>
                  <a:lumOff val="90000"/>
                </a:schemeClr>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367742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175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75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175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left)">
                                      <p:cBhvr>
                                        <p:cTn id="22" dur="175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left)">
                                      <p:cBhvr>
                                        <p:cTn id="27" dur="175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wipe(left)">
                                      <p:cBhvr>
                                        <p:cTn id="32" dur="175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normAutofit fontScale="92500" lnSpcReduction="20000"/>
          </a:bodyPr>
          <a:lstStyle/>
          <a:p>
            <a:fld id="{A0A75170-548C-4A8B-8FEE-6418D9891680}" type="slidenum">
              <a:rPr lang="en-US" smtClean="0"/>
              <a:t>2</a:t>
            </a:fld>
            <a:endParaRPr lang="en-US"/>
          </a:p>
        </p:txBody>
      </p:sp>
      <p:sp>
        <p:nvSpPr>
          <p:cNvPr id="6" name="Subtitle 2"/>
          <p:cNvSpPr txBox="1">
            <a:spLocks/>
          </p:cNvSpPr>
          <p:nvPr/>
        </p:nvSpPr>
        <p:spPr>
          <a:xfrm>
            <a:off x="3637280" y="3733800"/>
            <a:ext cx="5349240" cy="2590800"/>
          </a:xfrm>
          <a:prstGeom prst="rect">
            <a:avLst/>
          </a:prstGeom>
        </p:spPr>
        <p:txBody>
          <a:bodyPr vert="horz" lIns="91440" tIns="45720" rIns="91440" bIns="45720" rtlCol="0" anchor="b" anchorCtr="0">
            <a:normAutofit lnSpcReduction="10000"/>
            <a:scene3d>
              <a:camera prst="orthographicFront"/>
              <a:lightRig rig="threePt" dir="t"/>
            </a:scene3d>
            <a:sp3d extrusionH="57150">
              <a:bevelT w="38100" h="38100"/>
            </a:sp3d>
          </a:bodyPr>
          <a:lstStyle>
            <a:lvl1pPr marL="0" indent="0" algn="l" defTabSz="914400" rtl="0" eaLnBrk="1" latinLnBrk="0" hangingPunct="1">
              <a:spcBef>
                <a:spcPts val="600"/>
              </a:spcBef>
              <a:spcAft>
                <a:spcPts val="0"/>
              </a:spcAft>
              <a:buClr>
                <a:schemeClr val="accent1"/>
              </a:buClr>
              <a:buFont typeface="Arial" pitchFamily="34" charset="0"/>
              <a:buNone/>
              <a:defRPr sz="2400" b="0" i="0" kern="1200" cap="none" spc="120" baseline="0">
                <a:solidFill>
                  <a:schemeClr val="tx2"/>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20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8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baseline="0">
                <a:solidFill>
                  <a:schemeClr val="tx1">
                    <a:tint val="75000"/>
                  </a:schemeClr>
                </a:solidFill>
                <a:latin typeface="+mn-lt"/>
                <a:ea typeface="+mn-ea"/>
                <a:cs typeface="Tahoma" pitchFamily="34" charset="0"/>
              </a:defRPr>
            </a:lvl5pPr>
            <a:lvl6pPr marL="2286000" indent="0" algn="ctr"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9pPr>
          </a:lstStyle>
          <a:p>
            <a:pPr algn="ctr"/>
            <a:r>
              <a:rPr lang="en-US" b="1" dirty="0" smtClean="0">
                <a:solidFill>
                  <a:schemeClr val="accent2">
                    <a:lumMod val="75000"/>
                  </a:schemeClr>
                </a:solidFill>
              </a:rPr>
              <a:t>Yahuah’s Calendar addresses all </a:t>
            </a:r>
            <a:br>
              <a:rPr lang="en-US" b="1" dirty="0" smtClean="0">
                <a:solidFill>
                  <a:schemeClr val="accent2">
                    <a:lumMod val="75000"/>
                  </a:schemeClr>
                </a:solidFill>
              </a:rPr>
            </a:br>
            <a:r>
              <a:rPr lang="en-US" b="1" dirty="0" smtClean="0">
                <a:solidFill>
                  <a:schemeClr val="accent2">
                    <a:lumMod val="75000"/>
                  </a:schemeClr>
                </a:solidFill>
              </a:rPr>
              <a:t>components for the </a:t>
            </a:r>
            <a:r>
              <a:rPr lang="en-US" b="1" dirty="0" smtClean="0">
                <a:solidFill>
                  <a:srgbClr val="0070C0"/>
                </a:solidFill>
              </a:rPr>
              <a:t>Day, </a:t>
            </a:r>
            <a:r>
              <a:rPr lang="en-US" b="1" dirty="0" smtClean="0">
                <a:solidFill>
                  <a:srgbClr val="FF0000"/>
                </a:solidFill>
              </a:rPr>
              <a:t>Month </a:t>
            </a:r>
            <a:r>
              <a:rPr lang="en-US" b="1" dirty="0" smtClean="0">
                <a:solidFill>
                  <a:schemeClr val="accent2">
                    <a:lumMod val="75000"/>
                  </a:schemeClr>
                </a:solidFill>
              </a:rPr>
              <a:t>and</a:t>
            </a:r>
            <a:r>
              <a:rPr lang="en-US" b="1" dirty="0" smtClean="0">
                <a:solidFill>
                  <a:srgbClr val="FF0000"/>
                </a:solidFill>
              </a:rPr>
              <a:t> </a:t>
            </a:r>
            <a:r>
              <a:rPr lang="en-US" b="1" dirty="0" smtClean="0">
                <a:solidFill>
                  <a:srgbClr val="00B050"/>
                </a:solidFill>
              </a:rPr>
              <a:t>Year </a:t>
            </a:r>
            <a:r>
              <a:rPr lang="en-US" b="1" dirty="0" smtClean="0">
                <a:solidFill>
                  <a:schemeClr val="accent2">
                    <a:lumMod val="75000"/>
                  </a:schemeClr>
                </a:solidFill>
              </a:rPr>
              <a:t>~ according to</a:t>
            </a:r>
            <a:br>
              <a:rPr lang="en-US" b="1" dirty="0" smtClean="0">
                <a:solidFill>
                  <a:schemeClr val="accent2">
                    <a:lumMod val="75000"/>
                  </a:schemeClr>
                </a:solidFill>
              </a:rPr>
            </a:br>
            <a:r>
              <a:rPr lang="en-US" b="1" dirty="0" smtClean="0">
                <a:solidFill>
                  <a:schemeClr val="accent2">
                    <a:lumMod val="75000"/>
                  </a:schemeClr>
                </a:solidFill>
              </a:rPr>
              <a:t> </a:t>
            </a:r>
            <a:r>
              <a:rPr lang="en-US" b="1" dirty="0" smtClean="0">
                <a:solidFill>
                  <a:srgbClr val="0070C0"/>
                </a:solidFill>
              </a:rPr>
              <a:t>Yahuah’s</a:t>
            </a:r>
            <a:r>
              <a:rPr lang="en-US" b="1" dirty="0" smtClean="0">
                <a:solidFill>
                  <a:schemeClr val="accent2">
                    <a:lumMod val="75000"/>
                  </a:schemeClr>
                </a:solidFill>
              </a:rPr>
              <a:t> divine design, </a:t>
            </a:r>
            <a:r>
              <a:rPr lang="en-US" b="1" dirty="0">
                <a:solidFill>
                  <a:schemeClr val="accent2">
                    <a:lumMod val="75000"/>
                  </a:schemeClr>
                </a:solidFill>
              </a:rPr>
              <a:t/>
            </a:r>
            <a:br>
              <a:rPr lang="en-US" b="1" dirty="0">
                <a:solidFill>
                  <a:schemeClr val="accent2">
                    <a:lumMod val="75000"/>
                  </a:schemeClr>
                </a:solidFill>
              </a:rPr>
            </a:br>
            <a:r>
              <a:rPr lang="en-US" b="1" dirty="0" smtClean="0">
                <a:solidFill>
                  <a:schemeClr val="accent2">
                    <a:lumMod val="75000"/>
                  </a:schemeClr>
                </a:solidFill>
              </a:rPr>
              <a:t>(</a:t>
            </a:r>
            <a:r>
              <a:rPr lang="en-US" b="1" u="sng" dirty="0" smtClean="0">
                <a:solidFill>
                  <a:schemeClr val="accent2">
                    <a:lumMod val="75000"/>
                  </a:schemeClr>
                </a:solidFill>
              </a:rPr>
              <a:t>not</a:t>
            </a:r>
            <a:r>
              <a:rPr lang="en-US" b="1" dirty="0" smtClean="0">
                <a:solidFill>
                  <a:schemeClr val="accent2">
                    <a:lumMod val="75000"/>
                  </a:schemeClr>
                </a:solidFill>
              </a:rPr>
              <a:t> man’s traditions).</a:t>
            </a:r>
          </a:p>
          <a:p>
            <a:pPr algn="ctr"/>
            <a:r>
              <a:rPr lang="en-US" b="1" dirty="0" smtClean="0">
                <a:solidFill>
                  <a:srgbClr val="008080"/>
                </a:solidFill>
              </a:rPr>
              <a:t>This presentation introduces the month-start &amp; month-length.</a:t>
            </a:r>
          </a:p>
        </p:txBody>
      </p:sp>
      <p:sp>
        <p:nvSpPr>
          <p:cNvPr id="7" name="Title 1"/>
          <p:cNvSpPr txBox="1">
            <a:spLocks/>
          </p:cNvSpPr>
          <p:nvPr/>
        </p:nvSpPr>
        <p:spPr>
          <a:xfrm>
            <a:off x="3429000" y="381000"/>
            <a:ext cx="5715000" cy="3352800"/>
          </a:xfrm>
          <a:prstGeom prst="rect">
            <a:avLst/>
          </a:prstGeom>
        </p:spPr>
        <p:txBody>
          <a:bodyPr vert="horz" lIns="91440" tIns="45720" rIns="91440" bIns="45720" rtlCol="0" anchor="t" anchorCtr="0">
            <a:normAutofit fontScale="77500" lnSpcReduction="20000"/>
            <a:scene3d>
              <a:camera prst="orthographicFront"/>
              <a:lightRig rig="soft" dir="tl">
                <a:rot lat="0" lon="0" rev="0"/>
              </a:lightRig>
            </a:scene3d>
            <a:sp3d extrusionH="57150" contourW="25400" prstMaterial="matte">
              <a:bevelT w="25400" h="55880"/>
              <a:contourClr>
                <a:schemeClr val="accent2">
                  <a:tint val="20000"/>
                </a:schemeClr>
              </a:contourClr>
            </a:sp3d>
          </a:bodyPr>
          <a:lstStyle>
            <a:lvl1pPr algn="l" defTabSz="914400" rtl="0" eaLnBrk="1" latinLnBrk="0" hangingPunct="1">
              <a:spcBef>
                <a:spcPts val="400"/>
              </a:spcBef>
              <a:buNone/>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pPr algn="ctr">
              <a:tabLst>
                <a:tab pos="4513263" algn="l"/>
              </a:tabLst>
            </a:pPr>
            <a:r>
              <a:rPr lang="en-US" sz="6000" b="1" cap="none" spc="50" dirty="0" smtClean="0">
                <a:ln w="11430"/>
                <a:solidFill>
                  <a:srgbClr val="00B0F0"/>
                </a:solidFill>
                <a:effectLst>
                  <a:outerShdw blurRad="76200" dist="50800" dir="5400000" algn="tl" rotWithShape="0">
                    <a:srgbClr val="000000">
                      <a:alpha val="65000"/>
                    </a:srgbClr>
                  </a:outerShdw>
                </a:effectLst>
                <a:latin typeface="Algerian" pitchFamily="82" charset="0"/>
              </a:rPr>
              <a:t>Yahuah’s</a:t>
            </a:r>
            <a:r>
              <a:rPr lang="en-US" sz="6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lgerian" pitchFamily="82" charset="0"/>
              </a:rPr>
              <a:t> </a:t>
            </a:r>
            <a:br>
              <a:rPr lang="en-US" sz="6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lgerian" pitchFamily="82" charset="0"/>
              </a:rPr>
            </a:br>
            <a:endParaRPr lang="en-US" sz="21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lgerian" pitchFamily="82" charset="0"/>
            </a:endParaRPr>
          </a:p>
          <a:p>
            <a:pPr algn="ctr"/>
            <a:r>
              <a:rPr lang="en-US" sz="5200" b="1" cap="none" spc="50" dirty="0" smtClean="0">
                <a:ln w="11430"/>
                <a:solidFill>
                  <a:srgbClr val="008080"/>
                </a:solidFill>
                <a:effectLst>
                  <a:outerShdw blurRad="76200" dist="50800" dir="5400000" algn="tl" rotWithShape="0">
                    <a:srgbClr val="000000">
                      <a:alpha val="65000"/>
                    </a:srgbClr>
                  </a:outerShdw>
                </a:effectLst>
                <a:latin typeface="Algerian" pitchFamily="82" charset="0"/>
              </a:rPr>
              <a:t>Elegant  Calendar</a:t>
            </a:r>
          </a:p>
          <a:p>
            <a:pPr algn="ctr">
              <a:lnSpc>
                <a:spcPct val="120000"/>
              </a:lnSpc>
            </a:pPr>
            <a:r>
              <a:rPr lang="en-US" b="1" cap="none" spc="50" dirty="0" smtClean="0">
                <a:ln w="11430"/>
                <a:solidFill>
                  <a:srgbClr val="008080"/>
                </a:solidFill>
                <a:effectLst>
                  <a:outerShdw blurRad="76200" dist="50800" dir="5400000" algn="tl" rotWithShape="0">
                    <a:srgbClr val="000000">
                      <a:alpha val="65000"/>
                    </a:srgbClr>
                  </a:outerShdw>
                </a:effectLst>
                <a:latin typeface="Algerian" pitchFamily="82" charset="0"/>
              </a:rPr>
              <a:t/>
            </a:r>
            <a:br>
              <a:rPr lang="en-US" b="1" cap="none" spc="50" dirty="0" smtClean="0">
                <a:ln w="11430"/>
                <a:solidFill>
                  <a:srgbClr val="008080"/>
                </a:solidFill>
                <a:effectLst>
                  <a:outerShdw blurRad="76200" dist="50800" dir="5400000" algn="tl" rotWithShape="0">
                    <a:srgbClr val="000000">
                      <a:alpha val="65000"/>
                    </a:srgbClr>
                  </a:outerShdw>
                </a:effectLst>
                <a:latin typeface="Algerian" pitchFamily="82" charset="0"/>
              </a:rPr>
            </a:br>
            <a:r>
              <a:rPr lang="en-US" b="1" cap="none" dirty="0" smtClean="0">
                <a:ln w="1905">
                  <a:solidFill>
                    <a:schemeClr val="tx1"/>
                  </a:solidFill>
                </a:ln>
                <a:solidFill>
                  <a:schemeClr val="tx2">
                    <a:lumMod val="60000"/>
                    <a:lumOff val="40000"/>
                  </a:schemeClr>
                </a:solidFill>
                <a:effectLst>
                  <a:innerShdw blurRad="69850" dist="43180" dir="5400000">
                    <a:srgbClr val="000000">
                      <a:alpha val="65000"/>
                    </a:srgbClr>
                  </a:innerShdw>
                </a:effectLst>
                <a:latin typeface="Rockwell" pitchFamily="18" charset="0"/>
              </a:rPr>
              <a:t>From </a:t>
            </a:r>
            <a:r>
              <a:rPr lang="en-US" b="1" cap="none" dirty="0" err="1" smtClean="0">
                <a:ln w="1905">
                  <a:solidFill>
                    <a:schemeClr val="tx1"/>
                  </a:solidFill>
                </a:ln>
                <a:solidFill>
                  <a:schemeClr val="tx2">
                    <a:lumMod val="60000"/>
                    <a:lumOff val="40000"/>
                  </a:schemeClr>
                </a:solidFill>
                <a:effectLst>
                  <a:innerShdw blurRad="69850" dist="43180" dir="5400000">
                    <a:srgbClr val="000000">
                      <a:alpha val="65000"/>
                    </a:srgbClr>
                  </a:innerShdw>
                </a:effectLst>
                <a:latin typeface="Rockwell" pitchFamily="18" charset="0"/>
              </a:rPr>
              <a:t>Exo</a:t>
            </a:r>
            <a:r>
              <a:rPr lang="en-US" b="1" cap="none" dirty="0" smtClean="0">
                <a:ln w="1905">
                  <a:solidFill>
                    <a:schemeClr val="tx1"/>
                  </a:solidFill>
                </a:ln>
                <a:solidFill>
                  <a:schemeClr val="tx2">
                    <a:lumMod val="60000"/>
                    <a:lumOff val="40000"/>
                  </a:schemeClr>
                </a:solidFill>
                <a:effectLst>
                  <a:innerShdw blurRad="69850" dist="43180" dir="5400000">
                    <a:srgbClr val="000000">
                      <a:alpha val="65000"/>
                    </a:srgbClr>
                  </a:innerShdw>
                </a:effectLst>
                <a:latin typeface="Rockwell" pitchFamily="18" charset="0"/>
              </a:rPr>
              <a:t> 12 </a:t>
            </a:r>
            <a:br>
              <a:rPr lang="en-US" b="1" cap="none" dirty="0" smtClean="0">
                <a:ln w="1905">
                  <a:solidFill>
                    <a:schemeClr val="tx1"/>
                  </a:solidFill>
                </a:ln>
                <a:solidFill>
                  <a:schemeClr val="tx2">
                    <a:lumMod val="60000"/>
                    <a:lumOff val="40000"/>
                  </a:schemeClr>
                </a:solidFill>
                <a:effectLst>
                  <a:innerShdw blurRad="69850" dist="43180" dir="5400000">
                    <a:srgbClr val="000000">
                      <a:alpha val="65000"/>
                    </a:srgbClr>
                  </a:innerShdw>
                </a:effectLst>
                <a:latin typeface="Rockwell" pitchFamily="18" charset="0"/>
              </a:rPr>
            </a:br>
            <a:r>
              <a:rPr lang="en-US" b="1" cap="none" dirty="0" smtClean="0">
                <a:ln w="1905">
                  <a:solidFill>
                    <a:schemeClr val="tx1"/>
                  </a:solidFill>
                </a:ln>
                <a:solidFill>
                  <a:schemeClr val="tx2">
                    <a:lumMod val="60000"/>
                    <a:lumOff val="40000"/>
                  </a:schemeClr>
                </a:solidFill>
                <a:effectLst>
                  <a:innerShdw blurRad="69850" dist="43180" dir="5400000">
                    <a:srgbClr val="000000">
                      <a:alpha val="65000"/>
                    </a:srgbClr>
                  </a:innerShdw>
                </a:effectLst>
                <a:latin typeface="Rockwell" pitchFamily="18" charset="0"/>
              </a:rPr>
              <a:t>Passover to </a:t>
            </a:r>
            <a:br>
              <a:rPr lang="en-US" b="1" cap="none" dirty="0" smtClean="0">
                <a:ln w="1905">
                  <a:solidFill>
                    <a:schemeClr val="tx1"/>
                  </a:solidFill>
                </a:ln>
                <a:solidFill>
                  <a:schemeClr val="tx2">
                    <a:lumMod val="60000"/>
                    <a:lumOff val="40000"/>
                  </a:schemeClr>
                </a:solidFill>
                <a:effectLst>
                  <a:innerShdw blurRad="69850" dist="43180" dir="5400000">
                    <a:srgbClr val="000000">
                      <a:alpha val="65000"/>
                    </a:srgbClr>
                  </a:innerShdw>
                </a:effectLst>
                <a:latin typeface="Rockwell" pitchFamily="18" charset="0"/>
              </a:rPr>
            </a:br>
            <a:r>
              <a:rPr lang="en-US" b="1" cap="none" dirty="0" err="1" smtClean="0">
                <a:ln w="1905">
                  <a:solidFill>
                    <a:schemeClr val="tx1"/>
                  </a:solidFill>
                </a:ln>
                <a:solidFill>
                  <a:schemeClr val="tx2">
                    <a:lumMod val="60000"/>
                    <a:lumOff val="40000"/>
                  </a:schemeClr>
                </a:solidFill>
                <a:effectLst>
                  <a:innerShdw blurRad="69850" dist="43180" dir="5400000">
                    <a:srgbClr val="000000">
                      <a:alpha val="65000"/>
                    </a:srgbClr>
                  </a:innerShdw>
                </a:effectLst>
                <a:latin typeface="Rockwell" pitchFamily="18" charset="0"/>
              </a:rPr>
              <a:t>Exo</a:t>
            </a:r>
            <a:r>
              <a:rPr lang="en-US" b="1" cap="none" dirty="0" smtClean="0">
                <a:ln w="1905">
                  <a:solidFill>
                    <a:schemeClr val="tx1"/>
                  </a:solidFill>
                </a:ln>
                <a:solidFill>
                  <a:schemeClr val="tx2">
                    <a:lumMod val="60000"/>
                    <a:lumOff val="40000"/>
                  </a:schemeClr>
                </a:solidFill>
                <a:effectLst>
                  <a:innerShdw blurRad="69850" dist="43180" dir="5400000">
                    <a:srgbClr val="000000">
                      <a:alpha val="65000"/>
                    </a:srgbClr>
                  </a:innerShdw>
                </a:effectLst>
                <a:latin typeface="Rockwell" pitchFamily="18" charset="0"/>
              </a:rPr>
              <a:t> 20 Pentecost</a:t>
            </a:r>
            <a:endParaRPr lang="en-US" sz="3200" b="1" cap="none" spc="50" dirty="0">
              <a:ln w="1905">
                <a:solidFill>
                  <a:schemeClr val="tx1"/>
                </a:solidFill>
              </a:ln>
              <a:solidFill>
                <a:schemeClr val="tx2">
                  <a:lumMod val="60000"/>
                  <a:lumOff val="40000"/>
                </a:schemeClr>
              </a:solidFill>
              <a:effectLst>
                <a:outerShdw blurRad="76200" dist="50800" dir="5400000" algn="tl" rotWithShape="0">
                  <a:srgbClr val="000000">
                    <a:alpha val="65000"/>
                  </a:srgbClr>
                </a:outerShdw>
              </a:effectLst>
              <a:latin typeface="Algerian" pitchFamily="82" charset="0"/>
            </a:endParaRPr>
          </a:p>
        </p:txBody>
      </p:sp>
    </p:spTree>
    <p:extLst>
      <p:ext uri="{BB962C8B-B14F-4D97-AF65-F5344CB8AC3E}">
        <p14:creationId xmlns:p14="http://schemas.microsoft.com/office/powerpoint/2010/main" val="20921681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normAutofit fontScale="92500" lnSpcReduction="20000"/>
          </a:bodyPr>
          <a:lstStyle/>
          <a:p>
            <a:fld id="{A0A75170-548C-4A8B-8FEE-6418D9891680}" type="slidenum">
              <a:rPr lang="en-US" smtClean="0"/>
              <a:t>20</a:t>
            </a:fld>
            <a:endParaRPr lang="en-US"/>
          </a:p>
        </p:txBody>
      </p:sp>
      <p:sp>
        <p:nvSpPr>
          <p:cNvPr id="4" name="Title 3"/>
          <p:cNvSpPr>
            <a:spLocks noGrp="1"/>
          </p:cNvSpPr>
          <p:nvPr>
            <p:ph type="title"/>
          </p:nvPr>
        </p:nvSpPr>
        <p:spPr>
          <a:xfrm>
            <a:off x="0" y="76200"/>
            <a:ext cx="9144000" cy="6096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30 Day Count from </a:t>
            </a:r>
            <a:r>
              <a:rPr lang="en-US" sz="3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Abib</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15 to </a:t>
            </a:r>
            <a:r>
              <a:rPr lang="en-US" sz="3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Zif</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15</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57200" y="762000"/>
            <a:ext cx="8305800" cy="3259138"/>
          </a:xfrm>
          <a:prstGeom prst="rect">
            <a:avLst/>
          </a:prstGeom>
          <a:ln w="38100">
            <a:solidFill>
              <a:srgbClr val="00B050"/>
            </a:solidFill>
          </a:ln>
          <a:effectLst>
            <a:softEdge rad="112500"/>
          </a:effectLst>
          <a:scene3d>
            <a:camera prst="orthographicFront"/>
            <a:lightRig rig="threePt" dir="t"/>
          </a:scene3d>
          <a:sp3d>
            <a:bevelT w="114300" prst="artDeco"/>
          </a:sp3d>
        </p:spPr>
      </p:pic>
      <p:cxnSp>
        <p:nvCxnSpPr>
          <p:cNvPr id="10" name="Straight Arrow Connector 9"/>
          <p:cNvCxnSpPr/>
          <p:nvPr/>
        </p:nvCxnSpPr>
        <p:spPr>
          <a:xfrm flipV="1">
            <a:off x="4343400" y="3120708"/>
            <a:ext cx="635" cy="11176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286000" y="4201768"/>
            <a:ext cx="2597331" cy="1383982"/>
          </a:xfrm>
          <a:prstGeom prst="rect">
            <a:avLst/>
          </a:prstGeom>
          <a:solidFill>
            <a:srgbClr val="CCE9AD"/>
          </a:solidFill>
          <a:ln w="38100">
            <a:solidFill>
              <a:srgbClr val="00B05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sp3d extrusionH="57150">
              <a:bevelT w="38100" h="38100"/>
            </a:sp3d>
          </a:bodyPr>
          <a:lstStyle/>
          <a:p>
            <a:pPr marL="0" marR="0" algn="ctr">
              <a:lnSpc>
                <a:spcPct val="115000"/>
              </a:lnSpc>
              <a:spcBef>
                <a:spcPts val="0"/>
              </a:spcBef>
              <a:spcAft>
                <a:spcPts val="1000"/>
              </a:spcAft>
            </a:pPr>
            <a:r>
              <a:rPr lang="en-US" sz="3200" dirty="0" smtClean="0">
                <a:solidFill>
                  <a:srgbClr val="000000"/>
                </a:solidFill>
                <a:ea typeface="Calibri"/>
                <a:cs typeface="Times New Roman"/>
              </a:rPr>
              <a:t>12.  Left Egypt </a:t>
            </a:r>
            <a:br>
              <a:rPr lang="en-US" sz="3200" dirty="0" smtClean="0">
                <a:solidFill>
                  <a:srgbClr val="000000"/>
                </a:solidFill>
                <a:ea typeface="Calibri"/>
                <a:cs typeface="Times New Roman"/>
              </a:rPr>
            </a:br>
            <a:r>
              <a:rPr lang="en-US" sz="3200" dirty="0" smtClean="0">
                <a:solidFill>
                  <a:srgbClr val="000000"/>
                </a:solidFill>
                <a:ea typeface="Calibri"/>
                <a:cs typeface="Times New Roman"/>
              </a:rPr>
              <a:t>on </a:t>
            </a:r>
            <a:r>
              <a:rPr lang="en-US" sz="3200" dirty="0" err="1" smtClean="0">
                <a:solidFill>
                  <a:srgbClr val="000000"/>
                </a:solidFill>
                <a:ea typeface="Calibri"/>
                <a:cs typeface="Times New Roman"/>
              </a:rPr>
              <a:t>Abib</a:t>
            </a:r>
            <a:r>
              <a:rPr lang="en-US" sz="3200" dirty="0" smtClean="0">
                <a:solidFill>
                  <a:srgbClr val="000000"/>
                </a:solidFill>
                <a:ea typeface="Calibri"/>
                <a:cs typeface="Times New Roman"/>
              </a:rPr>
              <a:t> 15.</a:t>
            </a:r>
            <a:endParaRPr lang="en-US" sz="3200" dirty="0">
              <a:effectLst/>
              <a:ea typeface="Calibri"/>
              <a:cs typeface="Times New Roman"/>
            </a:endParaRPr>
          </a:p>
        </p:txBody>
      </p:sp>
      <p:cxnSp>
        <p:nvCxnSpPr>
          <p:cNvPr id="15" name="Straight Arrow Connector 14"/>
          <p:cNvCxnSpPr/>
          <p:nvPr/>
        </p:nvCxnSpPr>
        <p:spPr>
          <a:xfrm flipV="1">
            <a:off x="6090920" y="3564166"/>
            <a:ext cx="635" cy="11176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333999" y="4419600"/>
            <a:ext cx="3047999" cy="2015648"/>
          </a:xfrm>
          <a:prstGeom prst="rect">
            <a:avLst/>
          </a:prstGeom>
          <a:solidFill>
            <a:srgbClr val="CCE9AD"/>
          </a:solidFill>
          <a:ln w="38100">
            <a:solidFill>
              <a:srgbClr val="00B05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sp3d extrusionH="57150">
              <a:bevelT w="38100" h="38100"/>
            </a:sp3d>
          </a:bodyPr>
          <a:lstStyle/>
          <a:p>
            <a:pPr algn="ctr">
              <a:lnSpc>
                <a:spcPct val="115000"/>
              </a:lnSpc>
              <a:spcAft>
                <a:spcPts val="1000"/>
              </a:spcAft>
            </a:pPr>
            <a:r>
              <a:rPr lang="en-US" sz="3200" dirty="0" smtClean="0">
                <a:solidFill>
                  <a:srgbClr val="000000"/>
                </a:solidFill>
                <a:ea typeface="Calibri"/>
                <a:cs typeface="Times New Roman"/>
              </a:rPr>
              <a:t>13.  </a:t>
            </a:r>
            <a:r>
              <a:rPr lang="en-US" sz="3200" dirty="0" err="1" smtClean="0">
                <a:solidFill>
                  <a:srgbClr val="000000"/>
                </a:solidFill>
                <a:ea typeface="Calibri"/>
                <a:cs typeface="Times New Roman"/>
              </a:rPr>
              <a:t>Abib</a:t>
            </a:r>
            <a:r>
              <a:rPr lang="en-US" sz="3200" dirty="0" smtClean="0">
                <a:solidFill>
                  <a:srgbClr val="000000"/>
                </a:solidFill>
                <a:ea typeface="Calibri"/>
                <a:cs typeface="Times New Roman"/>
              </a:rPr>
              <a:t> 30 is 15 days since leaving Egypt.</a:t>
            </a:r>
            <a:endParaRPr lang="en-US" sz="3200" dirty="0">
              <a:effectLst/>
              <a:ea typeface="Calibri"/>
              <a:cs typeface="Times New Roman"/>
            </a:endParaRPr>
          </a:p>
        </p:txBody>
      </p:sp>
    </p:spTree>
    <p:extLst>
      <p:ext uri="{BB962C8B-B14F-4D97-AF65-F5344CB8AC3E}">
        <p14:creationId xmlns:p14="http://schemas.microsoft.com/office/powerpoint/2010/main" val="22040618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a:xfrm>
            <a:off x="8115300" y="6429375"/>
            <a:ext cx="876300" cy="292100"/>
          </a:xfrm>
        </p:spPr>
        <p:txBody>
          <a:bodyPr>
            <a:normAutofit fontScale="92500" lnSpcReduction="20000"/>
          </a:bodyPr>
          <a:lstStyle/>
          <a:p>
            <a:fld id="{A0A75170-548C-4A8B-8FEE-6418D9891680}" type="slidenum">
              <a:rPr lang="en-US" smtClean="0"/>
              <a:t>21</a:t>
            </a:fld>
            <a:endParaRPr lang="en-US" dirty="0"/>
          </a:p>
        </p:txBody>
      </p:sp>
      <p:sp>
        <p:nvSpPr>
          <p:cNvPr id="4" name="Title 3"/>
          <p:cNvSpPr>
            <a:spLocks noGrp="1"/>
          </p:cNvSpPr>
          <p:nvPr>
            <p:ph type="title"/>
          </p:nvPr>
        </p:nvSpPr>
        <p:spPr>
          <a:xfrm>
            <a:off x="276225" y="76200"/>
            <a:ext cx="8591550" cy="762001"/>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Arrival in the Wilderness of Sin</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 name="Picture 2" descr="C:\Users\Rae\Desktop\Passover Studies\Yah's Elegant Calendar\Zif 5 pl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38199"/>
            <a:ext cx="8229600" cy="2987675"/>
          </a:xfrm>
          <a:prstGeom prst="rect">
            <a:avLst/>
          </a:prstGeom>
          <a:noFill/>
          <a:ln w="38100">
            <a:solidFill>
              <a:srgbClr val="FF0000"/>
            </a:solidFill>
          </a:ln>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V="1">
            <a:off x="6324600" y="2743201"/>
            <a:ext cx="0" cy="1371599"/>
          </a:xfrm>
          <a:prstGeom prst="straightConnector1">
            <a:avLst/>
          </a:prstGeom>
          <a:ln w="28575">
            <a:solidFill>
              <a:srgbClr val="FF0000"/>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09600" y="3961364"/>
            <a:ext cx="7924800" cy="2668036"/>
          </a:xfrm>
          <a:prstGeom prst="rect">
            <a:avLst/>
          </a:prstGeom>
          <a:solidFill>
            <a:schemeClr val="accent2">
              <a:lumMod val="20000"/>
              <a:lumOff val="80000"/>
            </a:schemeClr>
          </a:solidFill>
          <a:ln w="38100">
            <a:solidFill>
              <a:srgbClr val="FF00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sp3d extrusionH="57150">
              <a:bevelT w="38100" h="38100"/>
            </a:sp3d>
          </a:bodyPr>
          <a:lstStyle/>
          <a:p>
            <a:pPr marL="0" marR="0" algn="ctr">
              <a:lnSpc>
                <a:spcPct val="115000"/>
              </a:lnSpc>
              <a:spcBef>
                <a:spcPts val="0"/>
              </a:spcBef>
              <a:spcAft>
                <a:spcPts val="1000"/>
              </a:spcAft>
            </a:pPr>
            <a:r>
              <a:rPr lang="en-US" sz="2400" b="1" dirty="0" smtClean="0">
                <a:solidFill>
                  <a:srgbClr val="008080"/>
                </a:solidFill>
                <a:effectLst/>
                <a:ea typeface="Calibri"/>
                <a:cs typeface="Calibri"/>
              </a:rPr>
              <a:t>14.</a:t>
            </a:r>
            <a:r>
              <a:rPr lang="en-US" b="1" dirty="0" smtClean="0">
                <a:solidFill>
                  <a:srgbClr val="008080"/>
                </a:solidFill>
                <a:effectLst/>
                <a:ea typeface="Calibri"/>
                <a:cs typeface="Calibri"/>
              </a:rPr>
              <a:t>  </a:t>
            </a:r>
            <a:r>
              <a:rPr lang="en-US" sz="2400" b="1" dirty="0" err="1">
                <a:solidFill>
                  <a:srgbClr val="008080"/>
                </a:solidFill>
                <a:effectLst/>
                <a:ea typeface="Calibri"/>
                <a:cs typeface="Calibri"/>
              </a:rPr>
              <a:t>Exo</a:t>
            </a:r>
            <a:r>
              <a:rPr lang="en-US" sz="2400" b="1" dirty="0">
                <a:solidFill>
                  <a:srgbClr val="008080"/>
                </a:solidFill>
                <a:effectLst/>
                <a:ea typeface="Calibri"/>
                <a:cs typeface="Calibri"/>
              </a:rPr>
              <a:t> 16:1</a:t>
            </a:r>
            <a:r>
              <a:rPr lang="en-US" sz="2400" dirty="0">
                <a:solidFill>
                  <a:srgbClr val="008080"/>
                </a:solidFill>
                <a:effectLst/>
                <a:ea typeface="Calibri"/>
                <a:cs typeface="Calibri"/>
              </a:rPr>
              <a:t>  </a:t>
            </a:r>
            <a:r>
              <a:rPr lang="en-US" sz="24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And they took their journey from </a:t>
            </a:r>
            <a:r>
              <a:rPr lang="en-US" sz="2400" b="1" dirty="0" err="1">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Elim</a:t>
            </a:r>
            <a:r>
              <a:rPr lang="en-US" sz="24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 and all the </a:t>
            </a:r>
            <a:r>
              <a:rPr lang="en-US" sz="2400"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congregation of </a:t>
            </a:r>
            <a:r>
              <a:rPr lang="en-US" sz="24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the children of </a:t>
            </a:r>
            <a:r>
              <a:rPr lang="en-US" sz="2400"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Israel  </a:t>
            </a:r>
            <a:br>
              <a:rPr lang="en-US" sz="2400"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br>
            <a:r>
              <a:rPr lang="en-US" sz="2400" b="1" i="1" dirty="0" smtClean="0">
                <a:ln>
                  <a:noFill/>
                </a:ln>
                <a:solidFill>
                  <a:srgbClr val="943634"/>
                </a:solidFill>
                <a:effectLst>
                  <a:outerShdw blurRad="69850" dist="43180" dir="5400000" sx="0" sy="0">
                    <a:srgbClr val="000000">
                      <a:alpha val="65000"/>
                    </a:srgbClr>
                  </a:outerShdw>
                </a:effectLst>
                <a:ea typeface="Calibri"/>
                <a:cs typeface="Calibri"/>
              </a:rPr>
              <a:t>came </a:t>
            </a:r>
            <a:r>
              <a:rPr lang="en-US" sz="2400" b="1" i="1" dirty="0">
                <a:ln>
                  <a:noFill/>
                </a:ln>
                <a:solidFill>
                  <a:srgbClr val="943634"/>
                </a:solidFill>
                <a:effectLst>
                  <a:outerShdw blurRad="69850" dist="43180" dir="5400000" sx="0" sy="0">
                    <a:srgbClr val="000000">
                      <a:alpha val="65000"/>
                    </a:srgbClr>
                  </a:outerShdw>
                </a:effectLst>
                <a:ea typeface="Calibri"/>
                <a:cs typeface="Calibri"/>
              </a:rPr>
              <a:t>unto </a:t>
            </a:r>
            <a:r>
              <a:rPr lang="en-US" sz="2000" dirty="0">
                <a:solidFill>
                  <a:srgbClr val="FF0066"/>
                </a:solidFill>
                <a:effectLst/>
                <a:ea typeface="Calibri"/>
                <a:cs typeface="Calibri"/>
              </a:rPr>
              <a:t>[travelled into]</a:t>
            </a:r>
            <a:r>
              <a:rPr lang="en-US" sz="2000" b="1" i="1" dirty="0">
                <a:solidFill>
                  <a:srgbClr val="FF0066"/>
                </a:solidFill>
                <a:effectLst/>
                <a:ea typeface="Calibri"/>
                <a:cs typeface="Calibri"/>
              </a:rPr>
              <a:t> </a:t>
            </a:r>
            <a:r>
              <a:rPr lang="en-US" sz="2400" b="1" i="1" dirty="0" smtClean="0">
                <a:solidFill>
                  <a:srgbClr val="943634"/>
                </a:solidFill>
                <a:effectLst/>
                <a:ea typeface="Calibri"/>
                <a:cs typeface="Calibri"/>
              </a:rPr>
              <a:t>the </a:t>
            </a:r>
            <a:r>
              <a:rPr lang="en-US" sz="2400" b="1" i="1" dirty="0">
                <a:solidFill>
                  <a:srgbClr val="943634"/>
                </a:solidFill>
                <a:effectLst/>
                <a:ea typeface="Calibri"/>
                <a:cs typeface="Calibri"/>
              </a:rPr>
              <a:t>wilderness of Sin</a:t>
            </a:r>
            <a:r>
              <a:rPr lang="en-US" sz="2400" b="1" i="1" dirty="0" smtClean="0">
                <a:solidFill>
                  <a:srgbClr val="943634"/>
                </a:solidFill>
                <a:effectLst/>
                <a:ea typeface="Calibri"/>
                <a:cs typeface="Calibri"/>
              </a:rPr>
              <a:t>,</a:t>
            </a:r>
            <a:br>
              <a:rPr lang="en-US" sz="2400" b="1" i="1" dirty="0" smtClean="0">
                <a:solidFill>
                  <a:srgbClr val="943634"/>
                </a:solidFill>
                <a:effectLst/>
                <a:ea typeface="Calibri"/>
                <a:cs typeface="Calibri"/>
              </a:rPr>
            </a:br>
            <a:r>
              <a:rPr lang="en-US" sz="2400" b="1" i="1" dirty="0" smtClean="0">
                <a:solidFill>
                  <a:srgbClr val="943634"/>
                </a:solidFill>
                <a:effectLst/>
                <a:ea typeface="Calibri"/>
                <a:cs typeface="Calibri"/>
              </a:rPr>
              <a:t> </a:t>
            </a:r>
            <a:r>
              <a:rPr lang="en-US" sz="24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which </a:t>
            </a:r>
            <a:r>
              <a:rPr lang="en-US" sz="2400" b="1" i="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is</a:t>
            </a:r>
            <a:r>
              <a:rPr lang="en-US" sz="24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 between </a:t>
            </a:r>
            <a:r>
              <a:rPr lang="en-US" sz="2400" b="1" dirty="0" err="1">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Elim</a:t>
            </a:r>
            <a:r>
              <a:rPr lang="en-US" sz="24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 and Sinai,</a:t>
            </a:r>
            <a:r>
              <a:rPr lang="en-US" sz="2400" dirty="0">
                <a:solidFill>
                  <a:srgbClr val="E36C0A"/>
                </a:solidFill>
                <a:effectLst/>
                <a:ea typeface="Calibri"/>
                <a:cs typeface="Calibri"/>
              </a:rPr>
              <a:t> </a:t>
            </a:r>
            <a:br>
              <a:rPr lang="en-US" sz="2400" dirty="0">
                <a:solidFill>
                  <a:srgbClr val="E36C0A"/>
                </a:solidFill>
                <a:effectLst/>
                <a:ea typeface="Calibri"/>
                <a:cs typeface="Calibri"/>
              </a:rPr>
            </a:br>
            <a:r>
              <a:rPr lang="en-US" sz="2400" b="1" i="1" dirty="0">
                <a:ln>
                  <a:noFill/>
                </a:ln>
                <a:solidFill>
                  <a:srgbClr val="943634"/>
                </a:solidFill>
                <a:effectLst>
                  <a:outerShdw blurRad="69850" dist="43180" dir="5400000" sx="0" sy="0">
                    <a:srgbClr val="000000">
                      <a:alpha val="65000"/>
                    </a:srgbClr>
                  </a:outerShdw>
                </a:effectLst>
                <a:ea typeface="Calibri"/>
                <a:cs typeface="Calibri"/>
              </a:rPr>
              <a:t>on the </a:t>
            </a:r>
            <a:r>
              <a:rPr lang="en-US" sz="2400" b="1" i="1" u="sng" dirty="0">
                <a:ln>
                  <a:noFill/>
                </a:ln>
                <a:solidFill>
                  <a:srgbClr val="943634"/>
                </a:solidFill>
                <a:effectLst>
                  <a:outerShdw blurRad="69850" dist="43180" dir="5400000" sx="0" sy="0">
                    <a:srgbClr val="000000">
                      <a:alpha val="65000"/>
                    </a:srgbClr>
                  </a:outerShdw>
                </a:effectLst>
                <a:uFill>
                  <a:solidFill>
                    <a:srgbClr val="00B050"/>
                  </a:solidFill>
                </a:uFill>
                <a:ea typeface="Calibri"/>
                <a:cs typeface="Calibri"/>
              </a:rPr>
              <a:t>fifteenth day</a:t>
            </a:r>
            <a:r>
              <a:rPr lang="en-US" sz="2400" b="1" i="1" dirty="0">
                <a:ln>
                  <a:noFill/>
                </a:ln>
                <a:solidFill>
                  <a:srgbClr val="943634"/>
                </a:solidFill>
                <a:effectLst>
                  <a:outerShdw blurRad="69850" dist="43180" dir="5400000" sx="0" sy="0">
                    <a:srgbClr val="000000">
                      <a:alpha val="65000"/>
                    </a:srgbClr>
                  </a:outerShdw>
                </a:effectLst>
                <a:ea typeface="Calibri"/>
                <a:cs typeface="Calibri"/>
              </a:rPr>
              <a:t> of the second month</a:t>
            </a:r>
            <a:r>
              <a:rPr lang="en-US" sz="2400" b="1" dirty="0">
                <a:ln>
                  <a:noFill/>
                </a:ln>
                <a:solidFill>
                  <a:srgbClr val="943634"/>
                </a:solidFill>
                <a:effectLst>
                  <a:outerShdw blurRad="69850" dist="43180" dir="5400000" sx="0" sy="0">
                    <a:srgbClr val="000000">
                      <a:alpha val="65000"/>
                    </a:srgbClr>
                  </a:outerShdw>
                </a:effectLst>
                <a:ea typeface="Calibri"/>
                <a:cs typeface="Calibri"/>
              </a:rPr>
              <a:t> </a:t>
            </a:r>
            <a:r>
              <a:rPr lang="en-US" sz="2400" b="1" dirty="0" smtClean="0">
                <a:ln>
                  <a:noFill/>
                </a:ln>
                <a:solidFill>
                  <a:srgbClr val="943634"/>
                </a:solidFill>
                <a:effectLst>
                  <a:outerShdw blurRad="69850" dist="43180" dir="5400000" sx="0" sy="0">
                    <a:srgbClr val="000000">
                      <a:alpha val="65000"/>
                    </a:srgbClr>
                  </a:outerShdw>
                </a:effectLst>
                <a:ea typeface="Calibri"/>
                <a:cs typeface="Calibri"/>
              </a:rPr>
              <a:t/>
            </a:r>
            <a:br>
              <a:rPr lang="en-US" sz="2400" b="1" dirty="0" smtClean="0">
                <a:ln>
                  <a:noFill/>
                </a:ln>
                <a:solidFill>
                  <a:srgbClr val="943634"/>
                </a:solidFill>
                <a:effectLst>
                  <a:outerShdw blurRad="69850" dist="43180" dir="5400000" sx="0" sy="0">
                    <a:srgbClr val="000000">
                      <a:alpha val="65000"/>
                    </a:srgbClr>
                  </a:outerShdw>
                </a:effectLst>
                <a:ea typeface="Calibri"/>
                <a:cs typeface="Calibri"/>
              </a:rPr>
            </a:br>
            <a:r>
              <a:rPr lang="en-US" sz="2400" b="1" u="sng"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after </a:t>
            </a:r>
            <a:r>
              <a:rPr lang="en-US" sz="2400" b="1" u="sng"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their departing out of the land of Egypt</a:t>
            </a:r>
            <a:r>
              <a:rPr lang="en-US" sz="2400" dirty="0" smtClean="0">
                <a:solidFill>
                  <a:srgbClr val="E36C0A"/>
                </a:solidFill>
                <a:effectLst/>
                <a:ea typeface="Calibri"/>
                <a:cs typeface="Calibri"/>
              </a:rPr>
              <a:t>.</a:t>
            </a:r>
            <a:endParaRPr lang="en-US" sz="2400" dirty="0">
              <a:effectLst/>
              <a:ea typeface="Calibri"/>
              <a:cs typeface="Times New Roman"/>
            </a:endParaRPr>
          </a:p>
        </p:txBody>
      </p:sp>
    </p:spTree>
    <p:extLst>
      <p:ext uri="{BB962C8B-B14F-4D97-AF65-F5344CB8AC3E}">
        <p14:creationId xmlns:p14="http://schemas.microsoft.com/office/powerpoint/2010/main" val="15655386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up)">
                                      <p:cBhvr>
                                        <p:cTn id="7"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A0A75170-548C-4A8B-8FEE-6418D9891680}" type="slidenum">
              <a:rPr lang="en-US" smtClean="0"/>
              <a:t>22</a:t>
            </a:fld>
            <a:endParaRPr lang="en-US"/>
          </a:p>
        </p:txBody>
      </p:sp>
      <p:sp>
        <p:nvSpPr>
          <p:cNvPr id="4" name="Title 3"/>
          <p:cNvSpPr>
            <a:spLocks noGrp="1"/>
          </p:cNvSpPr>
          <p:nvPr>
            <p:ph type="title"/>
          </p:nvPr>
        </p:nvSpPr>
        <p:spPr>
          <a:xfrm>
            <a:off x="276225" y="0"/>
            <a:ext cx="8591550" cy="762001"/>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Abib</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15-30 = 15 days  -  </a:t>
            </a:r>
            <a:r>
              <a:rPr lang="en-US"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Zif</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1-15 = 15 days</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2" name="Picture 2" descr="C:\Users\Rae\Desktop\Passover Studies\Yah's Elegant Calendar\Zif 5 pl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838198"/>
            <a:ext cx="8229600" cy="2987675"/>
          </a:xfrm>
          <a:prstGeom prst="rect">
            <a:avLst/>
          </a:prstGeom>
          <a:noFill/>
          <a:ln w="38100">
            <a:solidFill>
              <a:srgbClr val="FF0000"/>
            </a:solidFill>
          </a:ln>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V="1">
            <a:off x="4648200" y="2758273"/>
            <a:ext cx="1062135" cy="1356527"/>
          </a:xfrm>
          <a:prstGeom prst="straightConnector1">
            <a:avLst/>
          </a:prstGeom>
          <a:ln w="38100">
            <a:solidFill>
              <a:schemeClr val="accent2">
                <a:lumMod val="75000"/>
              </a:schemeClr>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705600" y="2753994"/>
            <a:ext cx="0" cy="1360806"/>
          </a:xfrm>
          <a:prstGeom prst="straightConnector1">
            <a:avLst/>
          </a:prstGeom>
          <a:ln w="28575">
            <a:solidFill>
              <a:srgbClr val="FF0000"/>
            </a:solidFill>
            <a:tailEnd type="arrow"/>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87750" y="3968114"/>
            <a:ext cx="4419600" cy="2280286"/>
          </a:xfrm>
          <a:prstGeom prst="rect">
            <a:avLst/>
          </a:prstGeom>
          <a:solidFill>
            <a:schemeClr val="accent2">
              <a:lumMod val="20000"/>
              <a:lumOff val="80000"/>
            </a:schemeClr>
          </a:solidFill>
          <a:ln w="28575">
            <a:solidFill>
              <a:schemeClr val="accent2">
                <a:lumMod val="75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sp3d extrusionH="57150">
              <a:bevelT w="38100" h="38100"/>
            </a:sp3d>
          </a:bodyPr>
          <a:lstStyle/>
          <a:p>
            <a:pPr marL="0" marR="0" algn="ctr">
              <a:lnSpc>
                <a:spcPct val="115000"/>
              </a:lnSpc>
              <a:spcBef>
                <a:spcPts val="0"/>
              </a:spcBef>
              <a:spcAft>
                <a:spcPts val="1000"/>
              </a:spcAft>
            </a:pPr>
            <a:r>
              <a:rPr lang="en-US" sz="2000" b="1" dirty="0" smtClean="0">
                <a:solidFill>
                  <a:srgbClr val="008080"/>
                </a:solidFill>
                <a:effectLst/>
                <a:ea typeface="Calibri"/>
                <a:cs typeface="Calibri"/>
              </a:rPr>
              <a:t>15</a:t>
            </a:r>
            <a:r>
              <a:rPr lang="en-US" sz="2000" dirty="0" smtClean="0">
                <a:solidFill>
                  <a:srgbClr val="008080"/>
                </a:solidFill>
                <a:effectLst/>
                <a:ea typeface="Calibri"/>
                <a:cs typeface="Calibri"/>
              </a:rPr>
              <a:t>.  </a:t>
            </a:r>
            <a:r>
              <a:rPr lang="en-US" sz="2000" b="1" u="sng" dirty="0" smtClean="0">
                <a:solidFill>
                  <a:srgbClr val="008080"/>
                </a:solidFill>
                <a:effectLst/>
                <a:ea typeface="Calibri"/>
                <a:cs typeface="Calibri"/>
              </a:rPr>
              <a:t>Note</a:t>
            </a:r>
            <a:r>
              <a:rPr lang="en-US" sz="2000" b="1" dirty="0" smtClean="0">
                <a:solidFill>
                  <a:srgbClr val="008080"/>
                </a:solidFill>
                <a:effectLst/>
                <a:ea typeface="Calibri"/>
                <a:cs typeface="Calibri"/>
              </a:rPr>
              <a:t>:  </a:t>
            </a:r>
            <a:r>
              <a:rPr lang="en-US" sz="2000" b="1" dirty="0" smtClean="0">
                <a:solidFill>
                  <a:srgbClr val="31849B"/>
                </a:solidFill>
                <a:effectLst/>
                <a:ea typeface="Calibri"/>
                <a:cs typeface="Calibri"/>
              </a:rPr>
              <a:t>Israel travelled all day on </a:t>
            </a:r>
            <a:br>
              <a:rPr lang="en-US" sz="2000" b="1" dirty="0" smtClean="0">
                <a:solidFill>
                  <a:srgbClr val="31849B"/>
                </a:solidFill>
                <a:effectLst/>
                <a:ea typeface="Calibri"/>
                <a:cs typeface="Calibri"/>
              </a:rPr>
            </a:br>
            <a:r>
              <a:rPr lang="en-US" sz="2000" b="1" dirty="0" err="1" smtClean="0">
                <a:solidFill>
                  <a:srgbClr val="31849B"/>
                </a:solidFill>
                <a:effectLst/>
                <a:ea typeface="Calibri"/>
                <a:cs typeface="Calibri"/>
              </a:rPr>
              <a:t>Zif</a:t>
            </a:r>
            <a:r>
              <a:rPr lang="en-US" sz="2000" b="1" dirty="0" smtClean="0">
                <a:solidFill>
                  <a:srgbClr val="31849B"/>
                </a:solidFill>
                <a:effectLst/>
                <a:ea typeface="Calibri"/>
                <a:cs typeface="Calibri"/>
              </a:rPr>
              <a:t> 15 to enter the wilderness of Sin.  </a:t>
            </a:r>
            <a:br>
              <a:rPr lang="en-US" sz="2000" b="1" dirty="0" smtClean="0">
                <a:solidFill>
                  <a:srgbClr val="31849B"/>
                </a:solidFill>
                <a:effectLst/>
                <a:ea typeface="Calibri"/>
                <a:cs typeface="Calibri"/>
              </a:rPr>
            </a:br>
            <a:r>
              <a:rPr lang="en-US" sz="2000" b="1" u="sng" dirty="0" smtClean="0">
                <a:solidFill>
                  <a:srgbClr val="31849B"/>
                </a:solidFill>
                <a:effectLst/>
                <a:ea typeface="Calibri"/>
                <a:cs typeface="Calibri"/>
              </a:rPr>
              <a:t>They were not murmuring then</a:t>
            </a:r>
            <a:r>
              <a:rPr lang="en-US" sz="2000" b="1" dirty="0" smtClean="0">
                <a:solidFill>
                  <a:srgbClr val="31849B"/>
                </a:solidFill>
                <a:effectLst/>
                <a:ea typeface="Calibri"/>
                <a:cs typeface="Calibri"/>
              </a:rPr>
              <a:t>.  However, that all changed by </a:t>
            </a:r>
            <a:br>
              <a:rPr lang="en-US" sz="2000" b="1" dirty="0" smtClean="0">
                <a:solidFill>
                  <a:srgbClr val="31849B"/>
                </a:solidFill>
                <a:effectLst/>
                <a:ea typeface="Calibri"/>
                <a:cs typeface="Calibri"/>
              </a:rPr>
            </a:br>
            <a:r>
              <a:rPr lang="en-US" sz="2000" b="1" dirty="0" err="1" smtClean="0">
                <a:solidFill>
                  <a:srgbClr val="31849B"/>
                </a:solidFill>
                <a:effectLst/>
                <a:ea typeface="Calibri"/>
                <a:cs typeface="Calibri"/>
              </a:rPr>
              <a:t>Zif</a:t>
            </a:r>
            <a:r>
              <a:rPr lang="en-US" sz="2000" b="1" dirty="0" smtClean="0">
                <a:solidFill>
                  <a:srgbClr val="31849B"/>
                </a:solidFill>
                <a:effectLst/>
                <a:ea typeface="Calibri"/>
                <a:cs typeface="Calibri"/>
              </a:rPr>
              <a:t> 16 – the Sabbath – the day they were assembled for worship!</a:t>
            </a:r>
            <a:endParaRPr lang="en-US" sz="2000" b="1" dirty="0">
              <a:effectLst/>
              <a:ea typeface="Calibri"/>
              <a:cs typeface="Times New Roman"/>
            </a:endParaRPr>
          </a:p>
        </p:txBody>
      </p:sp>
      <p:sp>
        <p:nvSpPr>
          <p:cNvPr id="11" name="Text Box 13"/>
          <p:cNvSpPr txBox="1"/>
          <p:nvPr/>
        </p:nvSpPr>
        <p:spPr>
          <a:xfrm>
            <a:off x="4982900" y="3934549"/>
            <a:ext cx="3886200" cy="2313851"/>
          </a:xfrm>
          <a:prstGeom prst="rect">
            <a:avLst/>
          </a:prstGeom>
          <a:solidFill>
            <a:schemeClr val="accent6">
              <a:lumMod val="20000"/>
              <a:lumOff val="80000"/>
            </a:schemeClr>
          </a:solidFill>
          <a:ln w="38100">
            <a:solidFill>
              <a:srgbClr val="FF0000"/>
            </a:solidFill>
          </a:ln>
          <a:effectLst/>
          <a:scene3d>
            <a:camera prst="orthographicFront"/>
            <a:lightRig rig="threePt" dir="t"/>
          </a:scene3d>
          <a:sp3d>
            <a:bevelT w="165100" prst="coolSlant"/>
          </a:sp3d>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sp3d extrusionH="57150">
              <a:bevelT w="38100" h="38100"/>
            </a:sp3d>
          </a:bodyPr>
          <a:lstStyle/>
          <a:p>
            <a:pPr marL="57150" marR="0" indent="-400050">
              <a:lnSpc>
                <a:spcPct val="115000"/>
              </a:lnSpc>
              <a:spcBef>
                <a:spcPts val="0"/>
              </a:spcBef>
              <a:spcAft>
                <a:spcPts val="0"/>
              </a:spcAft>
            </a:pPr>
            <a:r>
              <a:rPr lang="en-US" sz="2000" b="1" dirty="0" smtClean="0">
                <a:solidFill>
                  <a:srgbClr val="31849B"/>
                </a:solidFill>
                <a:effectLst/>
                <a:ea typeface="Calibri"/>
                <a:cs typeface="Calibri"/>
              </a:rPr>
              <a:t>16.</a:t>
            </a:r>
            <a:r>
              <a:rPr lang="en-US" sz="1600" b="1" dirty="0" smtClean="0">
                <a:solidFill>
                  <a:srgbClr val="31849B"/>
                </a:solidFill>
                <a:effectLst/>
                <a:ea typeface="Calibri"/>
                <a:cs typeface="Calibri"/>
              </a:rPr>
              <a:t>   </a:t>
            </a:r>
            <a:r>
              <a:rPr lang="en-US" sz="1700" b="1" u="sng" dirty="0" smtClean="0">
                <a:solidFill>
                  <a:srgbClr val="31849B"/>
                </a:solidFill>
                <a:effectLst/>
                <a:ea typeface="Calibri"/>
                <a:cs typeface="Times New Roman"/>
              </a:rPr>
              <a:t>Note</a:t>
            </a:r>
            <a:r>
              <a:rPr lang="en-US" sz="1700" b="1" dirty="0">
                <a:solidFill>
                  <a:srgbClr val="31849B"/>
                </a:solidFill>
                <a:effectLst/>
                <a:ea typeface="Calibri"/>
                <a:cs typeface="Times New Roman"/>
              </a:rPr>
              <a:t>:  </a:t>
            </a:r>
            <a:r>
              <a:rPr lang="en-US" sz="1700" b="1" dirty="0" smtClean="0">
                <a:solidFill>
                  <a:srgbClr val="31849B"/>
                </a:solidFill>
                <a:effectLst/>
                <a:ea typeface="Calibri"/>
                <a:cs typeface="Calibri"/>
              </a:rPr>
              <a:t>Once they </a:t>
            </a:r>
            <a:r>
              <a:rPr lang="en-US" sz="1700" b="1" dirty="0">
                <a:solidFill>
                  <a:srgbClr val="31849B"/>
                </a:solidFill>
                <a:effectLst/>
                <a:ea typeface="Calibri"/>
                <a:cs typeface="Calibri"/>
              </a:rPr>
              <a:t>were stopped for the Sabbath rest, there was time to complain, and they did!  </a:t>
            </a:r>
            <a:r>
              <a:rPr lang="en-US" sz="1600" dirty="0">
                <a:solidFill>
                  <a:srgbClr val="31849B"/>
                </a:solidFill>
                <a:effectLst/>
                <a:ea typeface="Calibri"/>
                <a:cs typeface="Calibri"/>
              </a:rPr>
              <a:t/>
            </a:r>
            <a:br>
              <a:rPr lang="en-US" sz="1600" dirty="0">
                <a:solidFill>
                  <a:srgbClr val="31849B"/>
                </a:solidFill>
                <a:effectLst/>
                <a:ea typeface="Calibri"/>
                <a:cs typeface="Calibri"/>
              </a:rPr>
            </a:br>
            <a:r>
              <a:rPr lang="en-US" b="1" dirty="0" err="1">
                <a:solidFill>
                  <a:srgbClr val="008080"/>
                </a:solidFill>
                <a:effectLst/>
                <a:ea typeface="Calibri"/>
                <a:cs typeface="Calibri"/>
              </a:rPr>
              <a:t>Exo</a:t>
            </a:r>
            <a:r>
              <a:rPr lang="en-US" b="1" dirty="0">
                <a:solidFill>
                  <a:srgbClr val="008080"/>
                </a:solidFill>
                <a:effectLst/>
                <a:ea typeface="Calibri"/>
                <a:cs typeface="Calibri"/>
              </a:rPr>
              <a:t> 16:2</a:t>
            </a:r>
            <a:r>
              <a:rPr lang="en-US" dirty="0">
                <a:effectLst/>
                <a:ea typeface="Calibri"/>
                <a:cs typeface="Calibri"/>
              </a:rPr>
              <a:t> </a:t>
            </a:r>
            <a:r>
              <a:rPr lang="en-US"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 … the </a:t>
            </a:r>
            <a:r>
              <a:rPr lang="en-US" b="1" i="1" dirty="0" smtClean="0">
                <a:solidFill>
                  <a:srgbClr val="9900FF"/>
                </a:solidFill>
                <a:effectLst/>
                <a:ea typeface="Calibri"/>
                <a:cs typeface="Calibri"/>
              </a:rPr>
              <a:t>whole congregation</a:t>
            </a:r>
            <a:r>
              <a:rPr lang="en-US" dirty="0" smtClean="0">
                <a:solidFill>
                  <a:srgbClr val="9900FF"/>
                </a:solidFill>
                <a:effectLst/>
                <a:ea typeface="Calibri"/>
                <a:cs typeface="Calibri"/>
              </a:rPr>
              <a:t> </a:t>
            </a:r>
            <a:r>
              <a:rPr lang="en-US"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of the children of Israel </a:t>
            </a:r>
            <a:r>
              <a:rPr lang="en-US" b="1" u="sng"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uFill>
                  <a:solidFill>
                    <a:srgbClr val="00B050"/>
                  </a:solidFill>
                </a:uFill>
                <a:ea typeface="Calibri"/>
                <a:cs typeface="Calibri"/>
              </a:rPr>
              <a:t>murmured against </a:t>
            </a:r>
            <a:r>
              <a:rPr lang="en-US" b="1" u="sng"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uFill>
                  <a:solidFill>
                    <a:srgbClr val="00B050"/>
                  </a:solidFill>
                </a:uFill>
                <a:ea typeface="Calibri"/>
                <a:cs typeface="Calibri"/>
              </a:rPr>
              <a:t>Moses </a:t>
            </a:r>
            <a:r>
              <a:rPr lang="en-US" b="1" u="sng"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uFill>
                  <a:solidFill>
                    <a:srgbClr val="00B050"/>
                  </a:solidFill>
                </a:uFill>
                <a:ea typeface="Calibri"/>
                <a:cs typeface="Calibri"/>
              </a:rPr>
              <a:t>and </a:t>
            </a:r>
            <a:r>
              <a:rPr lang="en-US" b="1" u="sng"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uFill>
                  <a:solidFill>
                    <a:srgbClr val="00B050"/>
                  </a:solidFill>
                </a:uFill>
                <a:ea typeface="Calibri"/>
                <a:cs typeface="Calibri"/>
              </a:rPr>
              <a:t>Aaron</a:t>
            </a:r>
            <a:r>
              <a:rPr lang="en-US"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 in the wilderness</a:t>
            </a:r>
            <a:r>
              <a:rPr lang="en-US"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 [for </a:t>
            </a:r>
            <a:r>
              <a:rPr lang="en-US" dirty="0" smtClean="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Egypt’s</a:t>
            </a:r>
            <a:r>
              <a:rPr lang="en-US"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 flesh pots].</a:t>
            </a:r>
            <a:endParaRPr lang="en-US" dirty="0">
              <a:effectLst/>
              <a:ea typeface="Calibri"/>
              <a:cs typeface="Times New Roman"/>
            </a:endParaRPr>
          </a:p>
        </p:txBody>
      </p:sp>
    </p:spTree>
    <p:extLst>
      <p:ext uri="{BB962C8B-B14F-4D97-AF65-F5344CB8AC3E}">
        <p14:creationId xmlns:p14="http://schemas.microsoft.com/office/powerpoint/2010/main" val="29105832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A0A75170-548C-4A8B-8FEE-6418D9891680}" type="slidenum">
              <a:rPr lang="en-US" smtClean="0"/>
              <a:t>23</a:t>
            </a:fld>
            <a:endParaRPr lang="en-US" dirty="0"/>
          </a:p>
        </p:txBody>
      </p:sp>
      <p:sp>
        <p:nvSpPr>
          <p:cNvPr id="4" name="Title 3"/>
          <p:cNvSpPr>
            <a:spLocks noGrp="1"/>
          </p:cNvSpPr>
          <p:nvPr>
            <p:ph type="title"/>
          </p:nvPr>
        </p:nvSpPr>
        <p:spPr>
          <a:xfrm>
            <a:off x="304800" y="152400"/>
            <a:ext cx="8591550" cy="701353"/>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What </a:t>
            </a: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as the Murmuring all About?</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Content Placeholder 4"/>
          <p:cNvSpPr>
            <a:spLocks noGrp="1"/>
          </p:cNvSpPr>
          <p:nvPr>
            <p:ph sz="quarter" idx="13"/>
          </p:nvPr>
        </p:nvSpPr>
        <p:spPr>
          <a:xfrm>
            <a:off x="472440" y="3657600"/>
            <a:ext cx="8595360" cy="2819400"/>
          </a:xfrm>
        </p:spPr>
        <p:txBody>
          <a:bodyPr>
            <a:normAutofit/>
            <a:scene3d>
              <a:camera prst="orthographicFront"/>
              <a:lightRig rig="threePt" dir="t"/>
            </a:scene3d>
            <a:sp3d extrusionH="57150">
              <a:bevelT w="38100" h="38100"/>
            </a:sp3d>
          </a:bodyPr>
          <a:lstStyle/>
          <a:p>
            <a:r>
              <a:rPr lang="en-US" b="1" dirty="0" smtClean="0">
                <a:solidFill>
                  <a:schemeClr val="accent2">
                    <a:lumMod val="75000"/>
                  </a:schemeClr>
                </a:solidFill>
              </a:rPr>
              <a:t>Clearly, the complaining has something to do with the </a:t>
            </a:r>
            <a:r>
              <a:rPr lang="en-US" b="1" u="sng" dirty="0" smtClean="0">
                <a:solidFill>
                  <a:schemeClr val="accent2">
                    <a:lumMod val="75000"/>
                  </a:schemeClr>
                </a:solidFill>
              </a:rPr>
              <a:t>flesh pots</a:t>
            </a:r>
            <a:r>
              <a:rPr lang="en-US" b="1" dirty="0" smtClean="0">
                <a:solidFill>
                  <a:schemeClr val="accent2">
                    <a:lumMod val="75000"/>
                  </a:schemeClr>
                </a:solidFill>
              </a:rPr>
              <a:t>!</a:t>
            </a:r>
            <a:endParaRPr lang="en-US" dirty="0" smtClean="0">
              <a:solidFill>
                <a:schemeClr val="accent2">
                  <a:lumMod val="75000"/>
                </a:schemeClr>
              </a:solidFill>
            </a:endParaRPr>
          </a:p>
          <a:p>
            <a:r>
              <a:rPr lang="en-US" b="1" dirty="0" smtClean="0">
                <a:solidFill>
                  <a:srgbClr val="0070C0"/>
                </a:solidFill>
              </a:rPr>
              <a:t>This term appears only once in the Scriptures.</a:t>
            </a:r>
          </a:p>
          <a:p>
            <a:r>
              <a:rPr lang="en-US" b="1" dirty="0" smtClean="0">
                <a:solidFill>
                  <a:srgbClr val="C00000"/>
                </a:solidFill>
              </a:rPr>
              <a:t>Israel had “flesh” in the form of “clean meats” all around them in the herds of livestock including bulls, oxen, heifers, goats, lambs, etc.  </a:t>
            </a:r>
            <a:r>
              <a:rPr lang="en-US" dirty="0" smtClean="0">
                <a:solidFill>
                  <a:schemeClr val="accent2">
                    <a:lumMod val="75000"/>
                  </a:schemeClr>
                </a:solidFill>
              </a:rPr>
              <a:t>Could they not have helped themselves at any time? </a:t>
            </a:r>
          </a:p>
          <a:p>
            <a:r>
              <a:rPr lang="en-US" dirty="0" smtClean="0">
                <a:solidFill>
                  <a:schemeClr val="accent2">
                    <a:lumMod val="75000"/>
                  </a:schemeClr>
                </a:solidFill>
              </a:rPr>
              <a:t>Apparently not!! </a:t>
            </a:r>
          </a:p>
          <a:p>
            <a:r>
              <a:rPr lang="en-US" dirty="0" smtClean="0">
                <a:solidFill>
                  <a:schemeClr val="accent2">
                    <a:lumMod val="75000"/>
                  </a:schemeClr>
                </a:solidFill>
              </a:rPr>
              <a:t>Why not? </a:t>
            </a:r>
            <a:endParaRPr lang="en-US" dirty="0">
              <a:solidFill>
                <a:schemeClr val="accent2">
                  <a:lumMod val="75000"/>
                </a:schemeClr>
              </a:solidFill>
            </a:endParaRPr>
          </a:p>
        </p:txBody>
      </p:sp>
      <p:sp>
        <p:nvSpPr>
          <p:cNvPr id="13" name="Text Box 151"/>
          <p:cNvSpPr txBox="1"/>
          <p:nvPr/>
        </p:nvSpPr>
        <p:spPr>
          <a:xfrm>
            <a:off x="533400" y="981471"/>
            <a:ext cx="8153400" cy="2599929"/>
          </a:xfrm>
          <a:prstGeom prst="rect">
            <a:avLst/>
          </a:prstGeom>
          <a:solidFill>
            <a:schemeClr val="accent6">
              <a:lumMod val="20000"/>
              <a:lumOff val="80000"/>
            </a:schemeClr>
          </a:solidFill>
          <a:ln w="38100">
            <a:solidFill>
              <a:srgbClr val="FF0000"/>
            </a:solidFill>
          </a:ln>
          <a:effectLst/>
          <a:scene3d>
            <a:camera prst="orthographicFront"/>
            <a:lightRig rig="threePt" dir="t"/>
          </a:scene3d>
          <a:sp3d>
            <a:bevelT w="165100" prst="coolSlant"/>
          </a:sp3d>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sp3d extrusionH="57150">
              <a:bevelT w="38100" h="38100"/>
            </a:sp3d>
          </a:bodyPr>
          <a:lstStyle/>
          <a:p>
            <a:pPr>
              <a:lnSpc>
                <a:spcPct val="115000"/>
              </a:lnSpc>
              <a:spcAft>
                <a:spcPts val="1000"/>
              </a:spcAft>
            </a:pPr>
            <a:r>
              <a:rPr lang="en-US" sz="2400" b="1" dirty="0" err="1" smtClean="0">
                <a:solidFill>
                  <a:srgbClr val="008080"/>
                </a:solidFill>
                <a:effectLst/>
                <a:ea typeface="Calibri"/>
                <a:cs typeface="Calibri"/>
              </a:rPr>
              <a:t>Exo</a:t>
            </a:r>
            <a:r>
              <a:rPr lang="en-US" sz="2400" b="1" dirty="0" smtClean="0">
                <a:solidFill>
                  <a:srgbClr val="008080"/>
                </a:solidFill>
                <a:effectLst/>
                <a:ea typeface="Calibri"/>
                <a:cs typeface="Calibri"/>
              </a:rPr>
              <a:t> 16:3</a:t>
            </a:r>
            <a:r>
              <a:rPr lang="en-US" sz="2400" dirty="0" smtClean="0">
                <a:effectLst/>
                <a:ea typeface="Calibri"/>
                <a:cs typeface="Calibri"/>
              </a:rPr>
              <a:t>  </a:t>
            </a:r>
            <a:r>
              <a:rPr lang="en-US" sz="2400" b="1" dirty="0" smtClean="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And the children of Israel said unto them</a:t>
            </a:r>
            <a:r>
              <a:rPr lang="en-US" sz="2400" dirty="0" smtClean="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 </a:t>
            </a:r>
            <a:r>
              <a:rPr lang="en-US" sz="2000" dirty="0" smtClean="0">
                <a:solidFill>
                  <a:schemeClr val="tx1">
                    <a:lumMod val="75000"/>
                    <a:lumOff val="25000"/>
                  </a:schemeClr>
                </a:solidFill>
                <a:effectLst>
                  <a:outerShdw blurRad="69850" dist="43180" dir="5400000" sx="0" sy="0">
                    <a:srgbClr val="000000">
                      <a:alpha val="65000"/>
                    </a:srgbClr>
                  </a:outerShdw>
                </a:effectLst>
                <a:ea typeface="Calibri"/>
                <a:cs typeface="Calibri"/>
              </a:rPr>
              <a:t>[Moses &amp; Aaron], </a:t>
            </a:r>
            <a:r>
              <a:rPr lang="en-US" sz="2400" b="1" dirty="0" smtClean="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Would to </a:t>
            </a:r>
            <a:r>
              <a:rPr lang="en-US" sz="2400" b="1" dirty="0">
                <a:solidFill>
                  <a:srgbClr val="0000FF"/>
                </a:solidFill>
                <a:ea typeface="Calibri"/>
                <a:cs typeface="Calibri"/>
              </a:rPr>
              <a:t>Yahuah</a:t>
            </a:r>
            <a:r>
              <a:rPr lang="en-US" sz="2400" b="1" dirty="0" smtClean="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 we had died by the hand of the LORD in the land of Egypt, </a:t>
            </a:r>
            <a:r>
              <a:rPr lang="en-US" sz="2400" b="1" u="sng" dirty="0" smtClean="0">
                <a:solidFill>
                  <a:srgbClr val="FF0000"/>
                </a:solidFill>
                <a:effectLst>
                  <a:outerShdw blurRad="69850" dist="43180" dir="5400000" sx="0" sy="0">
                    <a:srgbClr val="000000">
                      <a:alpha val="65000"/>
                    </a:srgbClr>
                  </a:outerShdw>
                </a:effectLst>
                <a:ea typeface="Calibri"/>
                <a:cs typeface="Calibri"/>
              </a:rPr>
              <a:t>when we sat by the flesh pots</a:t>
            </a:r>
            <a:r>
              <a:rPr lang="en-US" sz="2400" b="1" dirty="0" smtClean="0">
                <a:solidFill>
                  <a:srgbClr val="FF0000"/>
                </a:solidFill>
                <a:effectLst>
                  <a:outerShdw blurRad="69850" dist="43180" dir="5400000" sx="0" sy="0">
                    <a:srgbClr val="000000">
                      <a:alpha val="65000"/>
                    </a:srgbClr>
                  </a:outerShdw>
                </a:effectLst>
                <a:ea typeface="Calibri"/>
                <a:cs typeface="Calibri"/>
              </a:rPr>
              <a:t>, </a:t>
            </a:r>
            <a:r>
              <a:rPr lang="en-US" sz="2400" b="1" dirty="0" smtClean="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and when we did eat bread to the full; for ye have brought us forth into this wilderness, to kill this whole assembly </a:t>
            </a:r>
            <a:br>
              <a:rPr lang="en-US" sz="2400" b="1" dirty="0" smtClean="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br>
            <a:r>
              <a:rPr lang="en-US" sz="2400" b="1" dirty="0" smtClean="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with hunger.    </a:t>
            </a:r>
            <a:r>
              <a:rPr lang="en-US" dirty="0" smtClean="0">
                <a:solidFill>
                  <a:schemeClr val="bg2">
                    <a:lumMod val="50000"/>
                  </a:schemeClr>
                </a:solidFill>
                <a:ea typeface="Calibri"/>
                <a:cs typeface="Calibri"/>
              </a:rPr>
              <a:t> </a:t>
            </a:r>
            <a:r>
              <a:rPr lang="en-US" sz="2400" i="1" dirty="0" smtClean="0">
                <a:solidFill>
                  <a:schemeClr val="bg2">
                    <a:lumMod val="50000"/>
                  </a:schemeClr>
                </a:solidFill>
                <a:ea typeface="Calibri"/>
                <a:cs typeface="Calibri"/>
              </a:rPr>
              <a:t>KJV</a:t>
            </a:r>
            <a:endParaRPr lang="en-US" sz="2000" dirty="0">
              <a:effectLst/>
              <a:ea typeface="Calibri"/>
              <a:cs typeface="Times New Roman"/>
            </a:endParaRPr>
          </a:p>
        </p:txBody>
      </p:sp>
    </p:spTree>
    <p:extLst>
      <p:ext uri="{BB962C8B-B14F-4D97-AF65-F5344CB8AC3E}">
        <p14:creationId xmlns:p14="http://schemas.microsoft.com/office/powerpoint/2010/main" val="30006734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1000"/>
                                        <p:tgtEl>
                                          <p:spTgt spid="5">
                                            <p:txEl>
                                              <p:pRg st="3" end="3"/>
                                            </p:txEl>
                                          </p:spTgt>
                                        </p:tgtEl>
                                      </p:cBhvr>
                                    </p:animEffect>
                                    <p:anim calcmode="lin" valueType="num">
                                      <p:cBhvr>
                                        <p:cTn id="1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1000"/>
                                        <p:tgtEl>
                                          <p:spTgt spid="5">
                                            <p:txEl>
                                              <p:pRg st="4" end="4"/>
                                            </p:txEl>
                                          </p:spTgt>
                                        </p:tgtEl>
                                      </p:cBhvr>
                                    </p:animEffect>
                                    <p:anim calcmode="lin" valueType="num">
                                      <p:cBhvr>
                                        <p:cTn id="2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A0A75170-548C-4A8B-8FEE-6418D9891680}" type="slidenum">
              <a:rPr lang="en-US" smtClean="0"/>
              <a:t>24</a:t>
            </a:fld>
            <a:endParaRPr lang="en-US" dirty="0"/>
          </a:p>
        </p:txBody>
      </p:sp>
      <p:sp>
        <p:nvSpPr>
          <p:cNvPr id="4" name="Title 3"/>
          <p:cNvSpPr>
            <a:spLocks noGrp="1"/>
          </p:cNvSpPr>
          <p:nvPr>
            <p:ph type="title"/>
          </p:nvPr>
        </p:nvSpPr>
        <p:spPr>
          <a:xfrm>
            <a:off x="304800" y="152400"/>
            <a:ext cx="8591550" cy="701353"/>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Qualifications of Sacrificial Animals</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Content Placeholder 4"/>
          <p:cNvSpPr>
            <a:spLocks noGrp="1"/>
          </p:cNvSpPr>
          <p:nvPr>
            <p:ph sz="quarter" idx="13"/>
          </p:nvPr>
        </p:nvSpPr>
        <p:spPr>
          <a:xfrm>
            <a:off x="274320" y="1143000"/>
            <a:ext cx="8595360" cy="5093208"/>
          </a:xfrm>
        </p:spPr>
        <p:txBody>
          <a:bodyPr>
            <a:normAutofit/>
            <a:scene3d>
              <a:camera prst="orthographicFront"/>
              <a:lightRig rig="threePt" dir="t"/>
            </a:scene3d>
            <a:sp3d extrusionH="57150">
              <a:bevelT w="38100" h="38100"/>
            </a:sp3d>
          </a:bodyPr>
          <a:lstStyle/>
          <a:p>
            <a:r>
              <a:rPr lang="en-US" dirty="0">
                <a:solidFill>
                  <a:schemeClr val="accent2">
                    <a:lumMod val="75000"/>
                  </a:schemeClr>
                </a:solidFill>
              </a:rPr>
              <a:t>The life of the Hebrew people revolved somewhat around the sacrifices.  Every man, without exception, was responsible for their part and the men with families were also responsible for the entire family.  </a:t>
            </a:r>
            <a:endParaRPr lang="en-US" dirty="0" smtClean="0">
              <a:solidFill>
                <a:schemeClr val="accent2">
                  <a:lumMod val="75000"/>
                </a:schemeClr>
              </a:solidFill>
            </a:endParaRPr>
          </a:p>
          <a:p>
            <a:r>
              <a:rPr lang="en-US" b="1" dirty="0" smtClean="0">
                <a:solidFill>
                  <a:schemeClr val="accent2">
                    <a:lumMod val="75000"/>
                  </a:schemeClr>
                </a:solidFill>
              </a:rPr>
              <a:t>In the </a:t>
            </a:r>
            <a:r>
              <a:rPr lang="en-US" b="1" dirty="0" err="1" smtClean="0">
                <a:solidFill>
                  <a:schemeClr val="accent2">
                    <a:lumMod val="75000"/>
                  </a:schemeClr>
                </a:solidFill>
              </a:rPr>
              <a:t>Levitical</a:t>
            </a:r>
            <a:r>
              <a:rPr lang="en-US" b="1" dirty="0" smtClean="0">
                <a:solidFill>
                  <a:schemeClr val="accent2">
                    <a:lumMod val="75000"/>
                  </a:schemeClr>
                </a:solidFill>
              </a:rPr>
              <a:t> laws, if </a:t>
            </a:r>
            <a:r>
              <a:rPr lang="en-US" b="1" dirty="0">
                <a:solidFill>
                  <a:schemeClr val="accent2">
                    <a:lumMod val="75000"/>
                  </a:schemeClr>
                </a:solidFill>
              </a:rPr>
              <a:t>a family desired flesh for a meal, they were required to offer the animal at the Tabernacle as a sacrifice to Elohim as the primary step before eating the flesh.  </a:t>
            </a:r>
            <a:r>
              <a:rPr lang="en-US" b="1" dirty="0" smtClean="0">
                <a:solidFill>
                  <a:schemeClr val="accent2">
                    <a:lumMod val="75000"/>
                  </a:schemeClr>
                </a:solidFill>
              </a:rPr>
              <a:t/>
            </a:r>
            <a:br>
              <a:rPr lang="en-US" b="1" dirty="0" smtClean="0">
                <a:solidFill>
                  <a:schemeClr val="accent2">
                    <a:lumMod val="75000"/>
                  </a:schemeClr>
                </a:solidFill>
              </a:rPr>
            </a:br>
            <a:r>
              <a:rPr lang="en-US" b="1" dirty="0" smtClean="0">
                <a:solidFill>
                  <a:schemeClr val="accent2">
                    <a:lumMod val="75000"/>
                  </a:schemeClr>
                </a:solidFill>
              </a:rPr>
              <a:t>Clearly</a:t>
            </a:r>
            <a:r>
              <a:rPr lang="en-US" b="1" dirty="0">
                <a:solidFill>
                  <a:schemeClr val="accent2">
                    <a:lumMod val="75000"/>
                  </a:schemeClr>
                </a:solidFill>
              </a:rPr>
              <a:t>, every meal of flesh was a type of sacrifice of some sort</a:t>
            </a:r>
            <a:r>
              <a:rPr lang="en-US" b="1" dirty="0" smtClean="0">
                <a:solidFill>
                  <a:schemeClr val="accent2">
                    <a:lumMod val="75000"/>
                  </a:schemeClr>
                </a:solidFill>
              </a:rPr>
              <a:t>.</a:t>
            </a:r>
          </a:p>
          <a:p>
            <a:r>
              <a:rPr lang="en-US" b="1" u="sng" dirty="0" smtClean="0">
                <a:solidFill>
                  <a:srgbClr val="FF0000"/>
                </a:solidFill>
              </a:rPr>
              <a:t>Question</a:t>
            </a:r>
            <a:r>
              <a:rPr lang="en-US" b="1" dirty="0" smtClean="0">
                <a:solidFill>
                  <a:srgbClr val="FF0000"/>
                </a:solidFill>
              </a:rPr>
              <a:t>:  </a:t>
            </a:r>
            <a:r>
              <a:rPr lang="en-US" dirty="0" smtClean="0">
                <a:solidFill>
                  <a:schemeClr val="accent2">
                    <a:lumMod val="75000"/>
                  </a:schemeClr>
                </a:solidFill>
              </a:rPr>
              <a:t>Would this mean that the “sacrificial animals” (before the Exodus) would have been offered first at the individual family alter before partaking of it for dinner table food? </a:t>
            </a:r>
          </a:p>
          <a:p>
            <a:r>
              <a:rPr lang="en-US" b="1" dirty="0" smtClean="0">
                <a:solidFill>
                  <a:srgbClr val="0070C0"/>
                </a:solidFill>
              </a:rPr>
              <a:t>Is this a requirement of Covenant? … of the Law of the Altar?</a:t>
            </a:r>
          </a:p>
          <a:p>
            <a:r>
              <a:rPr lang="en-US" b="1" dirty="0" smtClean="0">
                <a:solidFill>
                  <a:srgbClr val="0070C0"/>
                </a:solidFill>
              </a:rPr>
              <a:t>Would the sacrifices that Abraham prepared in Gen 15 be a clue?</a:t>
            </a:r>
          </a:p>
        </p:txBody>
      </p:sp>
    </p:spTree>
    <p:extLst>
      <p:ext uri="{BB962C8B-B14F-4D97-AF65-F5344CB8AC3E}">
        <p14:creationId xmlns:p14="http://schemas.microsoft.com/office/powerpoint/2010/main" val="25506048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up)">
                                      <p:cBhvr>
                                        <p:cTn id="7" dur="2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up)">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75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175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A0A75170-548C-4A8B-8FEE-6418D9891680}" type="slidenum">
              <a:rPr lang="en-US" smtClean="0"/>
              <a:t>25</a:t>
            </a:fld>
            <a:endParaRPr lang="en-US" dirty="0"/>
          </a:p>
        </p:txBody>
      </p:sp>
      <p:sp>
        <p:nvSpPr>
          <p:cNvPr id="4" name="Title 3"/>
          <p:cNvSpPr>
            <a:spLocks noGrp="1"/>
          </p:cNvSpPr>
          <p:nvPr>
            <p:ph type="title"/>
          </p:nvPr>
        </p:nvSpPr>
        <p:spPr>
          <a:xfrm>
            <a:off x="304800" y="152400"/>
            <a:ext cx="8591550" cy="701353"/>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Laws for Using Sacrificial Animals as Food</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Content Placeholder 4"/>
          <p:cNvSpPr>
            <a:spLocks noGrp="1"/>
          </p:cNvSpPr>
          <p:nvPr>
            <p:ph sz="quarter" idx="13"/>
          </p:nvPr>
        </p:nvSpPr>
        <p:spPr>
          <a:xfrm>
            <a:off x="441960" y="4196080"/>
            <a:ext cx="8168640" cy="2244852"/>
          </a:xfrm>
          <a:noFill/>
        </p:spPr>
        <p:txBody>
          <a:bodyPr>
            <a:noAutofit/>
            <a:scene3d>
              <a:camera prst="orthographicFront"/>
              <a:lightRig rig="threePt" dir="t"/>
            </a:scene3d>
            <a:sp3d extrusionH="57150">
              <a:bevelT w="38100" h="38100"/>
            </a:sp3d>
          </a:bodyPr>
          <a:lstStyle/>
          <a:p>
            <a:pPr indent="-171450"/>
            <a:r>
              <a:rPr lang="en-US" sz="2800" dirty="0" smtClean="0">
                <a:solidFill>
                  <a:schemeClr val="accent2">
                    <a:lumMod val="75000"/>
                  </a:schemeClr>
                </a:solidFill>
              </a:rPr>
              <a:t>The specific sacrificial animals mentioned are the </a:t>
            </a:r>
            <a:r>
              <a:rPr lang="en-US" sz="2800" b="1" u="sng" dirty="0">
                <a:solidFill>
                  <a:schemeClr val="accent2">
                    <a:lumMod val="75000"/>
                  </a:schemeClr>
                </a:solidFill>
                <a:effectLst>
                  <a:outerShdw blurRad="69850" dist="43180" dir="5400000" sx="0" sy="0">
                    <a:srgbClr val="000000">
                      <a:alpha val="65000"/>
                    </a:srgbClr>
                  </a:outerShdw>
                </a:effectLst>
                <a:ea typeface="Calibri"/>
                <a:cs typeface="Calibri"/>
              </a:rPr>
              <a:t>ox</a:t>
            </a:r>
            <a:r>
              <a:rPr lang="en-US" sz="2800" b="1" dirty="0">
                <a:solidFill>
                  <a:schemeClr val="accent2">
                    <a:lumMod val="75000"/>
                  </a:schemeClr>
                </a:solidFill>
                <a:effectLst>
                  <a:outerShdw blurRad="69850" dist="43180" dir="5400000" sx="0" sy="0">
                    <a:srgbClr val="000000">
                      <a:alpha val="65000"/>
                    </a:srgbClr>
                  </a:outerShdw>
                </a:effectLst>
                <a:ea typeface="Calibri"/>
                <a:cs typeface="Calibri"/>
              </a:rPr>
              <a:t>, </a:t>
            </a:r>
            <a:r>
              <a:rPr lang="en-US" sz="2800" b="1" dirty="0" smtClean="0">
                <a:solidFill>
                  <a:schemeClr val="accent2">
                    <a:lumMod val="75000"/>
                  </a:schemeClr>
                </a:solidFill>
                <a:effectLst>
                  <a:outerShdw blurRad="69850" dist="43180" dir="5400000" sx="0" sy="0">
                    <a:srgbClr val="000000">
                      <a:alpha val="65000"/>
                    </a:srgbClr>
                  </a:outerShdw>
                </a:effectLst>
                <a:ea typeface="Calibri"/>
                <a:cs typeface="Calibri"/>
              </a:rPr>
              <a:t>or </a:t>
            </a:r>
            <a:r>
              <a:rPr lang="en-US" sz="2800" b="1" u="sng" dirty="0">
                <a:solidFill>
                  <a:schemeClr val="accent2">
                    <a:lumMod val="75000"/>
                  </a:schemeClr>
                </a:solidFill>
                <a:effectLst>
                  <a:outerShdw blurRad="69850" dist="43180" dir="5400000" sx="0" sy="0">
                    <a:srgbClr val="000000">
                      <a:alpha val="65000"/>
                    </a:srgbClr>
                  </a:outerShdw>
                </a:effectLst>
                <a:ea typeface="Calibri"/>
                <a:cs typeface="Calibri"/>
              </a:rPr>
              <a:t>lamb</a:t>
            </a:r>
            <a:r>
              <a:rPr lang="en-US" sz="2800" b="1" dirty="0">
                <a:solidFill>
                  <a:schemeClr val="accent2">
                    <a:lumMod val="75000"/>
                  </a:schemeClr>
                </a:solidFill>
                <a:effectLst>
                  <a:outerShdw blurRad="69850" dist="43180" dir="5400000" sx="0" sy="0">
                    <a:srgbClr val="000000">
                      <a:alpha val="65000"/>
                    </a:srgbClr>
                  </a:outerShdw>
                </a:effectLst>
                <a:ea typeface="Calibri"/>
                <a:cs typeface="Calibri"/>
              </a:rPr>
              <a:t>, or </a:t>
            </a:r>
            <a:r>
              <a:rPr lang="en-US" sz="2800" b="1" u="sng" dirty="0" smtClean="0">
                <a:solidFill>
                  <a:schemeClr val="accent2">
                    <a:lumMod val="75000"/>
                  </a:schemeClr>
                </a:solidFill>
                <a:effectLst>
                  <a:outerShdw blurRad="69850" dist="43180" dir="5400000" sx="0" sy="0">
                    <a:srgbClr val="000000">
                      <a:alpha val="65000"/>
                    </a:srgbClr>
                  </a:outerShdw>
                </a:effectLst>
                <a:ea typeface="Calibri"/>
                <a:cs typeface="Calibri"/>
              </a:rPr>
              <a:t>goat</a:t>
            </a:r>
            <a:r>
              <a:rPr lang="en-US" sz="2800" b="1" dirty="0" smtClean="0">
                <a:solidFill>
                  <a:schemeClr val="accent2">
                    <a:lumMod val="75000"/>
                  </a:schemeClr>
                </a:solidFill>
                <a:effectLst>
                  <a:outerShdw blurRad="69850" dist="43180" dir="5400000" sx="0" sy="0">
                    <a:srgbClr val="000000">
                      <a:alpha val="65000"/>
                    </a:srgbClr>
                  </a:outerShdw>
                </a:effectLst>
                <a:ea typeface="Calibri"/>
                <a:cs typeface="Calibri"/>
              </a:rPr>
              <a:t>.</a:t>
            </a:r>
          </a:p>
          <a:p>
            <a:pPr indent="-171450"/>
            <a:r>
              <a:rPr lang="en-US" sz="2800" b="1" dirty="0" smtClean="0">
                <a:solidFill>
                  <a:srgbClr val="C00000"/>
                </a:solidFill>
                <a:effectLst>
                  <a:outerShdw blurRad="69850" dist="43180" dir="5400000" sx="0" sy="0">
                    <a:srgbClr val="000000">
                      <a:alpha val="65000"/>
                    </a:srgbClr>
                  </a:outerShdw>
                </a:effectLst>
                <a:cs typeface="Calibri"/>
              </a:rPr>
              <a:t>Could it be these specific sacrificial animals were not considered the </a:t>
            </a:r>
            <a:r>
              <a:rPr lang="en-US" sz="2800" b="1" u="sng" dirty="0" smtClean="0">
                <a:solidFill>
                  <a:srgbClr val="C00000"/>
                </a:solidFill>
                <a:effectLst>
                  <a:outerShdw blurRad="69850" dist="43180" dir="5400000" sx="0" sy="0">
                    <a:srgbClr val="000000">
                      <a:alpha val="65000"/>
                    </a:srgbClr>
                  </a:outerShdw>
                </a:effectLst>
                <a:cs typeface="Calibri"/>
              </a:rPr>
              <a:t>flesh pots of Egypt</a:t>
            </a:r>
            <a:r>
              <a:rPr lang="en-US" sz="2800" b="1" dirty="0" smtClean="0">
                <a:solidFill>
                  <a:srgbClr val="C00000"/>
                </a:solidFill>
                <a:effectLst>
                  <a:outerShdw blurRad="69850" dist="43180" dir="5400000" sx="0" sy="0">
                    <a:srgbClr val="000000">
                      <a:alpha val="65000"/>
                    </a:srgbClr>
                  </a:outerShdw>
                </a:effectLst>
                <a:cs typeface="Calibri"/>
              </a:rPr>
              <a:t>?</a:t>
            </a:r>
            <a:endParaRPr lang="en-US" sz="2800" dirty="0" smtClean="0">
              <a:solidFill>
                <a:srgbClr val="C00000"/>
              </a:solidFill>
            </a:endParaRPr>
          </a:p>
        </p:txBody>
      </p:sp>
      <p:sp>
        <p:nvSpPr>
          <p:cNvPr id="13" name="Text Box 151"/>
          <p:cNvSpPr txBox="1"/>
          <p:nvPr/>
        </p:nvSpPr>
        <p:spPr>
          <a:xfrm>
            <a:off x="533400" y="981471"/>
            <a:ext cx="8077200" cy="3057129"/>
          </a:xfrm>
          <a:prstGeom prst="rect">
            <a:avLst/>
          </a:prstGeom>
          <a:solidFill>
            <a:schemeClr val="accent6">
              <a:lumMod val="20000"/>
              <a:lumOff val="80000"/>
            </a:schemeClr>
          </a:solidFill>
          <a:ln w="38100">
            <a:solidFill>
              <a:srgbClr val="FF0000"/>
            </a:solidFill>
          </a:ln>
          <a:effectLst/>
          <a:scene3d>
            <a:camera prst="orthographicFront"/>
            <a:lightRig rig="threePt" dir="t"/>
          </a:scene3d>
          <a:sp3d>
            <a:bevelT w="165100" prst="coolSlant"/>
          </a:sp3d>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sp3d extrusionH="57150">
              <a:bevelT w="38100" h="38100"/>
            </a:sp3d>
          </a:bodyPr>
          <a:lstStyle/>
          <a:p>
            <a:pPr>
              <a:lnSpc>
                <a:spcPct val="115000"/>
              </a:lnSpc>
              <a:spcAft>
                <a:spcPts val="1000"/>
              </a:spcAft>
            </a:pPr>
            <a:r>
              <a:rPr lang="en-US" b="1" dirty="0" smtClean="0">
                <a:solidFill>
                  <a:srgbClr val="008080"/>
                </a:solidFill>
                <a:ea typeface="Calibri"/>
                <a:cs typeface="Calibri"/>
              </a:rPr>
              <a:t>Lev 17:3, 4, 6 </a:t>
            </a:r>
            <a:r>
              <a:rPr lang="en-US" dirty="0" smtClean="0">
                <a:effectLst/>
                <a:ea typeface="Calibri"/>
                <a:cs typeface="Calibri"/>
              </a:rPr>
              <a:t> </a:t>
            </a:r>
            <a:r>
              <a:rPr lang="en-US" b="1" dirty="0" smtClean="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What man so ever there be of the house of </a:t>
            </a:r>
            <a:r>
              <a:rPr lang="en-US" b="1" dirty="0" err="1" smtClean="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Irael</a:t>
            </a:r>
            <a:r>
              <a:rPr lang="en-US" b="1" dirty="0" smtClean="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 that </a:t>
            </a:r>
            <a:r>
              <a:rPr lang="en-US" b="1" dirty="0" err="1" smtClean="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killeth</a:t>
            </a:r>
            <a:r>
              <a:rPr lang="en-US" b="1" dirty="0" smtClean="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 </a:t>
            </a:r>
            <a:br>
              <a:rPr lang="en-US" b="1" dirty="0" smtClean="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br>
            <a:r>
              <a:rPr lang="en-US" b="1" dirty="0" smtClean="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an </a:t>
            </a:r>
            <a:r>
              <a:rPr lang="en-US" b="1" u="sng" dirty="0" smtClean="0">
                <a:solidFill>
                  <a:schemeClr val="accent2">
                    <a:lumMod val="75000"/>
                  </a:schemeClr>
                </a:solidFill>
                <a:effectLst>
                  <a:outerShdw blurRad="69850" dist="43180" dir="5400000" sx="0" sy="0">
                    <a:srgbClr val="000000">
                      <a:alpha val="65000"/>
                    </a:srgbClr>
                  </a:outerShdw>
                </a:effectLst>
                <a:ea typeface="Calibri"/>
                <a:cs typeface="Calibri"/>
              </a:rPr>
              <a:t>ox</a:t>
            </a:r>
            <a:r>
              <a:rPr lang="en-US" b="1" dirty="0" smtClean="0">
                <a:solidFill>
                  <a:schemeClr val="accent2">
                    <a:lumMod val="75000"/>
                  </a:schemeClr>
                </a:solidFill>
                <a:effectLst>
                  <a:outerShdw blurRad="69850" dist="43180" dir="5400000" sx="0" sy="0">
                    <a:srgbClr val="000000">
                      <a:alpha val="65000"/>
                    </a:srgbClr>
                  </a:outerShdw>
                </a:effectLst>
                <a:ea typeface="Calibri"/>
                <a:cs typeface="Calibri"/>
              </a:rPr>
              <a:t>, or </a:t>
            </a:r>
            <a:r>
              <a:rPr lang="en-US" b="1" u="sng" dirty="0" smtClean="0">
                <a:solidFill>
                  <a:schemeClr val="accent2">
                    <a:lumMod val="75000"/>
                  </a:schemeClr>
                </a:solidFill>
                <a:effectLst>
                  <a:outerShdw blurRad="69850" dist="43180" dir="5400000" sx="0" sy="0">
                    <a:srgbClr val="000000">
                      <a:alpha val="65000"/>
                    </a:srgbClr>
                  </a:outerShdw>
                </a:effectLst>
                <a:ea typeface="Calibri"/>
                <a:cs typeface="Calibri"/>
              </a:rPr>
              <a:t>lamb</a:t>
            </a:r>
            <a:r>
              <a:rPr lang="en-US" b="1" dirty="0" smtClean="0">
                <a:solidFill>
                  <a:schemeClr val="accent2">
                    <a:lumMod val="75000"/>
                  </a:schemeClr>
                </a:solidFill>
                <a:effectLst>
                  <a:outerShdw blurRad="69850" dist="43180" dir="5400000" sx="0" sy="0">
                    <a:srgbClr val="000000">
                      <a:alpha val="65000"/>
                    </a:srgbClr>
                  </a:outerShdw>
                </a:effectLst>
                <a:ea typeface="Calibri"/>
                <a:cs typeface="Calibri"/>
              </a:rPr>
              <a:t>, or </a:t>
            </a:r>
            <a:r>
              <a:rPr lang="en-US" b="1" u="sng" dirty="0" smtClean="0">
                <a:solidFill>
                  <a:schemeClr val="accent2">
                    <a:lumMod val="75000"/>
                  </a:schemeClr>
                </a:solidFill>
                <a:effectLst>
                  <a:outerShdw blurRad="69850" dist="43180" dir="5400000" sx="0" sy="0">
                    <a:srgbClr val="000000">
                      <a:alpha val="65000"/>
                    </a:srgbClr>
                  </a:outerShdw>
                </a:effectLst>
                <a:ea typeface="Calibri"/>
                <a:cs typeface="Calibri"/>
              </a:rPr>
              <a:t>goat</a:t>
            </a:r>
            <a:r>
              <a:rPr lang="en-US" b="1" dirty="0" smtClean="0">
                <a:solidFill>
                  <a:schemeClr val="accent2">
                    <a:lumMod val="75000"/>
                  </a:schemeClr>
                </a:solidFill>
                <a:effectLst>
                  <a:outerShdw blurRad="69850" dist="43180" dir="5400000" sx="0" sy="0">
                    <a:srgbClr val="000000">
                      <a:alpha val="65000"/>
                    </a:srgbClr>
                  </a:outerShdw>
                </a:effectLst>
                <a:ea typeface="Calibri"/>
                <a:cs typeface="Calibri"/>
              </a:rPr>
              <a:t>, </a:t>
            </a:r>
            <a:r>
              <a:rPr lang="en-US" b="1" dirty="0" smtClean="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in the camp, or that </a:t>
            </a:r>
            <a:r>
              <a:rPr lang="en-US" b="1" dirty="0" err="1" smtClean="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killeth</a:t>
            </a:r>
            <a:r>
              <a:rPr lang="en-US" b="1" dirty="0" smtClean="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 it out of the camp,  </a:t>
            </a:r>
            <a:br>
              <a:rPr lang="en-US" b="1" dirty="0" smtClean="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br>
            <a:r>
              <a:rPr lang="en-US" b="1" dirty="0" smtClean="0">
                <a:solidFill>
                  <a:srgbClr val="009999"/>
                </a:solidFill>
                <a:effectLst>
                  <a:outerShdw blurRad="69850" dist="43180" dir="5400000" sx="0" sy="0">
                    <a:srgbClr val="000000">
                      <a:alpha val="65000"/>
                    </a:srgbClr>
                  </a:outerShdw>
                </a:effectLst>
                <a:ea typeface="Calibri"/>
                <a:cs typeface="Calibri"/>
              </a:rPr>
              <a:t>4</a:t>
            </a:r>
            <a:r>
              <a:rPr lang="en-US" b="1" dirty="0" smtClean="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 and </a:t>
            </a:r>
            <a:r>
              <a:rPr lang="en-US" b="1" dirty="0" err="1" smtClean="0">
                <a:solidFill>
                  <a:srgbClr val="FF0000"/>
                </a:solidFill>
                <a:effectLst>
                  <a:outerShdw blurRad="69850" dist="43180" dir="5400000" sx="0" sy="0">
                    <a:srgbClr val="000000">
                      <a:alpha val="65000"/>
                    </a:srgbClr>
                  </a:outerShdw>
                </a:effectLst>
                <a:ea typeface="Calibri"/>
                <a:cs typeface="Calibri"/>
              </a:rPr>
              <a:t>bringeth</a:t>
            </a:r>
            <a:r>
              <a:rPr lang="en-US" b="1" dirty="0" smtClean="0">
                <a:solidFill>
                  <a:srgbClr val="FF0000"/>
                </a:solidFill>
                <a:effectLst>
                  <a:outerShdw blurRad="69850" dist="43180" dir="5400000" sx="0" sy="0">
                    <a:srgbClr val="000000">
                      <a:alpha val="65000"/>
                    </a:srgbClr>
                  </a:outerShdw>
                </a:effectLst>
                <a:ea typeface="Calibri"/>
                <a:cs typeface="Calibri"/>
              </a:rPr>
              <a:t> it not unto the door of the tabernacle of the congregation, </a:t>
            </a:r>
            <a:br>
              <a:rPr lang="en-US" b="1" dirty="0" smtClean="0">
                <a:solidFill>
                  <a:srgbClr val="FF0000"/>
                </a:solidFill>
                <a:effectLst>
                  <a:outerShdw blurRad="69850" dist="43180" dir="5400000" sx="0" sy="0">
                    <a:srgbClr val="000000">
                      <a:alpha val="65000"/>
                    </a:srgbClr>
                  </a:outerShdw>
                </a:effectLst>
                <a:ea typeface="Calibri"/>
                <a:cs typeface="Calibri"/>
              </a:rPr>
            </a:br>
            <a:r>
              <a:rPr lang="en-US" b="1" dirty="0" smtClean="0">
                <a:solidFill>
                  <a:srgbClr val="FF0000"/>
                </a:solidFill>
                <a:effectLst>
                  <a:outerShdw blurRad="69850" dist="43180" dir="5400000" sx="0" sy="0">
                    <a:srgbClr val="000000">
                      <a:alpha val="65000"/>
                    </a:srgbClr>
                  </a:outerShdw>
                </a:effectLst>
                <a:ea typeface="Calibri"/>
                <a:cs typeface="Calibri"/>
              </a:rPr>
              <a:t>to offer an offering unto </a:t>
            </a:r>
            <a:r>
              <a:rPr lang="en-US" b="1" dirty="0" smtClean="0">
                <a:solidFill>
                  <a:srgbClr val="0070C0"/>
                </a:solidFill>
                <a:effectLst>
                  <a:outerShdw blurRad="69850" dist="43180" dir="5400000" sx="0" sy="0">
                    <a:srgbClr val="000000">
                      <a:alpha val="65000"/>
                    </a:srgbClr>
                  </a:outerShdw>
                </a:effectLst>
                <a:ea typeface="Calibri"/>
                <a:cs typeface="Calibri"/>
              </a:rPr>
              <a:t>[Yahuah] </a:t>
            </a:r>
            <a:r>
              <a:rPr lang="en-US" b="1" dirty="0" smtClean="0">
                <a:solidFill>
                  <a:srgbClr val="FF0000"/>
                </a:solidFill>
                <a:effectLst>
                  <a:outerShdw blurRad="69850" dist="43180" dir="5400000" sx="0" sy="0">
                    <a:srgbClr val="000000">
                      <a:alpha val="65000"/>
                    </a:srgbClr>
                  </a:outerShdw>
                </a:effectLst>
                <a:ea typeface="Calibri"/>
                <a:cs typeface="Calibri"/>
              </a:rPr>
              <a:t>before the tabernacle of the LORD; </a:t>
            </a:r>
            <a:r>
              <a:rPr lang="en-US" b="1" dirty="0" smtClean="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blood shall be imputed unto that man; he hath shed blood; and that man shall be cut off from among his people.  </a:t>
            </a:r>
            <a:br>
              <a:rPr lang="en-US" b="1" dirty="0" smtClean="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br>
            <a:r>
              <a:rPr lang="en-US" b="1" dirty="0" smtClean="0">
                <a:solidFill>
                  <a:srgbClr val="009999"/>
                </a:solidFill>
                <a:effectLst>
                  <a:outerShdw blurRad="69850" dist="43180" dir="5400000" sx="0" sy="0">
                    <a:srgbClr val="000000">
                      <a:alpha val="65000"/>
                    </a:srgbClr>
                  </a:outerShdw>
                </a:effectLst>
                <a:ea typeface="Calibri"/>
                <a:cs typeface="Calibri"/>
              </a:rPr>
              <a:t>6 </a:t>
            </a:r>
            <a:r>
              <a:rPr lang="en-US" b="1" dirty="0" smtClean="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And the priest shall sprinkle the blood upon the altar of </a:t>
            </a:r>
            <a:r>
              <a:rPr lang="en-US" b="1" dirty="0" smtClean="0">
                <a:solidFill>
                  <a:srgbClr val="0070C0"/>
                </a:solidFill>
                <a:effectLst>
                  <a:outerShdw blurRad="69850" dist="43180" dir="5400000" sx="0" sy="0">
                    <a:srgbClr val="000000">
                      <a:alpha val="65000"/>
                    </a:srgbClr>
                  </a:outerShdw>
                </a:effectLst>
                <a:ea typeface="Calibri"/>
                <a:cs typeface="Calibri"/>
              </a:rPr>
              <a:t>[Yahuah] </a:t>
            </a:r>
            <a:r>
              <a:rPr lang="en-US" b="1" dirty="0" smtClean="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at the door </a:t>
            </a:r>
            <a:br>
              <a:rPr lang="en-US" b="1" dirty="0" smtClean="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br>
            <a:r>
              <a:rPr lang="en-US" b="1" dirty="0" smtClean="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of the tabernacle of the congregation, and burn the fat for a sweet </a:t>
            </a:r>
            <a:r>
              <a:rPr lang="en-US" b="1" dirty="0" err="1" smtClean="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savour</a:t>
            </a:r>
            <a:r>
              <a:rPr lang="en-US" b="1" dirty="0" smtClean="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 unto </a:t>
            </a:r>
            <a:br>
              <a:rPr lang="en-US" b="1" dirty="0" smtClean="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br>
            <a:r>
              <a:rPr lang="en-US" b="1" dirty="0" smtClean="0">
                <a:solidFill>
                  <a:srgbClr val="0070C0"/>
                </a:solidFill>
                <a:effectLst>
                  <a:outerShdw blurRad="69850" dist="43180" dir="5400000" sx="0" sy="0">
                    <a:srgbClr val="000000">
                      <a:alpha val="65000"/>
                    </a:srgbClr>
                  </a:outerShdw>
                </a:effectLst>
                <a:ea typeface="Calibri"/>
                <a:cs typeface="Calibri"/>
              </a:rPr>
              <a:t>[Yahuah].    </a:t>
            </a:r>
            <a:r>
              <a:rPr lang="en-US" i="1" dirty="0" smtClean="0">
                <a:solidFill>
                  <a:schemeClr val="bg2">
                    <a:lumMod val="50000"/>
                  </a:schemeClr>
                </a:solidFill>
                <a:ea typeface="Calibri"/>
                <a:cs typeface="Calibri"/>
              </a:rPr>
              <a:t>KJV</a:t>
            </a:r>
            <a:endParaRPr lang="en-US" sz="1600" dirty="0">
              <a:effectLst/>
              <a:ea typeface="Calibri"/>
              <a:cs typeface="Times New Roman"/>
            </a:endParaRPr>
          </a:p>
        </p:txBody>
      </p:sp>
    </p:spTree>
    <p:extLst>
      <p:ext uri="{BB962C8B-B14F-4D97-AF65-F5344CB8AC3E}">
        <p14:creationId xmlns:p14="http://schemas.microsoft.com/office/powerpoint/2010/main" val="42887674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normAutofit fontScale="92500" lnSpcReduction="20000"/>
          </a:bodyPr>
          <a:lstStyle/>
          <a:p>
            <a:fld id="{A0A75170-548C-4A8B-8FEE-6418D9891680}" type="slidenum">
              <a:rPr lang="en-US" smtClean="0"/>
              <a:t>26</a:t>
            </a:fld>
            <a:endParaRPr lang="en-US"/>
          </a:p>
        </p:txBody>
      </p:sp>
      <p:sp>
        <p:nvSpPr>
          <p:cNvPr id="4" name="Title 3"/>
          <p:cNvSpPr>
            <a:spLocks noGrp="1"/>
          </p:cNvSpPr>
          <p:nvPr>
            <p:ph type="title"/>
          </p:nvPr>
        </p:nvSpPr>
        <p:spPr>
          <a:xfrm>
            <a:off x="2976879" y="76200"/>
            <a:ext cx="5890895" cy="6096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 Few Facts About Quail</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Content Placeholder 4"/>
          <p:cNvSpPr>
            <a:spLocks noGrp="1"/>
          </p:cNvSpPr>
          <p:nvPr>
            <p:ph sz="quarter" idx="13"/>
          </p:nvPr>
        </p:nvSpPr>
        <p:spPr>
          <a:xfrm>
            <a:off x="3276600" y="762000"/>
            <a:ext cx="5593080" cy="6096000"/>
          </a:xfrm>
        </p:spPr>
        <p:txBody>
          <a:bodyPr>
            <a:normAutofit fontScale="85000" lnSpcReduction="20000"/>
            <a:scene3d>
              <a:camera prst="orthographicFront"/>
              <a:lightRig rig="threePt" dir="t"/>
            </a:scene3d>
            <a:sp3d extrusionH="57150">
              <a:bevelT w="38100" h="38100"/>
            </a:sp3d>
          </a:bodyPr>
          <a:lstStyle/>
          <a:p>
            <a:r>
              <a:rPr lang="en-US" b="1" dirty="0" smtClean="0">
                <a:solidFill>
                  <a:schemeClr val="accent2"/>
                </a:solidFill>
              </a:rPr>
              <a:t>The </a:t>
            </a:r>
            <a:r>
              <a:rPr lang="en-US" b="1" dirty="0">
                <a:solidFill>
                  <a:schemeClr val="accent2"/>
                </a:solidFill>
              </a:rPr>
              <a:t>quail </a:t>
            </a:r>
            <a:r>
              <a:rPr lang="en-US" b="1" dirty="0" smtClean="0">
                <a:solidFill>
                  <a:schemeClr val="accent2"/>
                </a:solidFill>
              </a:rPr>
              <a:t> is known for its very </a:t>
            </a:r>
            <a:r>
              <a:rPr lang="en-US" b="1" dirty="0">
                <a:solidFill>
                  <a:schemeClr val="accent2"/>
                </a:solidFill>
              </a:rPr>
              <a:t>tender, juicy meat -- delicate </a:t>
            </a:r>
            <a:r>
              <a:rPr lang="en-US" b="1" dirty="0" smtClean="0">
                <a:solidFill>
                  <a:schemeClr val="accent2"/>
                </a:solidFill>
              </a:rPr>
              <a:t>to the desires of taste buds.</a:t>
            </a:r>
            <a:r>
              <a:rPr lang="en-US" b="1" dirty="0">
                <a:solidFill>
                  <a:schemeClr val="accent2"/>
                </a:solidFill>
              </a:rPr>
              <a:t> </a:t>
            </a:r>
            <a:r>
              <a:rPr lang="en-US" b="1" dirty="0">
                <a:solidFill>
                  <a:schemeClr val="accent2">
                    <a:lumMod val="75000"/>
                  </a:schemeClr>
                </a:solidFill>
              </a:rPr>
              <a:t> </a:t>
            </a:r>
            <a:endParaRPr lang="en-US" b="1" dirty="0" smtClean="0">
              <a:solidFill>
                <a:schemeClr val="accent2">
                  <a:lumMod val="75000"/>
                </a:schemeClr>
              </a:solidFill>
            </a:endParaRPr>
          </a:p>
          <a:p>
            <a:r>
              <a:rPr lang="en-US" b="1" dirty="0" smtClean="0">
                <a:solidFill>
                  <a:srgbClr val="0070C0"/>
                </a:solidFill>
              </a:rPr>
              <a:t>The spring was also </a:t>
            </a:r>
            <a:r>
              <a:rPr lang="en-US" b="1" dirty="0">
                <a:solidFill>
                  <a:srgbClr val="0070C0"/>
                </a:solidFill>
              </a:rPr>
              <a:t>the time of the year that quail migrate </a:t>
            </a:r>
            <a:r>
              <a:rPr lang="en-US" b="1" dirty="0" smtClean="0">
                <a:solidFill>
                  <a:srgbClr val="0070C0"/>
                </a:solidFill>
              </a:rPr>
              <a:t>north in large numbers. </a:t>
            </a:r>
          </a:p>
          <a:p>
            <a:r>
              <a:rPr lang="en-US" b="1" dirty="0" smtClean="0">
                <a:solidFill>
                  <a:schemeClr val="accent2"/>
                </a:solidFill>
              </a:rPr>
              <a:t>Due to the long migration path, and </a:t>
            </a:r>
            <a:r>
              <a:rPr lang="en-US" b="1" dirty="0">
                <a:solidFill>
                  <a:schemeClr val="accent2"/>
                </a:solidFill>
              </a:rPr>
              <a:t>being a heavy bird, they tire </a:t>
            </a:r>
            <a:r>
              <a:rPr lang="en-US" b="1" dirty="0" smtClean="0">
                <a:solidFill>
                  <a:schemeClr val="accent2"/>
                </a:solidFill>
              </a:rPr>
              <a:t>easily, will fly </a:t>
            </a:r>
            <a:r>
              <a:rPr lang="en-US" b="1" dirty="0">
                <a:solidFill>
                  <a:schemeClr val="accent2"/>
                </a:solidFill>
              </a:rPr>
              <a:t>low to the ground, and can be easily caught.</a:t>
            </a:r>
            <a:r>
              <a:rPr lang="en-US" b="1" dirty="0">
                <a:solidFill>
                  <a:schemeClr val="accent2">
                    <a:lumMod val="75000"/>
                  </a:schemeClr>
                </a:solidFill>
              </a:rPr>
              <a:t> </a:t>
            </a:r>
            <a:r>
              <a:rPr lang="en-US" b="1" dirty="0" smtClean="0">
                <a:solidFill>
                  <a:schemeClr val="accent2">
                    <a:lumMod val="75000"/>
                  </a:schemeClr>
                </a:solidFill>
              </a:rPr>
              <a:t/>
            </a:r>
            <a:br>
              <a:rPr lang="en-US" b="1" dirty="0" smtClean="0">
                <a:solidFill>
                  <a:schemeClr val="accent2">
                    <a:lumMod val="75000"/>
                  </a:schemeClr>
                </a:solidFill>
              </a:rPr>
            </a:br>
            <a:r>
              <a:rPr lang="en-US" b="1" dirty="0" smtClean="0">
                <a:solidFill>
                  <a:schemeClr val="accent2">
                    <a:lumMod val="75000"/>
                  </a:schemeClr>
                </a:solidFill>
              </a:rPr>
              <a:t> </a:t>
            </a:r>
          </a:p>
          <a:p>
            <a:r>
              <a:rPr lang="en-US" b="1" dirty="0" smtClean="0">
                <a:solidFill>
                  <a:srgbClr val="0070C0"/>
                </a:solidFill>
              </a:rPr>
              <a:t>They </a:t>
            </a:r>
            <a:r>
              <a:rPr lang="en-US" b="1" dirty="0">
                <a:solidFill>
                  <a:srgbClr val="0070C0"/>
                </a:solidFill>
              </a:rPr>
              <a:t>also fly in large groups -- sort of like locusts ... </a:t>
            </a:r>
            <a:r>
              <a:rPr lang="en-US" b="1" dirty="0" smtClean="0">
                <a:solidFill>
                  <a:srgbClr val="0070C0"/>
                </a:solidFill>
              </a:rPr>
              <a:t> bedding </a:t>
            </a:r>
            <a:r>
              <a:rPr lang="en-US" b="1" dirty="0">
                <a:solidFill>
                  <a:srgbClr val="0070C0"/>
                </a:solidFill>
              </a:rPr>
              <a:t>down for the night just before </a:t>
            </a:r>
            <a:r>
              <a:rPr lang="en-US" b="1" dirty="0" smtClean="0">
                <a:solidFill>
                  <a:srgbClr val="0070C0"/>
                </a:solidFill>
              </a:rPr>
              <a:t>sundown, resting </a:t>
            </a:r>
            <a:r>
              <a:rPr lang="en-US" b="1" dirty="0">
                <a:solidFill>
                  <a:srgbClr val="0070C0"/>
                </a:solidFill>
              </a:rPr>
              <a:t>in groups of 75+ for safety</a:t>
            </a:r>
            <a:r>
              <a:rPr lang="en-US" b="1" dirty="0" smtClean="0">
                <a:solidFill>
                  <a:srgbClr val="0070C0"/>
                </a:solidFill>
              </a:rPr>
              <a:t>.</a:t>
            </a:r>
            <a:br>
              <a:rPr lang="en-US" b="1" dirty="0" smtClean="0">
                <a:solidFill>
                  <a:srgbClr val="0070C0"/>
                </a:solidFill>
              </a:rPr>
            </a:br>
            <a:endParaRPr lang="en-US" b="1" dirty="0" smtClean="0">
              <a:solidFill>
                <a:srgbClr val="0070C0"/>
              </a:solidFill>
            </a:endParaRPr>
          </a:p>
          <a:p>
            <a:r>
              <a:rPr lang="en-US" b="1" dirty="0" smtClean="0">
                <a:solidFill>
                  <a:schemeClr val="accent2"/>
                </a:solidFill>
              </a:rPr>
              <a:t>Quail delicacies were an Egyptian treat in the spring of the year.  They were easy to catch; </a:t>
            </a:r>
            <a:br>
              <a:rPr lang="en-US" b="1" dirty="0" smtClean="0">
                <a:solidFill>
                  <a:schemeClr val="accent2"/>
                </a:solidFill>
              </a:rPr>
            </a:br>
            <a:r>
              <a:rPr lang="en-US" b="1" dirty="0" smtClean="0">
                <a:solidFill>
                  <a:schemeClr val="accent2"/>
                </a:solidFill>
              </a:rPr>
              <a:t>and easily preserved by drying in the hot sun.</a:t>
            </a:r>
            <a:r>
              <a:rPr lang="en-US" b="1" dirty="0">
                <a:solidFill>
                  <a:schemeClr val="accent2"/>
                </a:solidFill>
              </a:rPr>
              <a:t>  </a:t>
            </a:r>
          </a:p>
          <a:p>
            <a:endParaRPr lang="en-US" b="1" dirty="0">
              <a:solidFill>
                <a:schemeClr val="accent2">
                  <a:lumMod val="75000"/>
                </a:schemeClr>
              </a:solidFill>
            </a:endParaRPr>
          </a:p>
          <a:p>
            <a:r>
              <a:rPr lang="en-US" b="1" dirty="0" smtClean="0">
                <a:solidFill>
                  <a:srgbClr val="C00000"/>
                </a:solidFill>
              </a:rPr>
              <a:t>Could this information fit the </a:t>
            </a:r>
            <a:r>
              <a:rPr lang="en-US" b="1" dirty="0">
                <a:solidFill>
                  <a:srgbClr val="C00000"/>
                </a:solidFill>
              </a:rPr>
              <a:t>context of </a:t>
            </a:r>
            <a:r>
              <a:rPr lang="en-US" b="1" u="sng" dirty="0" smtClean="0">
                <a:solidFill>
                  <a:srgbClr val="C00000"/>
                </a:solidFill>
              </a:rPr>
              <a:t>flesh pots</a:t>
            </a:r>
            <a:r>
              <a:rPr lang="en-US" b="1" dirty="0" smtClean="0">
                <a:solidFill>
                  <a:srgbClr val="C00000"/>
                </a:solidFill>
              </a:rPr>
              <a:t>?</a:t>
            </a:r>
          </a:p>
          <a:p>
            <a:r>
              <a:rPr lang="en-US" b="1" dirty="0" smtClean="0">
                <a:solidFill>
                  <a:srgbClr val="0070C0"/>
                </a:solidFill>
              </a:rPr>
              <a:t>Quail are not mentioned as one of the listed sacrificial animals that would first have to be offered as a sacrifice before partaking of it.</a:t>
            </a:r>
            <a:r>
              <a:rPr lang="en-US" b="1" dirty="0">
                <a:solidFill>
                  <a:srgbClr val="0070C0"/>
                </a:solidFill>
              </a:rPr>
              <a:t> </a:t>
            </a:r>
          </a:p>
        </p:txBody>
      </p:sp>
      <p:pic>
        <p:nvPicPr>
          <p:cNvPr id="6" name="il_fi" descr="http://api.ning.com/files/fyF8vA6MOxqoNGB6w2UlU5bnhvf9Fn*O1tDlTCBsJIMX6mLmgK4KRASsZ3Bjjtjg*limWS0hw0lP2sXtNMlii-PWrqyJP6xY/quai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920" y="457200"/>
            <a:ext cx="2672080" cy="2672080"/>
          </a:xfrm>
          <a:prstGeom prst="roundRect">
            <a:avLst>
              <a:gd name="adj" fmla="val 16667"/>
            </a:avLst>
          </a:prstGeom>
          <a:ln>
            <a:noFill/>
          </a:ln>
          <a:effectLst>
            <a:glow rad="228600">
              <a:schemeClr val="accent4">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p:cNvSpPr txBox="1"/>
          <p:nvPr/>
        </p:nvSpPr>
        <p:spPr>
          <a:xfrm>
            <a:off x="457200" y="3429000"/>
            <a:ext cx="2514600" cy="3046988"/>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Was Israel clamoring for </a:t>
            </a:r>
            <a:r>
              <a:rPr lang="en-US" sz="3200" b="1" dirty="0" smtClean="0">
                <a:ln w="11430"/>
                <a:solidFill>
                  <a:schemeClr val="tx1">
                    <a:lumMod val="75000"/>
                    <a:lumOff val="25000"/>
                  </a:schemeClr>
                </a:solidFill>
                <a:effectLst>
                  <a:outerShdw blurRad="50800" dist="39000" dir="5460000" algn="tl">
                    <a:srgbClr val="000000">
                      <a:alpha val="38000"/>
                    </a:srgbClr>
                  </a:outerShdw>
                </a:effectLst>
              </a:rPr>
              <a:t>quail</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b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as the </a:t>
            </a:r>
            <a:b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3200" b="1" u="sng" dirty="0" smtClean="0">
                <a:ln w="11430"/>
                <a:solidFill>
                  <a:srgbClr val="FF0000"/>
                </a:solidFill>
                <a:effectLst>
                  <a:outerShdw blurRad="50800" dist="39000" dir="5460000" algn="tl">
                    <a:srgbClr val="000000">
                      <a:alpha val="38000"/>
                    </a:srgbClr>
                  </a:outerShdw>
                </a:effectLst>
              </a:rPr>
              <a:t>flesh pots</a:t>
            </a:r>
            <a:r>
              <a:rPr lang="en-US" sz="3200" b="1" dirty="0" smtClean="0">
                <a:ln w="11430"/>
                <a:solidFill>
                  <a:srgbClr val="FF0000"/>
                </a:solidFill>
                <a:effectLst>
                  <a:outerShdw blurRad="50800" dist="39000" dir="5460000" algn="tl">
                    <a:srgbClr val="000000">
                      <a:alpha val="38000"/>
                    </a:srgbClr>
                  </a:outerShdw>
                </a:effectLst>
              </a:rPr>
              <a:t> </a:t>
            </a:r>
            <a:br>
              <a:rPr lang="en-US" sz="3200" b="1" dirty="0" smtClean="0">
                <a:ln w="11430"/>
                <a:solidFill>
                  <a:srgbClr val="FF0000"/>
                </a:solidFill>
                <a:effectLst>
                  <a:outerShdw blurRad="50800" dist="39000" dir="5460000" algn="tl">
                    <a:srgbClr val="000000">
                      <a:alpha val="38000"/>
                    </a:srgbClr>
                  </a:outerShdw>
                </a:effectLst>
              </a:rPr>
            </a:br>
            <a:r>
              <a:rPr lang="en-US" sz="3200" b="1" dirty="0" smtClean="0">
                <a:ln w="11430"/>
                <a:solidFill>
                  <a:srgbClr val="FF0000"/>
                </a:solidFill>
                <a:effectLst>
                  <a:outerShdw blurRad="50800" dist="39000" dir="5460000" algn="tl">
                    <a:srgbClr val="000000">
                      <a:alpha val="38000"/>
                    </a:srgbClr>
                  </a:outerShdw>
                </a:effectLst>
              </a:rPr>
              <a:t>of Egypt?</a:t>
            </a:r>
            <a:endParaRPr lang="en-US" sz="3200" dirty="0">
              <a:solidFill>
                <a:srgbClr val="FF0000"/>
              </a:solidFill>
            </a:endParaRPr>
          </a:p>
        </p:txBody>
      </p:sp>
    </p:spTree>
    <p:extLst>
      <p:ext uri="{BB962C8B-B14F-4D97-AF65-F5344CB8AC3E}">
        <p14:creationId xmlns:p14="http://schemas.microsoft.com/office/powerpoint/2010/main" val="4003797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175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75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75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175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wipe(left)">
                                      <p:cBhvr>
                                        <p:cTn id="27" dur="175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wipe(left)">
                                      <p:cBhvr>
                                        <p:cTn id="32" dur="175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A0A75170-548C-4A8B-8FEE-6418D9891680}" type="slidenum">
              <a:rPr lang="en-US" smtClean="0"/>
              <a:t>27</a:t>
            </a:fld>
            <a:endParaRPr lang="en-US" dirty="0"/>
          </a:p>
        </p:txBody>
      </p:sp>
      <p:sp>
        <p:nvSpPr>
          <p:cNvPr id="4" name="Title 3"/>
          <p:cNvSpPr>
            <a:spLocks noGrp="1"/>
          </p:cNvSpPr>
          <p:nvPr>
            <p:ph type="title"/>
          </p:nvPr>
        </p:nvSpPr>
        <p:spPr>
          <a:xfrm>
            <a:off x="276225" y="76200"/>
            <a:ext cx="8591550" cy="762001"/>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Arrival of the Quail</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 name="Text Box 151"/>
          <p:cNvSpPr txBox="1"/>
          <p:nvPr/>
        </p:nvSpPr>
        <p:spPr>
          <a:xfrm>
            <a:off x="5410200" y="5087620"/>
            <a:ext cx="3287486" cy="1033780"/>
          </a:xfrm>
          <a:prstGeom prst="rect">
            <a:avLst/>
          </a:prstGeom>
          <a:solidFill>
            <a:schemeClr val="accent6">
              <a:lumMod val="20000"/>
              <a:lumOff val="80000"/>
            </a:schemeClr>
          </a:solidFill>
          <a:ln w="38100">
            <a:solidFill>
              <a:srgbClr val="00B0F0"/>
            </a:solidFill>
          </a:ln>
          <a:effectLst/>
          <a:scene3d>
            <a:camera prst="orthographicFront"/>
            <a:lightRig rig="threePt" dir="t"/>
          </a:scene3d>
          <a:sp3d>
            <a:bevelT w="165100" prst="coolSlant"/>
          </a:sp3d>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sp3d extrusionH="57150">
              <a:bevelT w="38100" h="38100"/>
            </a:sp3d>
          </a:bodyPr>
          <a:lstStyle/>
          <a:p>
            <a:pPr marL="0" marR="0">
              <a:lnSpc>
                <a:spcPct val="115000"/>
              </a:lnSpc>
              <a:spcBef>
                <a:spcPts val="0"/>
              </a:spcBef>
              <a:spcAft>
                <a:spcPts val="1000"/>
              </a:spcAft>
            </a:pPr>
            <a:r>
              <a:rPr lang="en-US" sz="2000" b="1" dirty="0" smtClean="0">
                <a:solidFill>
                  <a:srgbClr val="008080"/>
                </a:solidFill>
                <a:effectLst/>
                <a:ea typeface="Calibri"/>
                <a:cs typeface="Calibri"/>
              </a:rPr>
              <a:t>18</a:t>
            </a:r>
            <a:r>
              <a:rPr lang="en-US" sz="1200" b="1" dirty="0" smtClean="0">
                <a:solidFill>
                  <a:srgbClr val="008080"/>
                </a:solidFill>
                <a:effectLst/>
                <a:ea typeface="Calibri"/>
                <a:cs typeface="Calibri"/>
              </a:rPr>
              <a:t>.   </a:t>
            </a:r>
            <a:r>
              <a:rPr lang="en-US" sz="1600" b="1" dirty="0" err="1" smtClean="0">
                <a:solidFill>
                  <a:srgbClr val="008080"/>
                </a:solidFill>
                <a:effectLst/>
                <a:ea typeface="Calibri"/>
                <a:cs typeface="Calibri"/>
              </a:rPr>
              <a:t>Exo</a:t>
            </a:r>
            <a:r>
              <a:rPr lang="en-US" sz="1600" b="1" dirty="0" smtClean="0">
                <a:solidFill>
                  <a:srgbClr val="008080"/>
                </a:solidFill>
                <a:effectLst/>
                <a:ea typeface="Calibri"/>
                <a:cs typeface="Calibri"/>
              </a:rPr>
              <a:t> </a:t>
            </a:r>
            <a:r>
              <a:rPr lang="en-US" sz="1600" b="1" dirty="0">
                <a:solidFill>
                  <a:srgbClr val="008080"/>
                </a:solidFill>
                <a:effectLst/>
                <a:ea typeface="Calibri"/>
                <a:cs typeface="Calibri"/>
              </a:rPr>
              <a:t>16:13</a:t>
            </a:r>
            <a:r>
              <a:rPr lang="en-US" sz="1600" b="1" dirty="0">
                <a:solidFill>
                  <a:srgbClr val="FF0000"/>
                </a:solidFill>
                <a:effectLst/>
                <a:ea typeface="Calibri"/>
                <a:cs typeface="Calibri"/>
              </a:rPr>
              <a:t>(a)  </a:t>
            </a:r>
            <a:r>
              <a:rPr lang="en-US" sz="16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And it came to be that </a:t>
            </a:r>
            <a:r>
              <a:rPr lang="en-US" sz="1600" b="1" u="sng"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quails came up at evening</a:t>
            </a:r>
            <a:r>
              <a:rPr lang="en-US" sz="16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 and covered the camp …</a:t>
            </a:r>
            <a:endParaRPr lang="en-US" sz="1600" dirty="0">
              <a:effectLst/>
              <a:ea typeface="Calibri"/>
              <a:cs typeface="Times New Roman"/>
            </a:endParaRPr>
          </a:p>
        </p:txBody>
      </p:sp>
      <p:pic>
        <p:nvPicPr>
          <p:cNvPr id="12" name="Picture 2" descr="C:\Users\Rae\Desktop\Passover Studies\Yah's Elegant Calendar\Zif 5 pl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38198"/>
            <a:ext cx="8229600" cy="2987675"/>
          </a:xfrm>
          <a:prstGeom prst="rect">
            <a:avLst/>
          </a:prstGeom>
          <a:noFill/>
          <a:ln w="38100">
            <a:solidFill>
              <a:srgbClr val="FF0000"/>
            </a:solidFill>
          </a:ln>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flipV="1">
            <a:off x="4800600" y="2799080"/>
            <a:ext cx="1828800" cy="2153920"/>
          </a:xfrm>
          <a:prstGeom prst="straightConnector1">
            <a:avLst/>
          </a:prstGeom>
          <a:ln w="28575">
            <a:solidFill>
              <a:srgbClr val="FF0000"/>
            </a:solidFill>
            <a:tailEnd type="arrow"/>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392126" y="2819400"/>
            <a:ext cx="1" cy="2242820"/>
          </a:xfrm>
          <a:prstGeom prst="straightConnector1">
            <a:avLst/>
          </a:prstGeom>
          <a:ln w="38100">
            <a:solidFill>
              <a:srgbClr val="00B0F0"/>
            </a:solidFill>
            <a:headEnd type="arrow" w="med" len="med"/>
            <a:tailEnd type="arrow" w="med" len="med"/>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172200" y="4061587"/>
            <a:ext cx="2446202" cy="671830"/>
          </a:xfrm>
          <a:prstGeom prst="rect">
            <a:avLst/>
          </a:prstGeom>
          <a:solidFill>
            <a:schemeClr val="accent2">
              <a:lumMod val="75000"/>
            </a:schemeClr>
          </a:solidFill>
          <a:ln w="28575">
            <a:solidFill>
              <a:srgbClr val="00B0F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sp3d extrusionH="57150">
              <a:bevelT w="38100" h="38100"/>
            </a:sp3d>
          </a:bodyPr>
          <a:lstStyle/>
          <a:p>
            <a:pPr marL="0" marR="0" algn="ctr">
              <a:lnSpc>
                <a:spcPct val="115000"/>
              </a:lnSpc>
              <a:spcBef>
                <a:spcPts val="0"/>
              </a:spcBef>
              <a:spcAft>
                <a:spcPts val="1000"/>
              </a:spcAft>
            </a:pPr>
            <a:r>
              <a:rPr lang="en-US" sz="1600" b="1" dirty="0" err="1" smtClean="0">
                <a:ln>
                  <a:noFill/>
                </a:ln>
                <a:solidFill>
                  <a:srgbClr val="FDE9D9"/>
                </a:solidFill>
                <a:effectLst>
                  <a:outerShdw blurRad="69850" dist="43180" dir="5400000" sx="0" sy="0">
                    <a:srgbClr val="000000">
                      <a:alpha val="65000"/>
                    </a:srgbClr>
                  </a:outerShdw>
                </a:effectLst>
                <a:latin typeface="Comic Sans MS"/>
                <a:ea typeface="Calibri"/>
                <a:cs typeface="Times New Roman"/>
              </a:rPr>
              <a:t>Yahuah</a:t>
            </a:r>
            <a:r>
              <a:rPr lang="en-US" sz="1600" b="1" dirty="0" smtClean="0">
                <a:ln>
                  <a:noFill/>
                </a:ln>
                <a:solidFill>
                  <a:srgbClr val="FDE9D9"/>
                </a:solidFill>
                <a:effectLst>
                  <a:outerShdw blurRad="69850" dist="43180" dir="5400000" sx="0" sy="0">
                    <a:srgbClr val="000000">
                      <a:alpha val="65000"/>
                    </a:srgbClr>
                  </a:outerShdw>
                </a:effectLst>
                <a:latin typeface="Comic Sans MS"/>
                <a:ea typeface="Calibri"/>
                <a:cs typeface="Times New Roman"/>
              </a:rPr>
              <a:t> Sends Quail!</a:t>
            </a:r>
            <a:r>
              <a:rPr lang="en-US" sz="1600" b="1" i="1" dirty="0" smtClean="0">
                <a:ln>
                  <a:noFill/>
                </a:ln>
                <a:solidFill>
                  <a:srgbClr val="FDE9D9"/>
                </a:solidFill>
                <a:effectLst>
                  <a:outerShdw blurRad="69850" dist="43180" dir="5400000" sx="0" sy="0">
                    <a:srgbClr val="000000">
                      <a:alpha val="65000"/>
                    </a:srgbClr>
                  </a:outerShdw>
                </a:effectLst>
                <a:latin typeface="Georgia"/>
                <a:ea typeface="Calibri"/>
                <a:cs typeface="Times New Roman"/>
              </a:rPr>
              <a:t>  </a:t>
            </a:r>
            <a:r>
              <a:rPr lang="en-US" sz="1600" dirty="0">
                <a:solidFill>
                  <a:srgbClr val="00B050"/>
                </a:solidFill>
                <a:effectLst/>
                <a:latin typeface="Georgia"/>
                <a:ea typeface="Calibri"/>
                <a:cs typeface="Times New Roman"/>
              </a:rPr>
              <a:t/>
            </a:r>
            <a:br>
              <a:rPr lang="en-US" sz="1600" dirty="0">
                <a:solidFill>
                  <a:srgbClr val="00B050"/>
                </a:solidFill>
                <a:effectLst/>
                <a:latin typeface="Georgia"/>
                <a:ea typeface="Calibri"/>
                <a:cs typeface="Times New Roman"/>
              </a:rPr>
            </a:br>
            <a:r>
              <a:rPr lang="en-US" sz="1400" b="1" dirty="0" err="1">
                <a:ln>
                  <a:noFill/>
                </a:ln>
                <a:solidFill>
                  <a:srgbClr val="C5F0FF"/>
                </a:solidFill>
                <a:effectLst>
                  <a:outerShdw blurRad="69850" dist="43180" dir="5400000" sx="0" sy="0">
                    <a:srgbClr val="000000">
                      <a:alpha val="65000"/>
                    </a:srgbClr>
                  </a:outerShdw>
                </a:effectLst>
                <a:ea typeface="Calibri"/>
                <a:cs typeface="Calibri"/>
              </a:rPr>
              <a:t>Exo</a:t>
            </a:r>
            <a:r>
              <a:rPr lang="en-US" sz="1400" b="1" dirty="0">
                <a:ln>
                  <a:noFill/>
                </a:ln>
                <a:solidFill>
                  <a:srgbClr val="C5F0FF"/>
                </a:solidFill>
                <a:effectLst>
                  <a:outerShdw blurRad="69850" dist="43180" dir="5400000" sx="0" sy="0">
                    <a:srgbClr val="000000">
                      <a:alpha val="65000"/>
                    </a:srgbClr>
                  </a:outerShdw>
                </a:effectLst>
                <a:ea typeface="Calibri"/>
                <a:cs typeface="Calibri"/>
              </a:rPr>
              <a:t> </a:t>
            </a:r>
            <a:r>
              <a:rPr lang="en-US" sz="1400" b="1" dirty="0" smtClean="0">
                <a:ln>
                  <a:noFill/>
                </a:ln>
                <a:solidFill>
                  <a:srgbClr val="C5F0FF"/>
                </a:solidFill>
                <a:effectLst>
                  <a:outerShdw blurRad="69850" dist="43180" dir="5400000" sx="0" sy="0">
                    <a:srgbClr val="000000">
                      <a:alpha val="65000"/>
                    </a:srgbClr>
                  </a:outerShdw>
                </a:effectLst>
                <a:ea typeface="Calibri"/>
                <a:cs typeface="Calibri"/>
              </a:rPr>
              <a:t>16:13</a:t>
            </a:r>
            <a:endParaRPr lang="en-US" sz="1200" dirty="0">
              <a:effectLst/>
              <a:ea typeface="Calibri"/>
              <a:cs typeface="Times New Roman"/>
            </a:endParaRPr>
          </a:p>
        </p:txBody>
      </p:sp>
      <p:sp>
        <p:nvSpPr>
          <p:cNvPr id="13" name="Text Box 151"/>
          <p:cNvSpPr txBox="1"/>
          <p:nvPr/>
        </p:nvSpPr>
        <p:spPr>
          <a:xfrm>
            <a:off x="457200" y="3935187"/>
            <a:ext cx="4572000" cy="2407519"/>
          </a:xfrm>
          <a:prstGeom prst="rect">
            <a:avLst/>
          </a:prstGeom>
          <a:solidFill>
            <a:schemeClr val="accent6">
              <a:lumMod val="20000"/>
              <a:lumOff val="80000"/>
            </a:schemeClr>
          </a:solidFill>
          <a:ln w="38100">
            <a:solidFill>
              <a:srgbClr val="FF0000"/>
            </a:solidFill>
          </a:ln>
          <a:effectLst/>
          <a:scene3d>
            <a:camera prst="orthographicFront"/>
            <a:lightRig rig="threePt" dir="t"/>
          </a:scene3d>
          <a:sp3d>
            <a:bevelT w="165100" prst="coolSlant"/>
          </a:sp3d>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sp3d extrusionH="57150">
              <a:bevelT w="38100" h="38100"/>
            </a:sp3d>
          </a:bodyPr>
          <a:lstStyle/>
          <a:p>
            <a:pPr>
              <a:lnSpc>
                <a:spcPct val="115000"/>
              </a:lnSpc>
              <a:spcAft>
                <a:spcPts val="1000"/>
              </a:spcAft>
            </a:pPr>
            <a:r>
              <a:rPr lang="en-US" sz="2000" b="1" dirty="0" smtClean="0">
                <a:solidFill>
                  <a:srgbClr val="008080"/>
                </a:solidFill>
                <a:effectLst/>
                <a:ea typeface="Calibri"/>
                <a:cs typeface="Calibri"/>
              </a:rPr>
              <a:t>17</a:t>
            </a:r>
            <a:r>
              <a:rPr lang="en-US" sz="1400" b="1" dirty="0" smtClean="0">
                <a:solidFill>
                  <a:srgbClr val="008080"/>
                </a:solidFill>
                <a:effectLst/>
                <a:ea typeface="Calibri"/>
                <a:cs typeface="Calibri"/>
              </a:rPr>
              <a:t>. </a:t>
            </a:r>
            <a:r>
              <a:rPr lang="en-US" sz="1200" b="1" dirty="0" smtClean="0">
                <a:solidFill>
                  <a:srgbClr val="31849B"/>
                </a:solidFill>
                <a:ea typeface="Calibri"/>
                <a:cs typeface="Calibri"/>
              </a:rPr>
              <a:t>   </a:t>
            </a:r>
            <a:r>
              <a:rPr lang="en-US" b="1" u="sng" dirty="0" smtClean="0">
                <a:solidFill>
                  <a:srgbClr val="31849B"/>
                </a:solidFill>
                <a:ea typeface="Calibri"/>
                <a:cs typeface="Times New Roman"/>
              </a:rPr>
              <a:t>Question</a:t>
            </a:r>
            <a:r>
              <a:rPr lang="en-US" b="1" dirty="0" smtClean="0">
                <a:solidFill>
                  <a:srgbClr val="31849B"/>
                </a:solidFill>
                <a:ea typeface="Calibri"/>
                <a:cs typeface="Times New Roman"/>
              </a:rPr>
              <a:t>:  </a:t>
            </a:r>
            <a:r>
              <a:rPr lang="en-US" b="1" dirty="0">
                <a:solidFill>
                  <a:srgbClr val="31849B"/>
                </a:solidFill>
                <a:ea typeface="Calibri"/>
                <a:cs typeface="Times New Roman"/>
              </a:rPr>
              <a:t>What was </a:t>
            </a:r>
            <a:r>
              <a:rPr lang="en-US" b="1" dirty="0" err="1">
                <a:solidFill>
                  <a:srgbClr val="31849B"/>
                </a:solidFill>
                <a:ea typeface="Calibri"/>
                <a:cs typeface="Times New Roman"/>
              </a:rPr>
              <a:t>Yahuah</a:t>
            </a:r>
            <a:r>
              <a:rPr lang="en-US" b="1" dirty="0">
                <a:solidFill>
                  <a:srgbClr val="31849B"/>
                </a:solidFill>
                <a:ea typeface="Calibri"/>
                <a:cs typeface="Times New Roman"/>
              </a:rPr>
              <a:t> supposed to do with this complaining?</a:t>
            </a:r>
            <a:r>
              <a:rPr lang="en-US" b="1" dirty="0">
                <a:solidFill>
                  <a:srgbClr val="31849B"/>
                </a:solidFill>
                <a:ea typeface="Calibri"/>
                <a:cs typeface="Calibri"/>
              </a:rPr>
              <a:t> </a:t>
            </a:r>
            <a:r>
              <a:rPr lang="en-US" b="1" dirty="0" smtClean="0">
                <a:solidFill>
                  <a:srgbClr val="008080"/>
                </a:solidFill>
                <a:effectLst/>
                <a:ea typeface="Calibri"/>
                <a:cs typeface="Calibri"/>
              </a:rPr>
              <a:t/>
            </a:r>
            <a:br>
              <a:rPr lang="en-US" b="1" dirty="0" smtClean="0">
                <a:solidFill>
                  <a:srgbClr val="008080"/>
                </a:solidFill>
                <a:effectLst/>
                <a:ea typeface="Calibri"/>
                <a:cs typeface="Calibri"/>
              </a:rPr>
            </a:br>
            <a:r>
              <a:rPr lang="en-US" b="1" dirty="0" err="1" smtClean="0">
                <a:solidFill>
                  <a:srgbClr val="008080"/>
                </a:solidFill>
                <a:effectLst/>
                <a:ea typeface="Calibri"/>
                <a:cs typeface="Calibri"/>
              </a:rPr>
              <a:t>Exo</a:t>
            </a:r>
            <a:r>
              <a:rPr lang="en-US" b="1" dirty="0" smtClean="0">
                <a:solidFill>
                  <a:srgbClr val="008080"/>
                </a:solidFill>
                <a:effectLst/>
                <a:ea typeface="Calibri"/>
                <a:cs typeface="Calibri"/>
              </a:rPr>
              <a:t> </a:t>
            </a:r>
            <a:r>
              <a:rPr lang="en-US" b="1" dirty="0">
                <a:solidFill>
                  <a:srgbClr val="008080"/>
                </a:solidFill>
                <a:effectLst/>
                <a:ea typeface="Calibri"/>
                <a:cs typeface="Calibri"/>
              </a:rPr>
              <a:t>16:12</a:t>
            </a:r>
            <a:r>
              <a:rPr lang="en-US" dirty="0">
                <a:effectLst/>
                <a:ea typeface="Calibri"/>
                <a:cs typeface="Calibri"/>
              </a:rPr>
              <a:t>  </a:t>
            </a:r>
            <a:r>
              <a:rPr lang="en-US"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“I have heard the grumblings of the children </a:t>
            </a:r>
            <a:r>
              <a:rPr lang="en-US"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of Israel.  </a:t>
            </a:r>
            <a:r>
              <a:rPr lang="en-US"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Speak to them, saying, ‘</a:t>
            </a:r>
            <a:r>
              <a:rPr lang="en-US" b="1" u="sng"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Between the evenings you are to eat meat</a:t>
            </a:r>
            <a:r>
              <a:rPr lang="en-US"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 … And you shall know that I am </a:t>
            </a:r>
            <a:r>
              <a:rPr lang="en-US" sz="1600" b="1" dirty="0" smtClean="0">
                <a:solidFill>
                  <a:srgbClr val="0000FF"/>
                </a:solidFill>
                <a:effectLst/>
                <a:ea typeface="Calibri"/>
                <a:cs typeface="Calibri"/>
              </a:rPr>
              <a:t>[</a:t>
            </a:r>
            <a:r>
              <a:rPr lang="en-US" b="1" dirty="0" err="1" smtClean="0">
                <a:solidFill>
                  <a:srgbClr val="0000FF"/>
                </a:solidFill>
                <a:effectLst/>
                <a:ea typeface="Calibri"/>
                <a:cs typeface="Calibri"/>
              </a:rPr>
              <a:t>Yahuah</a:t>
            </a:r>
            <a:r>
              <a:rPr lang="en-US" b="1" dirty="0">
                <a:solidFill>
                  <a:srgbClr val="0000FF"/>
                </a:solidFill>
                <a:effectLst/>
                <a:ea typeface="Calibri"/>
                <a:cs typeface="Calibri"/>
              </a:rPr>
              <a:t>]</a:t>
            </a:r>
            <a:r>
              <a:rPr lang="en-US" dirty="0">
                <a:solidFill>
                  <a:srgbClr val="E36C0A"/>
                </a:solidFill>
                <a:effectLst/>
                <a:ea typeface="Calibri"/>
                <a:cs typeface="Calibri"/>
              </a:rPr>
              <a:t> </a:t>
            </a:r>
            <a:r>
              <a:rPr lang="en-US"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your </a:t>
            </a:r>
            <a:r>
              <a:rPr lang="en-US" b="1" dirty="0" err="1">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Elohim</a:t>
            </a:r>
            <a:r>
              <a:rPr lang="en-US"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 ”</a:t>
            </a:r>
            <a:r>
              <a:rPr lang="en-US" sz="16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
            </a:r>
            <a:br>
              <a:rPr lang="en-US" sz="16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br>
            <a:endParaRPr lang="en-US" sz="1600" dirty="0">
              <a:effectLst/>
              <a:ea typeface="Calibri"/>
              <a:cs typeface="Times New Roman"/>
            </a:endParaRPr>
          </a:p>
        </p:txBody>
      </p:sp>
    </p:spTree>
    <p:extLst>
      <p:ext uri="{BB962C8B-B14F-4D97-AF65-F5344CB8AC3E}">
        <p14:creationId xmlns:p14="http://schemas.microsoft.com/office/powerpoint/2010/main" val="32833843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normAutofit fontScale="92500" lnSpcReduction="20000"/>
          </a:bodyPr>
          <a:lstStyle/>
          <a:p>
            <a:fld id="{A0A75170-548C-4A8B-8FEE-6418D9891680}" type="slidenum">
              <a:rPr lang="en-US" smtClean="0"/>
              <a:t>28</a:t>
            </a:fld>
            <a:endParaRPr lang="en-US"/>
          </a:p>
        </p:txBody>
      </p:sp>
      <p:sp>
        <p:nvSpPr>
          <p:cNvPr id="4" name="Subtitle 3"/>
          <p:cNvSpPr>
            <a:spLocks noGrp="1"/>
          </p:cNvSpPr>
          <p:nvPr>
            <p:ph type="subTitle" idx="1"/>
          </p:nvPr>
        </p:nvSpPr>
        <p:spPr>
          <a:xfrm>
            <a:off x="3581400" y="2819400"/>
            <a:ext cx="3505200" cy="3505200"/>
          </a:xfrm>
        </p:spPr>
        <p:txBody>
          <a:bodyPr>
            <a:normAutofit lnSpcReduction="10000"/>
            <a:scene3d>
              <a:camera prst="orthographicFront"/>
              <a:lightRig rig="threePt" dir="t"/>
            </a:scene3d>
            <a:sp3d extrusionH="57150">
              <a:bevelT w="38100" h="38100"/>
            </a:sp3d>
          </a:bodyPr>
          <a:lstStyle/>
          <a:p>
            <a:r>
              <a:rPr lang="en-US" b="1" dirty="0" smtClean="0">
                <a:solidFill>
                  <a:srgbClr val="008080"/>
                </a:solidFill>
              </a:rPr>
              <a:t>How do we reconcile the fact that Quail arrived on Sabbath, and the people are promised they will </a:t>
            </a:r>
            <a:br>
              <a:rPr lang="en-US" b="1" dirty="0" smtClean="0">
                <a:solidFill>
                  <a:srgbClr val="008080"/>
                </a:solidFill>
              </a:rPr>
            </a:br>
            <a:r>
              <a:rPr lang="en-US" b="1" dirty="0" smtClean="0">
                <a:solidFill>
                  <a:srgbClr val="008080"/>
                </a:solidFill>
              </a:rPr>
              <a:t>eat them before the Sabbath day ends at DAWN the next day?  </a:t>
            </a:r>
            <a:br>
              <a:rPr lang="en-US" b="1" dirty="0" smtClean="0">
                <a:solidFill>
                  <a:srgbClr val="008080"/>
                </a:solidFill>
              </a:rPr>
            </a:br>
            <a:r>
              <a:rPr lang="en-US" b="1" dirty="0" smtClean="0">
                <a:solidFill>
                  <a:srgbClr val="008080"/>
                </a:solidFill>
              </a:rPr>
              <a:t>Is this a violation of the weekly Sabbath?</a:t>
            </a:r>
            <a:endParaRPr lang="en-US" b="1" dirty="0">
              <a:solidFill>
                <a:srgbClr val="008080"/>
              </a:solidFill>
            </a:endParaRPr>
          </a:p>
        </p:txBody>
      </p:sp>
      <p:sp>
        <p:nvSpPr>
          <p:cNvPr id="5" name="Title 4"/>
          <p:cNvSpPr>
            <a:spLocks noGrp="1"/>
          </p:cNvSpPr>
          <p:nvPr>
            <p:ph type="title"/>
          </p:nvPr>
        </p:nvSpPr>
        <p:spPr>
          <a:xfrm>
            <a:off x="3505200" y="228600"/>
            <a:ext cx="5358143" cy="2667001"/>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Quail Arrive </a:t>
            </a:r>
            <a:br>
              <a:rPr lang="en-U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on </a:t>
            </a:r>
            <a:r>
              <a:rPr lang="en-US" b="1" cap="none" spc="50" dirty="0" smtClean="0">
                <a:ln w="11430"/>
                <a:solidFill>
                  <a:srgbClr val="0070C0"/>
                </a:solidFill>
                <a:effectLst>
                  <a:outerShdw blurRad="76200" dist="50800" dir="5400000" algn="tl" rotWithShape="0">
                    <a:srgbClr val="000000">
                      <a:alpha val="65000"/>
                    </a:srgbClr>
                  </a:outerShdw>
                </a:effectLst>
              </a:rPr>
              <a:t>Sabbath </a:t>
            </a:r>
            <a:r>
              <a:rPr lang="en-US" b="1" cap="none" spc="50" dirty="0" err="1" smtClean="0">
                <a:ln w="11430"/>
                <a:solidFill>
                  <a:srgbClr val="0070C0"/>
                </a:solidFill>
                <a:effectLst>
                  <a:outerShdw blurRad="76200" dist="50800" dir="5400000" algn="tl" rotWithShape="0">
                    <a:srgbClr val="000000">
                      <a:alpha val="65000"/>
                    </a:srgbClr>
                  </a:outerShdw>
                </a:effectLst>
              </a:rPr>
              <a:t>Zif</a:t>
            </a:r>
            <a:r>
              <a:rPr lang="en-US" b="1" cap="none" spc="50" dirty="0" smtClean="0">
                <a:ln w="11430"/>
                <a:solidFill>
                  <a:srgbClr val="0070C0"/>
                </a:solidFill>
                <a:effectLst>
                  <a:outerShdw blurRad="76200" dist="50800" dir="5400000" algn="tl" rotWithShape="0">
                    <a:srgbClr val="000000">
                      <a:alpha val="65000"/>
                    </a:srgbClr>
                  </a:outerShdw>
                </a:effectLst>
              </a:rPr>
              <a:t> 16 </a:t>
            </a:r>
            <a:r>
              <a:rPr lang="en-U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and are Devoured the </a:t>
            </a:r>
            <a:r>
              <a:rPr lang="en-US" b="1" cap="none" spc="50" dirty="0" smtClean="0">
                <a:ln w="11430"/>
                <a:solidFill>
                  <a:srgbClr val="0070C0"/>
                </a:solidFill>
                <a:effectLst>
                  <a:outerShdw blurRad="76200" dist="50800" dir="5400000" algn="tl" rotWithShape="0">
                    <a:srgbClr val="000000">
                      <a:alpha val="65000"/>
                    </a:srgbClr>
                  </a:outerShdw>
                </a:effectLst>
              </a:rPr>
              <a:t>Same Day</a:t>
            </a:r>
            <a:r>
              <a:rPr lang="en-U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146" name="Picture 2" descr="D:\Tschoepe\Tschoepe OLD - PPTs for Dawn\Tschoepe Dawn PPT Folder\Cartoon Goodies &amp; Fun Images\Smiley Decision Questions p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3276600"/>
            <a:ext cx="1905000" cy="21439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33400" y="382012"/>
            <a:ext cx="2514600" cy="5509200"/>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3200" b="1" dirty="0" smtClean="0">
                <a:ln w="11430"/>
                <a:solidFill>
                  <a:schemeClr val="accent2">
                    <a:lumMod val="20000"/>
                    <a:lumOff val="80000"/>
                  </a:schemeClr>
                </a:solidFill>
                <a:effectLst>
                  <a:outerShdw blurRad="50800" dist="39000" dir="5460000" algn="tl">
                    <a:srgbClr val="000000">
                      <a:alpha val="38000"/>
                    </a:srgbClr>
                  </a:outerShdw>
                </a:effectLst>
              </a:rPr>
              <a:t>The quail arrive to satisfy the </a:t>
            </a:r>
            <a:r>
              <a:rPr lang="en-US" sz="3200" b="1" dirty="0" smtClean="0">
                <a:ln w="11430"/>
                <a:solidFill>
                  <a:srgbClr val="FF0000"/>
                </a:solidFill>
                <a:effectLst>
                  <a:outerShdw blurRad="50800" dist="39000" dir="5460000" algn="tl">
                    <a:srgbClr val="000000">
                      <a:alpha val="38000"/>
                    </a:srgbClr>
                  </a:outerShdw>
                </a:effectLst>
              </a:rPr>
              <a:t>“flesh pot” desires of the people. </a:t>
            </a:r>
            <a:r>
              <a:rPr lang="en-US" sz="3200" b="1" dirty="0" smtClean="0">
                <a:ln w="11430"/>
                <a:solidFill>
                  <a:schemeClr val="accent2">
                    <a:lumMod val="20000"/>
                    <a:lumOff val="80000"/>
                  </a:schemeClr>
                </a:solidFill>
                <a:effectLst>
                  <a:outerShdw blurRad="50800" dist="39000" dir="5460000" algn="tl">
                    <a:srgbClr val="000000">
                      <a:alpha val="38000"/>
                    </a:srgbClr>
                  </a:outerShdw>
                </a:effectLst>
              </a:rPr>
              <a:t>Arrival of the quail would be typical for this time of the year.</a:t>
            </a:r>
            <a:endParaRPr lang="en-US" sz="3200" dirty="0">
              <a:solidFill>
                <a:schemeClr val="accent2">
                  <a:lumMod val="20000"/>
                  <a:lumOff val="80000"/>
                </a:schemeClr>
              </a:solidFill>
            </a:endParaRPr>
          </a:p>
        </p:txBody>
      </p:sp>
    </p:spTree>
    <p:extLst>
      <p:ext uri="{BB962C8B-B14F-4D97-AF65-F5344CB8AC3E}">
        <p14:creationId xmlns:p14="http://schemas.microsoft.com/office/powerpoint/2010/main" val="24926931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1000"/>
                                        <p:tgtEl>
                                          <p:spTgt spid="6146"/>
                                        </p:tgtEl>
                                      </p:cBhvr>
                                    </p:animEffect>
                                    <p:anim calcmode="lin" valueType="num">
                                      <p:cBhvr>
                                        <p:cTn id="13" dur="1000" fill="hold"/>
                                        <p:tgtEl>
                                          <p:spTgt spid="6146"/>
                                        </p:tgtEl>
                                        <p:attrNameLst>
                                          <p:attrName>ppt_x</p:attrName>
                                        </p:attrNameLst>
                                      </p:cBhvr>
                                      <p:tavLst>
                                        <p:tav tm="0">
                                          <p:val>
                                            <p:strVal val="#ppt_x"/>
                                          </p:val>
                                        </p:tav>
                                        <p:tav tm="100000">
                                          <p:val>
                                            <p:strVal val="#ppt_x"/>
                                          </p:val>
                                        </p:tav>
                                      </p:tavLst>
                                    </p:anim>
                                    <p:anim calcmode="lin" valueType="num">
                                      <p:cBhvr>
                                        <p:cTn id="14"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normAutofit fontScale="92500" lnSpcReduction="20000"/>
          </a:bodyPr>
          <a:lstStyle/>
          <a:p>
            <a:fld id="{A0A75170-548C-4A8B-8FEE-6418D9891680}" type="slidenum">
              <a:rPr lang="en-US" smtClean="0"/>
              <a:t>29</a:t>
            </a:fld>
            <a:endParaRPr lang="en-US"/>
          </a:p>
        </p:txBody>
      </p:sp>
      <p:sp>
        <p:nvSpPr>
          <p:cNvPr id="4" name="Title 3"/>
          <p:cNvSpPr>
            <a:spLocks noGrp="1"/>
          </p:cNvSpPr>
          <p:nvPr>
            <p:ph type="title"/>
          </p:nvPr>
        </p:nvSpPr>
        <p:spPr>
          <a:xfrm>
            <a:off x="276225" y="76200"/>
            <a:ext cx="8591550" cy="762001"/>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Arrival of the </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Quail (before the Manna)</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Content Placeholder 4"/>
          <p:cNvSpPr>
            <a:spLocks noGrp="1"/>
          </p:cNvSpPr>
          <p:nvPr>
            <p:ph sz="quarter" idx="13"/>
          </p:nvPr>
        </p:nvSpPr>
        <p:spPr>
          <a:xfrm>
            <a:off x="274320" y="990600"/>
            <a:ext cx="8595360" cy="5715000"/>
          </a:xfrm>
        </p:spPr>
        <p:txBody>
          <a:bodyPr>
            <a:normAutofit fontScale="92500" lnSpcReduction="10000"/>
            <a:scene3d>
              <a:camera prst="orthographicFront"/>
              <a:lightRig rig="threePt" dir="t"/>
            </a:scene3d>
            <a:sp3d extrusionH="57150">
              <a:bevelT w="38100" h="38100"/>
            </a:sp3d>
          </a:bodyPr>
          <a:lstStyle/>
          <a:p>
            <a:r>
              <a:rPr lang="en-US" b="1" dirty="0" smtClean="0">
                <a:solidFill>
                  <a:schemeClr val="accent2">
                    <a:lumMod val="75000"/>
                  </a:schemeClr>
                </a:solidFill>
              </a:rPr>
              <a:t>Like most other fowl, quail typically bed down for the night just shortly before sundown.  They usually do not “roost” but will huddle together in large groups of 75 other quail for protection.  Feeding times are normally early in the morning, and evening.  </a:t>
            </a:r>
          </a:p>
          <a:p>
            <a:r>
              <a:rPr lang="en-US" b="1" dirty="0" smtClean="0">
                <a:solidFill>
                  <a:schemeClr val="accent4"/>
                </a:solidFill>
              </a:rPr>
              <a:t>It is very reasonable to understand the arrival of the quail in the evening hours of the day.  Flying low, they would be easy to catch.</a:t>
            </a:r>
          </a:p>
          <a:p>
            <a:r>
              <a:rPr lang="en-US" b="1" dirty="0" smtClean="0">
                <a:solidFill>
                  <a:schemeClr val="accent2">
                    <a:lumMod val="75000"/>
                  </a:schemeClr>
                </a:solidFill>
              </a:rPr>
              <a:t>It is also obvious there was “work involved” to catch, kill, and cook the quail on the Sabbath hours that did not end till the DAWN of the next day.</a:t>
            </a:r>
          </a:p>
          <a:p>
            <a:r>
              <a:rPr lang="en-US" b="1" dirty="0" smtClean="0">
                <a:solidFill>
                  <a:srgbClr val="0070C0"/>
                </a:solidFill>
              </a:rPr>
              <a:t>Did </a:t>
            </a:r>
            <a:r>
              <a:rPr lang="en-US" b="1" dirty="0" err="1">
                <a:solidFill>
                  <a:srgbClr val="002060"/>
                </a:solidFill>
              </a:rPr>
              <a:t>Yahuah</a:t>
            </a:r>
            <a:r>
              <a:rPr lang="en-US" b="1" dirty="0">
                <a:solidFill>
                  <a:srgbClr val="0070C0"/>
                </a:solidFill>
              </a:rPr>
              <a:t> “tempt His people” or just </a:t>
            </a:r>
            <a:r>
              <a:rPr lang="en-US" b="1" dirty="0" smtClean="0">
                <a:solidFill>
                  <a:srgbClr val="0070C0"/>
                </a:solidFill>
              </a:rPr>
              <a:t>“answer their charge” that it was His responsibility to take care of them, even if it was to fulfill their </a:t>
            </a:r>
            <a:r>
              <a:rPr lang="en-US" b="1" dirty="0">
                <a:solidFill>
                  <a:srgbClr val="0070C0"/>
                </a:solidFill>
              </a:rPr>
              <a:t>sinful desires </a:t>
            </a:r>
            <a:r>
              <a:rPr lang="en-US" b="1" dirty="0" smtClean="0">
                <a:solidFill>
                  <a:srgbClr val="0070C0"/>
                </a:solidFill>
              </a:rPr>
              <a:t>they had </a:t>
            </a:r>
            <a:r>
              <a:rPr lang="en-US" b="1" dirty="0">
                <a:solidFill>
                  <a:srgbClr val="0070C0"/>
                </a:solidFill>
              </a:rPr>
              <a:t>been clamoring for?  </a:t>
            </a:r>
            <a:endParaRPr lang="en-US" b="1" dirty="0" smtClean="0">
              <a:solidFill>
                <a:srgbClr val="0070C0"/>
              </a:solidFill>
            </a:endParaRPr>
          </a:p>
          <a:p>
            <a:r>
              <a:rPr lang="en-US" b="1" dirty="0" smtClean="0">
                <a:solidFill>
                  <a:srgbClr val="0070C0"/>
                </a:solidFill>
              </a:rPr>
              <a:t>Often </a:t>
            </a:r>
            <a:r>
              <a:rPr lang="en-US" b="1" dirty="0" err="1">
                <a:solidFill>
                  <a:srgbClr val="002060"/>
                </a:solidFill>
              </a:rPr>
              <a:t>Yahuah</a:t>
            </a:r>
            <a:r>
              <a:rPr lang="en-US" b="1" dirty="0">
                <a:solidFill>
                  <a:srgbClr val="0070C0"/>
                </a:solidFill>
              </a:rPr>
              <a:t> gives us what we ask for, even when it is not best for us.  It’s quite obvious these rebellious people were </a:t>
            </a:r>
            <a:r>
              <a:rPr lang="en-US" b="1" dirty="0" smtClean="0">
                <a:solidFill>
                  <a:srgbClr val="0070C0"/>
                </a:solidFill>
              </a:rPr>
              <a:t>working </a:t>
            </a:r>
            <a:r>
              <a:rPr lang="en-US" b="1" dirty="0">
                <a:solidFill>
                  <a:srgbClr val="0070C0"/>
                </a:solidFill>
              </a:rPr>
              <a:t>on the Sabbath.  </a:t>
            </a:r>
            <a:r>
              <a:rPr lang="en-US" b="1" dirty="0" smtClean="0">
                <a:solidFill>
                  <a:srgbClr val="0070C0"/>
                </a:solidFill>
              </a:rPr>
              <a:t>At this point it seems they </a:t>
            </a:r>
            <a:r>
              <a:rPr lang="en-US" b="1" dirty="0">
                <a:solidFill>
                  <a:srgbClr val="0070C0"/>
                </a:solidFill>
              </a:rPr>
              <a:t>cared little about the </a:t>
            </a:r>
            <a:r>
              <a:rPr lang="en-US" b="1" dirty="0" smtClean="0">
                <a:solidFill>
                  <a:srgbClr val="0070C0"/>
                </a:solidFill>
              </a:rPr>
              <a:t>holiness of the Sabbath.</a:t>
            </a:r>
          </a:p>
          <a:p>
            <a:r>
              <a:rPr lang="en-US" b="1" dirty="0" smtClean="0">
                <a:solidFill>
                  <a:srgbClr val="C00000"/>
                </a:solidFill>
              </a:rPr>
              <a:t>The passage is clear on identifying this problem is with Israel, not just the great multitude of the Egyptians</a:t>
            </a:r>
            <a:r>
              <a:rPr lang="en-US" b="1" dirty="0">
                <a:solidFill>
                  <a:srgbClr val="C00000"/>
                </a:solidFill>
              </a:rPr>
              <a:t>. This was the reason why </a:t>
            </a:r>
            <a:r>
              <a:rPr lang="en-US" b="1" dirty="0" err="1">
                <a:solidFill>
                  <a:srgbClr val="0070C0"/>
                </a:solidFill>
              </a:rPr>
              <a:t>Yahuah</a:t>
            </a:r>
            <a:r>
              <a:rPr lang="en-US" b="1" dirty="0">
                <a:solidFill>
                  <a:srgbClr val="C00000"/>
                </a:solidFill>
              </a:rPr>
              <a:t> had to </a:t>
            </a:r>
            <a:r>
              <a:rPr lang="en-US" b="1" dirty="0" smtClean="0">
                <a:solidFill>
                  <a:srgbClr val="C00000"/>
                </a:solidFill>
              </a:rPr>
              <a:t>implement </a:t>
            </a:r>
            <a:r>
              <a:rPr lang="en-US" b="1" dirty="0">
                <a:solidFill>
                  <a:srgbClr val="C00000"/>
                </a:solidFill>
              </a:rPr>
              <a:t>the week of manna structure.  They simply did not know the proper way to observe the Sabbath.</a:t>
            </a:r>
          </a:p>
        </p:txBody>
      </p:sp>
    </p:spTree>
    <p:extLst>
      <p:ext uri="{BB962C8B-B14F-4D97-AF65-F5344CB8AC3E}">
        <p14:creationId xmlns:p14="http://schemas.microsoft.com/office/powerpoint/2010/main" val="22754037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175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75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75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175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left)">
                                      <p:cBhvr>
                                        <p:cTn id="27" dur="175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743840" y="1828800"/>
            <a:ext cx="5120640" cy="4632767"/>
          </a:xfrm>
        </p:spPr>
        <p:txBody>
          <a:bodyPr>
            <a:normAutofit fontScale="92500" lnSpcReduction="10000"/>
            <a:scene3d>
              <a:camera prst="orthographicFront"/>
              <a:lightRig rig="threePt" dir="t"/>
            </a:scene3d>
            <a:sp3d extrusionH="57150">
              <a:bevelT w="38100" h="38100"/>
            </a:sp3d>
          </a:bodyPr>
          <a:lstStyle/>
          <a:p>
            <a:r>
              <a:rPr lang="en-US" b="1" dirty="0" smtClean="0">
                <a:solidFill>
                  <a:schemeClr val="accent2">
                    <a:lumMod val="75000"/>
                  </a:schemeClr>
                </a:solidFill>
              </a:rPr>
              <a:t>This is a very important chapter. </a:t>
            </a:r>
          </a:p>
          <a:p>
            <a:r>
              <a:rPr lang="en-US" b="1" dirty="0" smtClean="0">
                <a:solidFill>
                  <a:schemeClr val="accent2">
                    <a:lumMod val="75000"/>
                  </a:schemeClr>
                </a:solidFill>
              </a:rPr>
              <a:t>Everything starts right here for understanding the month-start. </a:t>
            </a:r>
          </a:p>
          <a:p>
            <a:r>
              <a:rPr lang="en-US" b="1" dirty="0" smtClean="0">
                <a:solidFill>
                  <a:srgbClr val="C00000"/>
                </a:solidFill>
              </a:rPr>
              <a:t>However, we cannot be firm about all dates until we work to the end </a:t>
            </a:r>
            <a:br>
              <a:rPr lang="en-US" b="1" dirty="0" smtClean="0">
                <a:solidFill>
                  <a:srgbClr val="C00000"/>
                </a:solidFill>
              </a:rPr>
            </a:br>
            <a:r>
              <a:rPr lang="en-US" b="1" dirty="0" smtClean="0">
                <a:solidFill>
                  <a:srgbClr val="C00000"/>
                </a:solidFill>
              </a:rPr>
              <a:t>of Exodus 19 with information from the 3</a:t>
            </a:r>
            <a:r>
              <a:rPr lang="en-US" b="1" baseline="30000" dirty="0" smtClean="0">
                <a:solidFill>
                  <a:srgbClr val="C00000"/>
                </a:solidFill>
              </a:rPr>
              <a:t>rd</a:t>
            </a:r>
            <a:r>
              <a:rPr lang="en-US" b="1" dirty="0" smtClean="0">
                <a:solidFill>
                  <a:srgbClr val="C00000"/>
                </a:solidFill>
              </a:rPr>
              <a:t> month.</a:t>
            </a:r>
          </a:p>
          <a:p>
            <a:r>
              <a:rPr lang="en-US" b="1" dirty="0" smtClean="0">
                <a:solidFill>
                  <a:schemeClr val="accent2">
                    <a:lumMod val="75000"/>
                  </a:schemeClr>
                </a:solidFill>
              </a:rPr>
              <a:t>Remember, we are using the calculations of 30 days/month according to the information </a:t>
            </a:r>
            <a:br>
              <a:rPr lang="en-US" b="1" dirty="0" smtClean="0">
                <a:solidFill>
                  <a:schemeClr val="accent2">
                    <a:lumMod val="75000"/>
                  </a:schemeClr>
                </a:solidFill>
              </a:rPr>
            </a:br>
            <a:r>
              <a:rPr lang="en-US" b="1" dirty="0" smtClean="0">
                <a:solidFill>
                  <a:schemeClr val="accent2">
                    <a:lumMod val="75000"/>
                  </a:schemeClr>
                </a:solidFill>
              </a:rPr>
              <a:t>given in Genesis 7-8:  </a:t>
            </a:r>
          </a:p>
          <a:p>
            <a:pPr marL="342900" indent="-342900">
              <a:buFont typeface="Arial" pitchFamily="34" charset="0"/>
              <a:buChar char="•"/>
            </a:pPr>
            <a:r>
              <a:rPr lang="en-US" b="1" dirty="0" smtClean="0">
                <a:solidFill>
                  <a:srgbClr val="0070C0"/>
                </a:solidFill>
              </a:rPr>
              <a:t>5 months </a:t>
            </a:r>
            <a:r>
              <a:rPr lang="en-US" b="1" dirty="0" smtClean="0">
                <a:solidFill>
                  <a:schemeClr val="accent2">
                    <a:lumMod val="75000"/>
                  </a:schemeClr>
                </a:solidFill>
              </a:rPr>
              <a:t>= </a:t>
            </a:r>
            <a:r>
              <a:rPr lang="en-US" b="1" dirty="0" smtClean="0">
                <a:solidFill>
                  <a:srgbClr val="C00000"/>
                </a:solidFill>
              </a:rPr>
              <a:t>150 days</a:t>
            </a:r>
          </a:p>
          <a:p>
            <a:pPr marL="342900" indent="-342900">
              <a:buFont typeface="Arial" pitchFamily="34" charset="0"/>
              <a:buChar char="•"/>
            </a:pPr>
            <a:r>
              <a:rPr lang="en-US" b="1" dirty="0" smtClean="0">
                <a:solidFill>
                  <a:schemeClr val="accent2">
                    <a:lumMod val="75000"/>
                  </a:schemeClr>
                </a:solidFill>
              </a:rPr>
              <a:t>(</a:t>
            </a:r>
            <a:r>
              <a:rPr lang="en-US" b="1" dirty="0" smtClean="0">
                <a:solidFill>
                  <a:srgbClr val="0070C0"/>
                </a:solidFill>
              </a:rPr>
              <a:t>Gen 7:11; 8:4 </a:t>
            </a:r>
            <a:r>
              <a:rPr lang="en-US" b="1" dirty="0" smtClean="0">
                <a:solidFill>
                  <a:schemeClr val="accent2">
                    <a:lumMod val="75000"/>
                  </a:schemeClr>
                </a:solidFill>
              </a:rPr>
              <a:t>&amp; </a:t>
            </a:r>
            <a:r>
              <a:rPr lang="en-US" b="1" dirty="0" smtClean="0">
                <a:solidFill>
                  <a:srgbClr val="C00000"/>
                </a:solidFill>
              </a:rPr>
              <a:t>Gen 7:24 &amp; 8:3</a:t>
            </a:r>
            <a:r>
              <a:rPr lang="en-US" b="1" dirty="0" smtClean="0">
                <a:solidFill>
                  <a:schemeClr val="accent2">
                    <a:lumMod val="75000"/>
                  </a:schemeClr>
                </a:solidFill>
              </a:rPr>
              <a:t>)</a:t>
            </a:r>
            <a:endParaRPr lang="en-US" b="1" dirty="0">
              <a:solidFill>
                <a:schemeClr val="accent2">
                  <a:lumMod val="75000"/>
                </a:schemeClr>
              </a:solidFill>
            </a:endParaRP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normAutofit fontScale="92500" lnSpcReduction="20000"/>
          </a:bodyPr>
          <a:lstStyle/>
          <a:p>
            <a:fld id="{A0A75170-548C-4A8B-8FEE-6418D9891680}" type="slidenum">
              <a:rPr lang="en-US" smtClean="0"/>
              <a:t>3</a:t>
            </a:fld>
            <a:endParaRPr lang="en-US"/>
          </a:p>
        </p:txBody>
      </p:sp>
      <p:sp>
        <p:nvSpPr>
          <p:cNvPr id="6" name="Title 6"/>
          <p:cNvSpPr txBox="1">
            <a:spLocks/>
          </p:cNvSpPr>
          <p:nvPr/>
        </p:nvSpPr>
        <p:spPr>
          <a:xfrm>
            <a:off x="381000" y="304800"/>
            <a:ext cx="2814656" cy="731521"/>
          </a:xfrm>
          <a:prstGeom prst="rect">
            <a:avLst/>
          </a:prstGeom>
        </p:spPr>
        <p:txBody>
          <a:bodyPr vert="horz" lIns="91440" tIns="45720" rIns="91440" bIns="45720" rtlCol="0" anchor="t" anchorCtr="0">
            <a:noAutofit/>
            <a:scene3d>
              <a:camera prst="orthographicFront"/>
              <a:lightRig rig="threePt" dir="t"/>
            </a:scene3d>
            <a:sp3d extrusionH="57150">
              <a:bevelT w="38100" h="38100"/>
            </a:sp3d>
          </a:bodyPr>
          <a:lstStyle>
            <a:lvl1pPr algn="l" defTabSz="914400" rtl="0" eaLnBrk="1" latinLnBrk="0" hangingPunct="1">
              <a:spcBef>
                <a:spcPts val="400"/>
              </a:spcBef>
              <a:buNone/>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pPr algn="ctr"/>
            <a:r>
              <a:rPr lang="en-US" sz="3600" b="1" dirty="0" smtClean="0">
                <a:solidFill>
                  <a:schemeClr val="tx1">
                    <a:lumMod val="10000"/>
                    <a:lumOff val="90000"/>
                  </a:schemeClr>
                </a:solidFill>
              </a:rPr>
              <a:t>Section #1</a:t>
            </a:r>
            <a:endParaRPr lang="en-US" sz="3600" b="1" dirty="0">
              <a:solidFill>
                <a:schemeClr val="tx1">
                  <a:lumMod val="10000"/>
                  <a:lumOff val="90000"/>
                </a:schemeClr>
              </a:solidFill>
            </a:endParaRPr>
          </a:p>
        </p:txBody>
      </p:sp>
      <p:sp>
        <p:nvSpPr>
          <p:cNvPr id="8" name="Subtitle 3"/>
          <p:cNvSpPr txBox="1">
            <a:spLocks/>
          </p:cNvSpPr>
          <p:nvPr/>
        </p:nvSpPr>
        <p:spPr>
          <a:xfrm>
            <a:off x="3717403" y="777433"/>
            <a:ext cx="5120640" cy="822767"/>
          </a:xfrm>
          <a:prstGeom prst="rect">
            <a:avLst/>
          </a:prstGeom>
        </p:spPr>
        <p:txBody>
          <a:bodyPr vert="horz" lIns="91440" tIns="45720" rIns="91440" bIns="45720" rtlCol="0" anchor="b" anchorCtr="0">
            <a:normAutofit fontScale="85000" lnSpcReduction="10000"/>
            <a:scene3d>
              <a:camera prst="orthographicFront"/>
              <a:lightRig rig="threePt" dir="t"/>
            </a:scene3d>
            <a:sp3d extrusionH="57150">
              <a:bevelT w="38100" h="38100"/>
            </a:sp3d>
          </a:bodyPr>
          <a:lstStyle>
            <a:lvl1pPr marL="0" indent="0" algn="l" defTabSz="914400" rtl="0" eaLnBrk="1" latinLnBrk="0" hangingPunct="1">
              <a:spcBef>
                <a:spcPts val="600"/>
              </a:spcBef>
              <a:spcAft>
                <a:spcPts val="0"/>
              </a:spcAft>
              <a:buClr>
                <a:schemeClr val="accent1"/>
              </a:buClr>
              <a:buFont typeface="Arial" pitchFamily="34" charset="0"/>
              <a:buNone/>
              <a:defRPr sz="2400" b="0" i="0" kern="1200" cap="none" spc="120" baseline="0">
                <a:solidFill>
                  <a:schemeClr val="tx2"/>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20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8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baseline="0">
                <a:solidFill>
                  <a:schemeClr val="tx1">
                    <a:tint val="75000"/>
                  </a:schemeClr>
                </a:solidFill>
                <a:latin typeface="+mn-lt"/>
                <a:ea typeface="+mn-ea"/>
                <a:cs typeface="Tahoma" pitchFamily="34" charset="0"/>
              </a:defRPr>
            </a:lvl5pPr>
            <a:lvl6pPr marL="2286000" indent="0" algn="ctr"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9pPr>
          </a:lstStyle>
          <a:p>
            <a:pPr algn="ctr"/>
            <a:r>
              <a:rPr lang="en-US" b="1" dirty="0" smtClean="0">
                <a:solidFill>
                  <a:srgbClr val="008080"/>
                </a:solidFill>
              </a:rPr>
              <a:t>Preparation for Egyptian Deliverance</a:t>
            </a:r>
          </a:p>
          <a:p>
            <a:pPr algn="ctr"/>
            <a:r>
              <a:rPr lang="en-US" b="1" dirty="0" smtClean="0">
                <a:solidFill>
                  <a:srgbClr val="008080"/>
                </a:solidFill>
              </a:rPr>
              <a:t>~ Passover ~</a:t>
            </a:r>
            <a:endParaRPr lang="en-US" b="1" dirty="0">
              <a:solidFill>
                <a:srgbClr val="008080"/>
              </a:solidFill>
            </a:endParaRPr>
          </a:p>
        </p:txBody>
      </p:sp>
      <p:sp>
        <p:nvSpPr>
          <p:cNvPr id="9" name="Title 4"/>
          <p:cNvSpPr txBox="1">
            <a:spLocks/>
          </p:cNvSpPr>
          <p:nvPr/>
        </p:nvSpPr>
        <p:spPr>
          <a:xfrm>
            <a:off x="3488804" y="167833"/>
            <a:ext cx="5586742" cy="838201"/>
          </a:xfrm>
          <a:prstGeom prst="rect">
            <a:avLst/>
          </a:prstGeom>
        </p:spPr>
        <p:txBody>
          <a:bodyPr vert="horz" lIns="91440" tIns="45720" rIns="91440" bIns="45720" rtlCol="0" anchor="t" anchorCtr="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spcBef>
                <a:spcPts val="400"/>
              </a:spcBef>
              <a:buNone/>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pPr algn="ctr"/>
            <a:r>
              <a:rPr lang="en-U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Exodus 12 – 1</a:t>
            </a:r>
            <a:r>
              <a:rPr lang="en-US" b="1" cap="none" spc="50" baseline="3000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st</a:t>
            </a:r>
            <a:r>
              <a:rPr lang="en-U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Month</a:t>
            </a:r>
            <a:endParaRPr lang="en-US"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Title 6"/>
          <p:cNvSpPr txBox="1">
            <a:spLocks/>
          </p:cNvSpPr>
          <p:nvPr/>
        </p:nvSpPr>
        <p:spPr>
          <a:xfrm>
            <a:off x="-3276600" y="777433"/>
            <a:ext cx="2814656" cy="5593079"/>
          </a:xfrm>
          <a:prstGeom prst="rect">
            <a:avLst/>
          </a:prstGeom>
          <a:solidFill>
            <a:schemeClr val="tx2">
              <a:lumMod val="60000"/>
              <a:lumOff val="40000"/>
              <a:alpha val="39000"/>
            </a:schemeClr>
          </a:solidFill>
          <a:scene3d>
            <a:camera prst="orthographicFront"/>
            <a:lightRig rig="threePt" dir="t"/>
          </a:scene3d>
          <a:sp3d>
            <a:bevelT w="152400" h="50800" prst="softRound"/>
          </a:sp3d>
        </p:spPr>
        <p:txBody>
          <a:bodyPr vert="horz" lIns="91440" tIns="45720" rIns="91440" bIns="45720" rtlCol="0" anchor="t" anchorCtr="0">
            <a:noAutofit/>
            <a:sp3d extrusionH="57150">
              <a:bevelT w="38100" h="38100"/>
            </a:sp3d>
          </a:bodyPr>
          <a:lstStyle>
            <a:lvl1pPr algn="l" defTabSz="914400" rtl="0" eaLnBrk="1" latinLnBrk="0" hangingPunct="1">
              <a:spcBef>
                <a:spcPts val="400"/>
              </a:spcBef>
              <a:buNone/>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pPr algn="ctr"/>
            <a:r>
              <a:rPr lang="en-US" sz="3600" b="1" dirty="0" smtClean="0">
                <a:solidFill>
                  <a:schemeClr val="tx1">
                    <a:lumMod val="10000"/>
                    <a:lumOff val="90000"/>
                  </a:schemeClr>
                </a:solidFill>
              </a:rPr>
              <a:t>Interesting note:</a:t>
            </a:r>
          </a:p>
          <a:p>
            <a:pPr algn="ctr"/>
            <a:r>
              <a:rPr lang="en-US" sz="3600" b="1" dirty="0" smtClean="0">
                <a:solidFill>
                  <a:schemeClr val="tx1">
                    <a:lumMod val="10000"/>
                    <a:lumOff val="90000"/>
                  </a:schemeClr>
                </a:solidFill>
              </a:rPr>
              <a:t>The 2018 Covenant Feast Calendar </a:t>
            </a:r>
            <a:br>
              <a:rPr lang="en-US" sz="3600" b="1" dirty="0" smtClean="0">
                <a:solidFill>
                  <a:schemeClr val="tx1">
                    <a:lumMod val="10000"/>
                    <a:lumOff val="90000"/>
                  </a:schemeClr>
                </a:solidFill>
              </a:rPr>
            </a:br>
            <a:r>
              <a:rPr lang="en-US" sz="3600" b="1" dirty="0" smtClean="0">
                <a:solidFill>
                  <a:schemeClr val="tx1">
                    <a:lumMod val="10000"/>
                    <a:lumOff val="90000"/>
                  </a:schemeClr>
                </a:solidFill>
              </a:rPr>
              <a:t>is</a:t>
            </a:r>
            <a:br>
              <a:rPr lang="en-US" sz="3600" b="1" dirty="0" smtClean="0">
                <a:solidFill>
                  <a:schemeClr val="tx1">
                    <a:lumMod val="10000"/>
                    <a:lumOff val="90000"/>
                  </a:schemeClr>
                </a:solidFill>
              </a:rPr>
            </a:br>
            <a:r>
              <a:rPr lang="en-US" sz="3600" b="1" dirty="0" smtClean="0">
                <a:solidFill>
                  <a:schemeClr val="tx1">
                    <a:lumMod val="10000"/>
                    <a:lumOff val="90000"/>
                  </a:schemeClr>
                </a:solidFill>
              </a:rPr>
              <a:t> identical to this study.</a:t>
            </a:r>
            <a:endParaRPr lang="en-US" sz="3200" b="1" dirty="0">
              <a:solidFill>
                <a:schemeClr val="tx1">
                  <a:lumMod val="10000"/>
                  <a:lumOff val="90000"/>
                </a:schemeClr>
              </a:solidFill>
            </a:endParaRPr>
          </a:p>
        </p:txBody>
      </p:sp>
    </p:spTree>
    <p:extLst>
      <p:ext uri="{BB962C8B-B14F-4D97-AF65-F5344CB8AC3E}">
        <p14:creationId xmlns:p14="http://schemas.microsoft.com/office/powerpoint/2010/main" val="37656054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left)">
                                      <p:cBhvr>
                                        <p:cTn id="7" dur="1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left)">
                                      <p:cBhvr>
                                        <p:cTn id="12" dur="1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left)">
                                      <p:cBhvr>
                                        <p:cTn id="17" dur="1500"/>
                                        <p:tgtEl>
                                          <p:spTgt spid="2">
                                            <p:txEl>
                                              <p:pRg st="4" end="4"/>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wipe(left)">
                                      <p:cBhvr>
                                        <p:cTn id="21" dur="1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normAutofit fontScale="92500" lnSpcReduction="20000"/>
          </a:bodyPr>
          <a:lstStyle/>
          <a:p>
            <a:fld id="{A0A75170-548C-4A8B-8FEE-6418D9891680}" type="slidenum">
              <a:rPr lang="en-US" smtClean="0"/>
              <a:t>30</a:t>
            </a:fld>
            <a:endParaRPr lang="en-US"/>
          </a:p>
        </p:txBody>
      </p:sp>
      <p:sp>
        <p:nvSpPr>
          <p:cNvPr id="4" name="Title 3"/>
          <p:cNvSpPr>
            <a:spLocks noGrp="1"/>
          </p:cNvSpPr>
          <p:nvPr>
            <p:ph type="title"/>
          </p:nvPr>
        </p:nvSpPr>
        <p:spPr>
          <a:xfrm>
            <a:off x="76200" y="76200"/>
            <a:ext cx="8991600" cy="762001"/>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Was Quail Preparation a Violation of Sabbath?</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Content Placeholder 4"/>
          <p:cNvSpPr>
            <a:spLocks noGrp="1"/>
          </p:cNvSpPr>
          <p:nvPr>
            <p:ph sz="quarter" idx="13"/>
          </p:nvPr>
        </p:nvSpPr>
        <p:spPr>
          <a:xfrm>
            <a:off x="274320" y="914400"/>
            <a:ext cx="8595360" cy="5715000"/>
          </a:xfrm>
        </p:spPr>
        <p:txBody>
          <a:bodyPr>
            <a:normAutofit fontScale="92500"/>
            <a:scene3d>
              <a:camera prst="orthographicFront"/>
              <a:lightRig rig="threePt" dir="t"/>
            </a:scene3d>
            <a:sp3d extrusionH="57150">
              <a:bevelT w="38100" h="38100"/>
            </a:sp3d>
          </a:bodyPr>
          <a:lstStyle/>
          <a:p>
            <a:r>
              <a:rPr lang="en-US" b="1" dirty="0" smtClean="0">
                <a:solidFill>
                  <a:srgbClr val="0070C0"/>
                </a:solidFill>
              </a:rPr>
              <a:t>Let’s read the following verse first:</a:t>
            </a:r>
          </a:p>
          <a:p>
            <a:r>
              <a:rPr lang="en-US" b="1" dirty="0" err="1" smtClean="0">
                <a:solidFill>
                  <a:srgbClr val="0070C0"/>
                </a:solidFill>
              </a:rPr>
              <a:t>Exo</a:t>
            </a:r>
            <a:r>
              <a:rPr lang="en-US" b="1" dirty="0" smtClean="0">
                <a:solidFill>
                  <a:srgbClr val="0070C0"/>
                </a:solidFill>
              </a:rPr>
              <a:t> </a:t>
            </a:r>
            <a:r>
              <a:rPr lang="en-US" b="1" dirty="0">
                <a:solidFill>
                  <a:srgbClr val="0070C0"/>
                </a:solidFill>
              </a:rPr>
              <a:t>16:23  </a:t>
            </a:r>
            <a:r>
              <a:rPr lang="en-US" b="1" dirty="0" smtClean="0"/>
              <a:t>And </a:t>
            </a:r>
            <a:r>
              <a:rPr lang="en-US" b="1" dirty="0"/>
              <a:t>he said unto them, This is that which the </a:t>
            </a:r>
            <a:r>
              <a:rPr lang="en-US" b="1" dirty="0" smtClean="0">
                <a:solidFill>
                  <a:srgbClr val="0070C0"/>
                </a:solidFill>
              </a:rPr>
              <a:t>[Yahuah] </a:t>
            </a:r>
            <a:r>
              <a:rPr lang="en-US" b="1" dirty="0"/>
              <a:t>hath said, To </a:t>
            </a:r>
            <a:r>
              <a:rPr lang="en-US" b="1" dirty="0" smtClean="0"/>
              <a:t>morrow is </a:t>
            </a:r>
            <a:r>
              <a:rPr lang="en-US" b="1" dirty="0"/>
              <a:t>the rest of the holy </a:t>
            </a:r>
            <a:r>
              <a:rPr lang="en-US" b="1" dirty="0" err="1"/>
              <a:t>sabbath</a:t>
            </a:r>
            <a:r>
              <a:rPr lang="en-US" b="1" dirty="0"/>
              <a:t> unto the </a:t>
            </a:r>
            <a:r>
              <a:rPr lang="en-US" b="1" dirty="0">
                <a:solidFill>
                  <a:srgbClr val="0070C0"/>
                </a:solidFill>
              </a:rPr>
              <a:t>[Yahuah</a:t>
            </a:r>
            <a:r>
              <a:rPr lang="en-US" b="1" dirty="0" smtClean="0">
                <a:solidFill>
                  <a:srgbClr val="0070C0"/>
                </a:solidFill>
              </a:rPr>
              <a:t>]: </a:t>
            </a:r>
            <a:r>
              <a:rPr lang="en-US" b="1" dirty="0" smtClean="0"/>
              <a:t> </a:t>
            </a:r>
            <a:r>
              <a:rPr lang="en-US" b="1" u="sng" dirty="0">
                <a:solidFill>
                  <a:srgbClr val="0070C0"/>
                </a:solidFill>
              </a:rPr>
              <a:t>bake</a:t>
            </a:r>
            <a:r>
              <a:rPr lang="en-US" b="1" dirty="0"/>
              <a:t> that which ye will bake </a:t>
            </a:r>
            <a:r>
              <a:rPr lang="en-US" b="1" u="sng" dirty="0">
                <a:solidFill>
                  <a:srgbClr val="0070C0"/>
                </a:solidFill>
              </a:rPr>
              <a:t>to </a:t>
            </a:r>
            <a:r>
              <a:rPr lang="en-US" b="1" u="sng" dirty="0" smtClean="0">
                <a:solidFill>
                  <a:srgbClr val="0070C0"/>
                </a:solidFill>
              </a:rPr>
              <a:t>day</a:t>
            </a:r>
            <a:r>
              <a:rPr lang="en-US" b="1" dirty="0" smtClean="0">
                <a:solidFill>
                  <a:srgbClr val="0070C0"/>
                </a:solidFill>
              </a:rPr>
              <a:t>,</a:t>
            </a:r>
            <a:r>
              <a:rPr lang="en-US" dirty="0" smtClean="0"/>
              <a:t> </a:t>
            </a:r>
            <a:r>
              <a:rPr lang="en-US" b="1" dirty="0" smtClean="0"/>
              <a:t>and </a:t>
            </a:r>
            <a:r>
              <a:rPr lang="en-US" b="1" u="sng" dirty="0">
                <a:solidFill>
                  <a:srgbClr val="0070C0"/>
                </a:solidFill>
              </a:rPr>
              <a:t>seethe</a:t>
            </a:r>
            <a:r>
              <a:rPr lang="en-US" b="1" dirty="0"/>
              <a:t> that ye will seethe; and that which </a:t>
            </a:r>
            <a:r>
              <a:rPr lang="en-US" b="1" dirty="0" err="1"/>
              <a:t>remaineth</a:t>
            </a:r>
            <a:r>
              <a:rPr lang="en-US" b="1" dirty="0"/>
              <a:t> over lay up for you to be kept until the </a:t>
            </a:r>
            <a:r>
              <a:rPr lang="en-US" b="1" dirty="0" smtClean="0"/>
              <a:t>morning</a:t>
            </a:r>
            <a:r>
              <a:rPr lang="en-US" dirty="0" smtClean="0"/>
              <a:t>.</a:t>
            </a:r>
            <a:r>
              <a:rPr lang="en-US" b="1" dirty="0" smtClean="0"/>
              <a:t>  </a:t>
            </a:r>
            <a:r>
              <a:rPr lang="en-US" sz="1900" i="1" dirty="0" smtClean="0"/>
              <a:t>KJV</a:t>
            </a:r>
          </a:p>
          <a:p>
            <a:r>
              <a:rPr lang="en-US" sz="1800" b="1" dirty="0">
                <a:solidFill>
                  <a:schemeClr val="accent2">
                    <a:lumMod val="75000"/>
                  </a:schemeClr>
                </a:solidFill>
              </a:rPr>
              <a:t>Moses gave very strict commands for Sabbath observance regarding food preparation. </a:t>
            </a:r>
            <a:r>
              <a:rPr lang="en-US" sz="1800" b="1" dirty="0" smtClean="0">
                <a:solidFill>
                  <a:schemeClr val="accent2">
                    <a:lumMod val="75000"/>
                  </a:schemeClr>
                </a:solidFill>
              </a:rPr>
              <a:t> </a:t>
            </a:r>
            <a:r>
              <a:rPr lang="en-US" sz="1800" b="1" dirty="0">
                <a:solidFill>
                  <a:srgbClr val="C00000"/>
                </a:solidFill>
              </a:rPr>
              <a:t>Absolutely, no cooking or baking!  </a:t>
            </a:r>
          </a:p>
          <a:p>
            <a:r>
              <a:rPr lang="en-US" sz="1800" b="1" dirty="0">
                <a:solidFill>
                  <a:srgbClr val="0070C0"/>
                </a:solidFill>
              </a:rPr>
              <a:t>The complete Sabbath day cycle is from Sabbath DAWN to the break of DAWN on </a:t>
            </a:r>
            <a:r>
              <a:rPr lang="en-US" sz="1800" b="1" dirty="0" smtClean="0">
                <a:solidFill>
                  <a:srgbClr val="0070C0"/>
                </a:solidFill>
              </a:rPr>
              <a:t/>
            </a:r>
            <a:br>
              <a:rPr lang="en-US" sz="1800" b="1" dirty="0" smtClean="0">
                <a:solidFill>
                  <a:srgbClr val="0070C0"/>
                </a:solidFill>
              </a:rPr>
            </a:br>
            <a:r>
              <a:rPr lang="en-US" sz="1800" b="1" dirty="0" smtClean="0">
                <a:solidFill>
                  <a:srgbClr val="0070C0"/>
                </a:solidFill>
              </a:rPr>
              <a:t>the </a:t>
            </a:r>
            <a:r>
              <a:rPr lang="en-US" sz="1800" b="1" dirty="0">
                <a:solidFill>
                  <a:srgbClr val="0070C0"/>
                </a:solidFill>
              </a:rPr>
              <a:t>1</a:t>
            </a:r>
            <a:r>
              <a:rPr lang="en-US" sz="1800" b="1" baseline="30000" dirty="0">
                <a:solidFill>
                  <a:srgbClr val="0070C0"/>
                </a:solidFill>
              </a:rPr>
              <a:t>st</a:t>
            </a:r>
            <a:r>
              <a:rPr lang="en-US" sz="1800" b="1" dirty="0">
                <a:solidFill>
                  <a:srgbClr val="0070C0"/>
                </a:solidFill>
              </a:rPr>
              <a:t> day.  However, Quails were available for cooking during the Day Season of </a:t>
            </a:r>
            <a:r>
              <a:rPr lang="en-US" sz="1800" b="1" dirty="0" smtClean="0">
                <a:solidFill>
                  <a:srgbClr val="0070C0"/>
                </a:solidFill>
              </a:rPr>
              <a:t/>
            </a:r>
            <a:br>
              <a:rPr lang="en-US" sz="1800" b="1" dirty="0" smtClean="0">
                <a:solidFill>
                  <a:srgbClr val="0070C0"/>
                </a:solidFill>
              </a:rPr>
            </a:br>
            <a:r>
              <a:rPr lang="en-US" sz="1800" b="1" dirty="0" smtClean="0">
                <a:solidFill>
                  <a:srgbClr val="0070C0"/>
                </a:solidFill>
              </a:rPr>
              <a:t>the </a:t>
            </a:r>
            <a:r>
              <a:rPr lang="en-US" sz="1800" b="1" dirty="0">
                <a:solidFill>
                  <a:srgbClr val="0070C0"/>
                </a:solidFill>
              </a:rPr>
              <a:t>Sabbath evening hours.  </a:t>
            </a:r>
          </a:p>
          <a:p>
            <a:r>
              <a:rPr lang="en-US" sz="1900" b="1" dirty="0" smtClean="0">
                <a:solidFill>
                  <a:srgbClr val="C00000"/>
                </a:solidFill>
              </a:rPr>
              <a:t>According to these instructions, it </a:t>
            </a:r>
            <a:r>
              <a:rPr lang="en-US" sz="1900" b="1" u="sng" dirty="0" smtClean="0">
                <a:solidFill>
                  <a:srgbClr val="008080"/>
                </a:solidFill>
              </a:rPr>
              <a:t>appears</a:t>
            </a:r>
            <a:r>
              <a:rPr lang="en-US" sz="1900" b="1" dirty="0" smtClean="0">
                <a:solidFill>
                  <a:srgbClr val="C00000"/>
                </a:solidFill>
              </a:rPr>
              <a:t> Israel was in violation of dishonoring the Sabbath with the quail preparations.  However, the context of verse 23 is </a:t>
            </a:r>
            <a:br>
              <a:rPr lang="en-US" sz="1900" b="1" dirty="0" smtClean="0">
                <a:solidFill>
                  <a:srgbClr val="C00000"/>
                </a:solidFill>
              </a:rPr>
            </a:br>
            <a:r>
              <a:rPr lang="en-US" sz="1900" b="1" dirty="0" smtClean="0">
                <a:solidFill>
                  <a:srgbClr val="C00000"/>
                </a:solidFill>
              </a:rPr>
              <a:t>6 days later, given on Zif 22.  The quail arrived on </a:t>
            </a:r>
            <a:r>
              <a:rPr lang="en-US" sz="1900" b="1" dirty="0" err="1" smtClean="0">
                <a:solidFill>
                  <a:srgbClr val="C00000"/>
                </a:solidFill>
              </a:rPr>
              <a:t>Zif</a:t>
            </a:r>
            <a:r>
              <a:rPr lang="en-US" sz="1900" b="1" dirty="0" smtClean="0">
                <a:solidFill>
                  <a:srgbClr val="C00000"/>
                </a:solidFill>
              </a:rPr>
              <a:t> 16.</a:t>
            </a:r>
          </a:p>
          <a:p>
            <a:r>
              <a:rPr lang="en-US" sz="2000" b="1" dirty="0">
                <a:solidFill>
                  <a:schemeClr val="accent2">
                    <a:lumMod val="75000"/>
                  </a:schemeClr>
                </a:solidFill>
              </a:rPr>
              <a:t>The </a:t>
            </a:r>
            <a:r>
              <a:rPr lang="en-US" sz="2000" b="1" dirty="0" smtClean="0">
                <a:solidFill>
                  <a:schemeClr val="accent2">
                    <a:lumMod val="75000"/>
                  </a:schemeClr>
                </a:solidFill>
              </a:rPr>
              <a:t>question is this:  Even if “some” of Israel knew about these Sabbath requirements, would </a:t>
            </a:r>
            <a:r>
              <a:rPr lang="en-US" sz="2000" b="1" dirty="0" err="1" smtClean="0">
                <a:solidFill>
                  <a:srgbClr val="0070C0"/>
                </a:solidFill>
              </a:rPr>
              <a:t>Yahuah</a:t>
            </a:r>
            <a:r>
              <a:rPr lang="en-US" sz="2000" b="1" dirty="0" smtClean="0">
                <a:solidFill>
                  <a:schemeClr val="accent2">
                    <a:lumMod val="75000"/>
                  </a:schemeClr>
                </a:solidFill>
              </a:rPr>
              <a:t> hold all of them responsible (for complete Sabbath observance) when His full instructions had not been given yet? </a:t>
            </a:r>
          </a:p>
          <a:p>
            <a:r>
              <a:rPr lang="en-US" sz="2000" b="1" dirty="0" smtClean="0">
                <a:solidFill>
                  <a:srgbClr val="0070C0"/>
                </a:solidFill>
              </a:rPr>
              <a:t>Or would He “wink” at their ignorance </a:t>
            </a:r>
            <a:r>
              <a:rPr lang="en-US" sz="2000" b="1" u="sng" dirty="0" smtClean="0">
                <a:solidFill>
                  <a:srgbClr val="0070C0"/>
                </a:solidFill>
              </a:rPr>
              <a:t>this time</a:t>
            </a:r>
            <a:r>
              <a:rPr lang="en-US" sz="2000" b="1" dirty="0" smtClean="0">
                <a:solidFill>
                  <a:srgbClr val="0070C0"/>
                </a:solidFill>
              </a:rPr>
              <a:t>?</a:t>
            </a:r>
          </a:p>
          <a:p>
            <a:r>
              <a:rPr lang="en-US" sz="2000" b="1" dirty="0" smtClean="0">
                <a:solidFill>
                  <a:srgbClr val="0070C0"/>
                </a:solidFill>
              </a:rPr>
              <a:t>No, He did not wink, because He had not given them full instructions yet. </a:t>
            </a:r>
          </a:p>
        </p:txBody>
      </p:sp>
    </p:spTree>
    <p:extLst>
      <p:ext uri="{BB962C8B-B14F-4D97-AF65-F5344CB8AC3E}">
        <p14:creationId xmlns:p14="http://schemas.microsoft.com/office/powerpoint/2010/main" val="15777737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175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175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75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left)">
                                      <p:cBhvr>
                                        <p:cTn id="22" dur="175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wipe(left)">
                                      <p:cBhvr>
                                        <p:cTn id="27" dur="175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wipe(left)">
                                      <p:cBhvr>
                                        <p:cTn id="32" dur="175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normAutofit fontScale="92500" lnSpcReduction="20000"/>
          </a:bodyPr>
          <a:lstStyle/>
          <a:p>
            <a:fld id="{A0A75170-548C-4A8B-8FEE-6418D9891680}" type="slidenum">
              <a:rPr lang="en-US" smtClean="0"/>
              <a:t>31</a:t>
            </a:fld>
            <a:endParaRPr lang="en-US"/>
          </a:p>
        </p:txBody>
      </p:sp>
      <p:sp>
        <p:nvSpPr>
          <p:cNvPr id="4" name="Subtitle 3"/>
          <p:cNvSpPr>
            <a:spLocks noGrp="1"/>
          </p:cNvSpPr>
          <p:nvPr>
            <p:ph type="subTitle" idx="1"/>
          </p:nvPr>
        </p:nvSpPr>
        <p:spPr>
          <a:xfrm>
            <a:off x="3733800" y="3962400"/>
            <a:ext cx="4876800" cy="1676400"/>
          </a:xfrm>
        </p:spPr>
        <p:txBody>
          <a:bodyPr>
            <a:normAutofit/>
            <a:scene3d>
              <a:camera prst="orthographicFront"/>
              <a:lightRig rig="threePt" dir="t"/>
            </a:scene3d>
            <a:sp3d extrusionH="57150">
              <a:bevelT w="38100" h="38100"/>
            </a:sp3d>
          </a:bodyPr>
          <a:lstStyle/>
          <a:p>
            <a:pPr marL="342900" indent="-342900">
              <a:buFont typeface="Arial" pitchFamily="34" charset="0"/>
              <a:buChar char="•"/>
            </a:pPr>
            <a:r>
              <a:rPr lang="en-US" sz="2000" b="1" dirty="0" err="1" smtClean="0"/>
              <a:t>Zif</a:t>
            </a:r>
            <a:r>
              <a:rPr lang="en-US" sz="2000" b="1" dirty="0" smtClean="0"/>
              <a:t> 16 (Sabbath) Quail Arrive</a:t>
            </a:r>
          </a:p>
          <a:p>
            <a:pPr marL="342900" indent="-342900">
              <a:buFont typeface="Arial" pitchFamily="34" charset="0"/>
              <a:buChar char="•"/>
            </a:pPr>
            <a:r>
              <a:rPr lang="en-US" sz="2000" b="1" dirty="0">
                <a:solidFill>
                  <a:srgbClr val="0070C0"/>
                </a:solidFill>
              </a:rPr>
              <a:t>Ex </a:t>
            </a:r>
            <a:r>
              <a:rPr lang="en-US" sz="2000" b="1" dirty="0" smtClean="0">
                <a:solidFill>
                  <a:srgbClr val="0070C0"/>
                </a:solidFill>
              </a:rPr>
              <a:t>16:13 </a:t>
            </a:r>
            <a:r>
              <a:rPr lang="en-US" sz="2000" b="1" dirty="0" smtClean="0"/>
              <a:t>(</a:t>
            </a:r>
            <a:r>
              <a:rPr lang="en-US" sz="2000" b="1" dirty="0" smtClean="0">
                <a:solidFill>
                  <a:srgbClr val="FF0000"/>
                </a:solidFill>
              </a:rPr>
              <a:t>a</a:t>
            </a:r>
            <a:r>
              <a:rPr lang="en-US" sz="2000" b="1" dirty="0" smtClean="0"/>
              <a:t>) And </a:t>
            </a:r>
            <a:r>
              <a:rPr lang="en-US" sz="2000" b="1" dirty="0"/>
              <a:t>it came to pass, that at </a:t>
            </a:r>
            <a:r>
              <a:rPr lang="en-US" sz="2000" b="1" dirty="0" smtClean="0"/>
              <a:t>even [Zif </a:t>
            </a:r>
            <a:r>
              <a:rPr lang="en-US" sz="2000" b="1" u="sng" dirty="0" smtClean="0"/>
              <a:t>16</a:t>
            </a:r>
            <a:r>
              <a:rPr lang="en-US" sz="2000" b="1" dirty="0" smtClean="0"/>
              <a:t>] </a:t>
            </a:r>
            <a:r>
              <a:rPr lang="en-US" sz="2000" b="1" dirty="0"/>
              <a:t>the quails came up, and covered the camp</a:t>
            </a:r>
            <a:r>
              <a:rPr lang="en-US" sz="2000" b="1" dirty="0" smtClean="0"/>
              <a:t>:</a:t>
            </a:r>
            <a:endParaRPr lang="en-US" dirty="0"/>
          </a:p>
        </p:txBody>
      </p:sp>
      <p:sp>
        <p:nvSpPr>
          <p:cNvPr id="6" name="TextBox 5"/>
          <p:cNvSpPr txBox="1"/>
          <p:nvPr/>
        </p:nvSpPr>
        <p:spPr>
          <a:xfrm>
            <a:off x="3505200" y="240268"/>
            <a:ext cx="5562600" cy="369332"/>
          </a:xfrm>
          <a:prstGeom prst="rect">
            <a:avLst/>
          </a:prstGeom>
          <a:solidFill>
            <a:schemeClr val="tx1">
              <a:lumMod val="10000"/>
              <a:lumOff val="90000"/>
            </a:schemeClr>
          </a:solidFill>
          <a:ln w="38100">
            <a:solidFill>
              <a:schemeClr val="tx2">
                <a:lumMod val="60000"/>
                <a:lumOff val="40000"/>
              </a:schemeClr>
            </a:solidFill>
          </a:ln>
          <a:effectLst>
            <a:glow rad="228600">
              <a:schemeClr val="accent2">
                <a:satMod val="175000"/>
                <a:alpha val="40000"/>
              </a:schemeClr>
            </a:glow>
          </a:effectLst>
          <a:scene3d>
            <a:camera prst="orthographicFront"/>
            <a:lightRig rig="threePt" dir="t"/>
          </a:scene3d>
          <a:sp3d>
            <a:bevelT w="114300" prst="artDeco"/>
          </a:sp3d>
        </p:spPr>
        <p:txBody>
          <a:bodyPr wrap="square" rtlCol="0">
            <a:spAutoFit/>
          </a:bodyPr>
          <a:lstStyle/>
          <a:p>
            <a:pPr algn="ctr"/>
            <a:r>
              <a:rPr lang="en-US" b="1" u="sng" dirty="0" smtClean="0"/>
              <a:t>Note</a:t>
            </a:r>
            <a:r>
              <a:rPr lang="en-US" dirty="0" smtClean="0"/>
              <a:t>:  4</a:t>
            </a:r>
            <a:r>
              <a:rPr lang="en-US" baseline="30000" dirty="0" smtClean="0"/>
              <a:t>th</a:t>
            </a:r>
            <a:r>
              <a:rPr lang="en-US" dirty="0" smtClean="0"/>
              <a:t> Week of the Omer Count is now complete.</a:t>
            </a:r>
            <a:endParaRPr lang="en-US" dirty="0"/>
          </a:p>
        </p:txBody>
      </p:sp>
      <p:pic>
        <p:nvPicPr>
          <p:cNvPr id="9" name="Picture 2" descr="C:\Users\Rae\Desktop\Passover Studies\Yah's Elegant Calendar\Zif 5 pla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524" y="838198"/>
            <a:ext cx="8229600" cy="2987675"/>
          </a:xfrm>
          <a:prstGeom prst="rect">
            <a:avLst/>
          </a:prstGeom>
          <a:noFill/>
          <a:ln w="38100">
            <a:solidFill>
              <a:srgbClr val="FF0000"/>
            </a:solidFill>
          </a:ln>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
        <p:nvSpPr>
          <p:cNvPr id="8" name="Title 3"/>
          <p:cNvSpPr txBox="1">
            <a:spLocks/>
          </p:cNvSpPr>
          <p:nvPr/>
        </p:nvSpPr>
        <p:spPr>
          <a:xfrm>
            <a:off x="3429000" y="5791200"/>
            <a:ext cx="5715000" cy="685800"/>
          </a:xfrm>
          <a:prstGeom prst="rect">
            <a:avLst/>
          </a:prstGeom>
        </p:spPr>
        <p:txBody>
          <a:bodyPr vert="horz" lIns="91440" tIns="45720" rIns="91440" bIns="45720" rtlCol="0" anchor="t" anchorCtr="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spcBef>
                <a:spcPts val="400"/>
              </a:spcBef>
              <a:buNone/>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pPr algn="ctr"/>
            <a:r>
              <a:rPr lang="en-US" sz="3200" b="1" spc="50" dirty="0" smtClean="0">
                <a:ln w="11430"/>
                <a:solidFill>
                  <a:srgbClr val="FFC000"/>
                </a:solidFill>
                <a:effectLst>
                  <a:outerShdw blurRad="76200" dist="50800" dir="5400000" algn="tl" rotWithShape="0">
                    <a:srgbClr val="000000">
                      <a:alpha val="65000"/>
                    </a:srgbClr>
                  </a:outerShdw>
                </a:effectLst>
              </a:rPr>
              <a:t>Next:  The Manna Week </a:t>
            </a:r>
            <a:endParaRPr lang="en-US" sz="3200" b="1" spc="50" dirty="0">
              <a:ln w="11430"/>
              <a:solidFill>
                <a:srgbClr val="FFC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2298535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a:xfrm>
            <a:off x="8115300" y="6429375"/>
            <a:ext cx="876300" cy="292100"/>
          </a:xfrm>
        </p:spPr>
        <p:txBody>
          <a:bodyPr>
            <a:normAutofit fontScale="92500" lnSpcReduction="20000"/>
          </a:bodyPr>
          <a:lstStyle/>
          <a:p>
            <a:fld id="{A0A75170-548C-4A8B-8FEE-6418D9891680}" type="slidenum">
              <a:rPr lang="en-US" smtClean="0"/>
              <a:t>32</a:t>
            </a:fld>
            <a:endParaRPr lang="en-US" dirty="0"/>
          </a:p>
        </p:txBody>
      </p:sp>
      <p:sp>
        <p:nvSpPr>
          <p:cNvPr id="4" name="Title 3"/>
          <p:cNvSpPr>
            <a:spLocks noGrp="1"/>
          </p:cNvSpPr>
          <p:nvPr>
            <p:ph type="title"/>
          </p:nvPr>
        </p:nvSpPr>
        <p:spPr>
          <a:xfrm>
            <a:off x="276225" y="-76200"/>
            <a:ext cx="8591550" cy="6858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solidFill>
                  <a:srgbClr val="FFC000"/>
                </a:solidFill>
                <a:effectLst>
                  <a:outerShdw blurRad="76200" dist="50800" dir="5400000" algn="tl" rotWithShape="0">
                    <a:srgbClr val="000000">
                      <a:alpha val="65000"/>
                    </a:srgbClr>
                  </a:outerShdw>
                </a:effectLst>
              </a:rPr>
              <a:t>The First Manna Week </a:t>
            </a:r>
            <a:endParaRPr lang="en-US" b="1" spc="50" dirty="0">
              <a:ln w="11430"/>
              <a:solidFill>
                <a:srgbClr val="FFC000"/>
              </a:solidFill>
              <a:effectLst>
                <a:outerShdw blurRad="76200" dist="50800" dir="5400000" algn="tl" rotWithShape="0">
                  <a:srgbClr val="000000">
                    <a:alpha val="65000"/>
                  </a:srgbClr>
                </a:outerShdw>
              </a:effectLst>
            </a:endParaRPr>
          </a:p>
        </p:txBody>
      </p:sp>
      <p:pic>
        <p:nvPicPr>
          <p:cNvPr id="12" name="Picture 2" descr="C:\Users\Rae\Desktop\zif yellow week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9600"/>
            <a:ext cx="8297629" cy="3333909"/>
          </a:xfrm>
          <a:prstGeom prst="rect">
            <a:avLst/>
          </a:prstGeom>
          <a:noFill/>
          <a:ln w="38100">
            <a:solidFill>
              <a:srgbClr val="FF0000"/>
            </a:solidFill>
          </a:ln>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
        <p:nvSpPr>
          <p:cNvPr id="13" name="Text Box 155"/>
          <p:cNvSpPr txBox="1"/>
          <p:nvPr/>
        </p:nvSpPr>
        <p:spPr>
          <a:xfrm>
            <a:off x="5486400" y="4049450"/>
            <a:ext cx="3200400" cy="2457450"/>
          </a:xfrm>
          <a:prstGeom prst="rect">
            <a:avLst/>
          </a:prstGeom>
          <a:solidFill>
            <a:schemeClr val="accent6">
              <a:lumMod val="20000"/>
              <a:lumOff val="80000"/>
            </a:schemeClr>
          </a:solidFill>
          <a:ln w="38100">
            <a:solidFill>
              <a:srgbClr val="0070C0"/>
            </a:solidFill>
          </a:ln>
          <a:effectLst/>
          <a:scene3d>
            <a:camera prst="orthographicFront"/>
            <a:lightRig rig="threePt" dir="t"/>
          </a:scene3d>
          <a:sp3d>
            <a:bevelT w="114300" prst="artDeco"/>
          </a:sp3d>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sp3d extrusionH="57150">
              <a:bevelT w="38100" h="38100"/>
            </a:sp3d>
          </a:bodyPr>
          <a:lstStyle/>
          <a:p>
            <a:pPr marL="0" marR="0">
              <a:lnSpc>
                <a:spcPct val="115000"/>
              </a:lnSpc>
              <a:spcBef>
                <a:spcPts val="0"/>
              </a:spcBef>
              <a:spcAft>
                <a:spcPts val="1000"/>
              </a:spcAft>
            </a:pPr>
            <a:r>
              <a:rPr lang="en-US" sz="2000" b="1" dirty="0" smtClean="0">
                <a:solidFill>
                  <a:srgbClr val="008080"/>
                </a:solidFill>
                <a:ea typeface="Calibri"/>
                <a:cs typeface="Calibri"/>
              </a:rPr>
              <a:t>20</a:t>
            </a:r>
            <a:r>
              <a:rPr lang="en-US" sz="1600" b="1" dirty="0" smtClean="0">
                <a:solidFill>
                  <a:srgbClr val="008080"/>
                </a:solidFill>
                <a:effectLst/>
                <a:ea typeface="Calibri"/>
                <a:cs typeface="Calibri"/>
              </a:rPr>
              <a:t>.   </a:t>
            </a:r>
            <a:r>
              <a:rPr lang="en-US" sz="1600" b="1" dirty="0" err="1" smtClean="0">
                <a:solidFill>
                  <a:srgbClr val="008080"/>
                </a:solidFill>
                <a:effectLst/>
                <a:ea typeface="Calibri"/>
                <a:cs typeface="Calibri"/>
              </a:rPr>
              <a:t>Exo</a:t>
            </a:r>
            <a:r>
              <a:rPr lang="en-US" sz="1600" b="1" dirty="0" smtClean="0">
                <a:solidFill>
                  <a:srgbClr val="008080"/>
                </a:solidFill>
                <a:effectLst/>
                <a:ea typeface="Calibri"/>
                <a:cs typeface="Calibri"/>
              </a:rPr>
              <a:t> 16:23</a:t>
            </a:r>
            <a:r>
              <a:rPr lang="en-US" sz="1600"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  </a:t>
            </a:r>
            <a:r>
              <a:rPr lang="en-US" sz="16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And he said to them, “this is </a:t>
            </a:r>
            <a:r>
              <a:rPr lang="en-US" sz="1600"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what</a:t>
            </a:r>
            <a:r>
              <a:rPr lang="en-US" sz="1400" dirty="0" smtClean="0">
                <a:solidFill>
                  <a:srgbClr val="000000"/>
                </a:solidFill>
                <a:effectLst/>
                <a:latin typeface="Times New Roman"/>
                <a:ea typeface="Calibri"/>
                <a:cs typeface="Times New Roman"/>
              </a:rPr>
              <a:t> </a:t>
            </a:r>
            <a:r>
              <a:rPr lang="en-US" sz="1400" b="1" dirty="0">
                <a:solidFill>
                  <a:srgbClr val="0000FF"/>
                </a:solidFill>
                <a:effectLst/>
                <a:ea typeface="Calibri"/>
                <a:cs typeface="Times New Roman"/>
              </a:rPr>
              <a:t>[</a:t>
            </a:r>
            <a:r>
              <a:rPr lang="en-US" sz="1600" b="1" dirty="0" err="1">
                <a:solidFill>
                  <a:srgbClr val="0000FF"/>
                </a:solidFill>
                <a:effectLst/>
                <a:ea typeface="Calibri"/>
                <a:cs typeface="Times New Roman"/>
              </a:rPr>
              <a:t>Yahuah</a:t>
            </a:r>
            <a:r>
              <a:rPr lang="en-US" sz="1600" b="1" dirty="0">
                <a:solidFill>
                  <a:srgbClr val="0000FF"/>
                </a:solidFill>
                <a:effectLst/>
                <a:ea typeface="Calibri"/>
                <a:cs typeface="Times New Roman"/>
              </a:rPr>
              <a:t>]</a:t>
            </a:r>
            <a:r>
              <a:rPr lang="en-US" sz="16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 </a:t>
            </a:r>
            <a:r>
              <a:rPr lang="en-US" sz="1600"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
            </a:r>
            <a:br>
              <a:rPr lang="en-US" sz="1600"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br>
            <a:r>
              <a:rPr lang="en-US" sz="1600"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has </a:t>
            </a:r>
            <a:r>
              <a:rPr lang="en-US" sz="16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said, </a:t>
            </a:r>
            <a:r>
              <a:rPr lang="en-US" sz="1600" b="1" dirty="0">
                <a:ln>
                  <a:noFill/>
                </a:ln>
                <a:solidFill>
                  <a:srgbClr val="00B0F0"/>
                </a:solidFill>
                <a:effectLst>
                  <a:outerShdw blurRad="69850" dist="43180" dir="5400000" sx="0" sy="0">
                    <a:srgbClr val="000000">
                      <a:alpha val="65000"/>
                    </a:srgbClr>
                  </a:outerShdw>
                </a:effectLst>
                <a:ea typeface="Calibri"/>
                <a:cs typeface="Calibri"/>
              </a:rPr>
              <a:t>‘Tomorrow is a rest, a Sabbath</a:t>
            </a:r>
            <a:r>
              <a:rPr lang="en-US" sz="16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 set apart </a:t>
            </a:r>
            <a:r>
              <a:rPr lang="en-US" sz="1600"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to </a:t>
            </a:r>
            <a:r>
              <a:rPr lang="en-US" sz="1400" b="1" dirty="0" smtClean="0">
                <a:solidFill>
                  <a:srgbClr val="0000FF"/>
                </a:solidFill>
                <a:effectLst/>
                <a:ea typeface="Calibri"/>
                <a:cs typeface="Times New Roman"/>
              </a:rPr>
              <a:t>[</a:t>
            </a:r>
            <a:r>
              <a:rPr lang="en-US" sz="1600" b="1" dirty="0" err="1" smtClean="0">
                <a:solidFill>
                  <a:srgbClr val="0000FF"/>
                </a:solidFill>
                <a:effectLst/>
                <a:ea typeface="Calibri"/>
                <a:cs typeface="Times New Roman"/>
              </a:rPr>
              <a:t>Yahuah</a:t>
            </a:r>
            <a:r>
              <a:rPr lang="en-US" sz="1600" b="1" dirty="0">
                <a:solidFill>
                  <a:srgbClr val="0000FF"/>
                </a:solidFill>
                <a:effectLst/>
                <a:ea typeface="Calibri"/>
                <a:cs typeface="Times New Roman"/>
              </a:rPr>
              <a:t>].  </a:t>
            </a:r>
            <a:r>
              <a:rPr lang="en-US" sz="16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That which you bake, bake, and that which you cook, cook.  And lay up for yourselves all that is left over, to keep it until </a:t>
            </a:r>
            <a:r>
              <a:rPr lang="en-US" sz="1600" b="1" dirty="0">
                <a:ln>
                  <a:noFill/>
                </a:ln>
                <a:solidFill>
                  <a:srgbClr val="00B0F0"/>
                </a:solidFill>
                <a:effectLst>
                  <a:outerShdw blurRad="69850" dist="43180" dir="5400000" sx="0" sy="0">
                    <a:srgbClr val="000000">
                      <a:alpha val="65000"/>
                    </a:srgbClr>
                  </a:outerShdw>
                </a:effectLst>
                <a:ea typeface="Calibri"/>
                <a:cs typeface="Calibri"/>
              </a:rPr>
              <a:t>morning</a:t>
            </a:r>
            <a:r>
              <a:rPr lang="en-US" sz="1600" b="1" dirty="0" smtClean="0">
                <a:ln>
                  <a:noFill/>
                </a:ln>
                <a:solidFill>
                  <a:srgbClr val="00B0F0"/>
                </a:solidFill>
                <a:effectLst>
                  <a:outerShdw blurRad="69850" dist="43180" dir="5400000" sx="0" sy="0">
                    <a:srgbClr val="000000">
                      <a:alpha val="65000"/>
                    </a:srgbClr>
                  </a:outerShdw>
                </a:effectLst>
                <a:ea typeface="Calibri"/>
                <a:cs typeface="Calibri"/>
              </a:rPr>
              <a:t>.’</a:t>
            </a:r>
            <a:r>
              <a:rPr lang="en-US" sz="1600"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 </a:t>
            </a:r>
            <a:r>
              <a:rPr lang="en-US" sz="16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    </a:t>
            </a:r>
            <a:endParaRPr lang="en-US" sz="1600" dirty="0">
              <a:effectLst/>
              <a:ea typeface="Calibri"/>
              <a:cs typeface="Times New Roman"/>
            </a:endParaRPr>
          </a:p>
        </p:txBody>
      </p:sp>
      <p:cxnSp>
        <p:nvCxnSpPr>
          <p:cNvPr id="14" name="Straight Arrow Connector 13"/>
          <p:cNvCxnSpPr/>
          <p:nvPr/>
        </p:nvCxnSpPr>
        <p:spPr>
          <a:xfrm flipV="1">
            <a:off x="838200" y="3352800"/>
            <a:ext cx="0" cy="1028700"/>
          </a:xfrm>
          <a:prstGeom prst="straightConnector1">
            <a:avLst/>
          </a:prstGeom>
          <a:ln w="57150">
            <a:solidFill>
              <a:srgbClr val="00B0F0"/>
            </a:solidFill>
            <a:tailEnd type="arrow"/>
          </a:ln>
          <a:effectLst>
            <a:glow rad="63500">
              <a:schemeClr val="accent6">
                <a:satMod val="175000"/>
                <a:alpha val="40000"/>
              </a:scheme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Text Box 154"/>
          <p:cNvSpPr txBox="1"/>
          <p:nvPr/>
        </p:nvSpPr>
        <p:spPr>
          <a:xfrm>
            <a:off x="520571" y="4032250"/>
            <a:ext cx="4800600" cy="2632710"/>
          </a:xfrm>
          <a:prstGeom prst="rect">
            <a:avLst/>
          </a:prstGeom>
          <a:solidFill>
            <a:srgbClr val="D5F4FF"/>
          </a:solidFill>
          <a:ln w="28575">
            <a:solidFill>
              <a:srgbClr val="00B0F0"/>
            </a:solidFill>
          </a:ln>
          <a:effectLst/>
          <a:scene3d>
            <a:camera prst="orthographicFront"/>
            <a:lightRig rig="threePt" dir="t"/>
          </a:scene3d>
          <a:sp3d>
            <a:bevelT prst="relaxedInset"/>
          </a:sp3d>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sp3d extrusionH="57150">
              <a:bevelT w="38100" h="38100"/>
            </a:sp3d>
          </a:bodyPr>
          <a:lstStyle/>
          <a:p>
            <a:pPr>
              <a:lnSpc>
                <a:spcPct val="115000"/>
              </a:lnSpc>
              <a:spcAft>
                <a:spcPts val="1000"/>
              </a:spcAft>
            </a:pPr>
            <a:r>
              <a:rPr lang="en-US" sz="2000" b="1" dirty="0" smtClean="0">
                <a:solidFill>
                  <a:srgbClr val="008080"/>
                </a:solidFill>
                <a:effectLst/>
                <a:ea typeface="Calibri"/>
                <a:cs typeface="Calibri"/>
              </a:rPr>
              <a:t>19.</a:t>
            </a:r>
            <a:r>
              <a:rPr lang="en-US" sz="1600" b="1" dirty="0" smtClean="0">
                <a:solidFill>
                  <a:srgbClr val="008080"/>
                </a:solidFill>
                <a:effectLst/>
                <a:ea typeface="Calibri"/>
                <a:cs typeface="Calibri"/>
              </a:rPr>
              <a:t>  </a:t>
            </a:r>
            <a:r>
              <a:rPr lang="en-US" sz="1600" b="1" dirty="0" err="1">
                <a:solidFill>
                  <a:srgbClr val="008080"/>
                </a:solidFill>
                <a:effectLst/>
                <a:ea typeface="Calibri"/>
                <a:cs typeface="Calibri"/>
              </a:rPr>
              <a:t>Exo</a:t>
            </a:r>
            <a:r>
              <a:rPr lang="en-US" sz="1600" b="1" dirty="0">
                <a:solidFill>
                  <a:srgbClr val="008080"/>
                </a:solidFill>
                <a:effectLst/>
                <a:ea typeface="Calibri"/>
                <a:cs typeface="Calibri"/>
              </a:rPr>
              <a:t> 16:12</a:t>
            </a:r>
            <a:r>
              <a:rPr lang="en-US" sz="1600" b="1" dirty="0">
                <a:solidFill>
                  <a:srgbClr val="FF0000"/>
                </a:solidFill>
                <a:effectLst/>
                <a:ea typeface="Calibri"/>
                <a:cs typeface="Calibri"/>
              </a:rPr>
              <a:t>(b)  </a:t>
            </a:r>
            <a:r>
              <a:rPr lang="en-US" sz="1600" b="1" i="1" dirty="0" smtClean="0">
                <a:solidFill>
                  <a:srgbClr val="9900FF"/>
                </a:solidFill>
                <a:effectLst/>
                <a:ea typeface="Calibri"/>
                <a:cs typeface="Calibri"/>
              </a:rPr>
              <a:t> … and </a:t>
            </a:r>
            <a:r>
              <a:rPr lang="en-US" sz="1600" b="1" i="1" dirty="0">
                <a:solidFill>
                  <a:srgbClr val="9900FF"/>
                </a:solidFill>
                <a:effectLst/>
                <a:ea typeface="Calibri"/>
                <a:cs typeface="Calibri"/>
              </a:rPr>
              <a:t>in the morning</a:t>
            </a:r>
            <a:r>
              <a:rPr lang="en-US" sz="1600" dirty="0">
                <a:solidFill>
                  <a:srgbClr val="9900FF"/>
                </a:solidFill>
                <a:effectLst/>
                <a:ea typeface="Calibri"/>
                <a:cs typeface="Calibri"/>
              </a:rPr>
              <a:t> </a:t>
            </a:r>
            <a:r>
              <a:rPr lang="en-US" sz="16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you are to be satisfied with bread </a:t>
            </a:r>
            <a:r>
              <a:rPr lang="en-US" sz="1600" dirty="0">
                <a:solidFill>
                  <a:schemeClr val="bg1">
                    <a:lumMod val="50000"/>
                  </a:schemeClr>
                </a:solidFill>
                <a:effectLst/>
                <a:ea typeface="Calibri"/>
                <a:cs typeface="Calibri"/>
              </a:rPr>
              <a:t>[manna].  </a:t>
            </a:r>
            <a:r>
              <a:rPr lang="en-US" sz="1600" dirty="0" smtClean="0">
                <a:solidFill>
                  <a:srgbClr val="0D0D0D"/>
                </a:solidFill>
                <a:effectLst/>
                <a:ea typeface="Calibri"/>
                <a:cs typeface="Calibri"/>
              </a:rPr>
              <a:t/>
            </a:r>
            <a:br>
              <a:rPr lang="en-US" sz="1600" dirty="0" smtClean="0">
                <a:solidFill>
                  <a:srgbClr val="0D0D0D"/>
                </a:solidFill>
                <a:effectLst/>
                <a:ea typeface="Calibri"/>
                <a:cs typeface="Calibri"/>
              </a:rPr>
            </a:br>
            <a:r>
              <a:rPr lang="en-US" sz="1600" b="1" dirty="0" err="1" smtClean="0">
                <a:solidFill>
                  <a:srgbClr val="008080"/>
                </a:solidFill>
                <a:effectLst/>
                <a:ea typeface="Calibri"/>
                <a:cs typeface="Calibri"/>
              </a:rPr>
              <a:t>Exo</a:t>
            </a:r>
            <a:r>
              <a:rPr lang="en-US" sz="1600" b="1" dirty="0" smtClean="0">
                <a:solidFill>
                  <a:srgbClr val="008080"/>
                </a:solidFill>
                <a:effectLst/>
                <a:ea typeface="Calibri"/>
                <a:cs typeface="Calibri"/>
              </a:rPr>
              <a:t> </a:t>
            </a:r>
            <a:r>
              <a:rPr lang="en-US" sz="1600" b="1" dirty="0">
                <a:solidFill>
                  <a:srgbClr val="008080"/>
                </a:solidFill>
                <a:effectLst/>
                <a:ea typeface="Calibri"/>
                <a:cs typeface="Calibri"/>
              </a:rPr>
              <a:t>16:13</a:t>
            </a:r>
            <a:r>
              <a:rPr lang="en-US" sz="1600" b="1" dirty="0">
                <a:solidFill>
                  <a:srgbClr val="FF0000"/>
                </a:solidFill>
                <a:effectLst/>
                <a:ea typeface="Calibri"/>
                <a:cs typeface="Calibri"/>
              </a:rPr>
              <a:t>(b) </a:t>
            </a:r>
            <a:r>
              <a:rPr lang="en-US" sz="1600" b="1" i="1" u="dash" dirty="0" smtClean="0">
                <a:solidFill>
                  <a:srgbClr val="9900FF"/>
                </a:solidFill>
                <a:effectLst/>
                <a:uFill>
                  <a:solidFill>
                    <a:srgbClr val="00B050"/>
                  </a:solidFill>
                </a:uFill>
                <a:ea typeface="Calibri"/>
                <a:cs typeface="Calibri"/>
              </a:rPr>
              <a:t>… in </a:t>
            </a:r>
            <a:r>
              <a:rPr lang="en-US" sz="1600" b="1" i="1" u="dash" dirty="0">
                <a:solidFill>
                  <a:srgbClr val="9900FF"/>
                </a:solidFill>
                <a:effectLst/>
                <a:uFill>
                  <a:solidFill>
                    <a:srgbClr val="00B050"/>
                  </a:solidFill>
                </a:uFill>
                <a:ea typeface="Calibri"/>
                <a:cs typeface="Calibri"/>
              </a:rPr>
              <a:t>the morning</a:t>
            </a:r>
            <a:r>
              <a:rPr lang="en-US" sz="1600" dirty="0">
                <a:solidFill>
                  <a:srgbClr val="E36C0A"/>
                </a:solidFill>
                <a:effectLst/>
                <a:ea typeface="Calibri"/>
                <a:cs typeface="Calibri"/>
              </a:rPr>
              <a:t> </a:t>
            </a:r>
            <a:r>
              <a:rPr lang="en-US" sz="1400" b="1" dirty="0">
                <a:solidFill>
                  <a:srgbClr val="7F7F7F"/>
                </a:solidFill>
                <a:effectLst/>
                <a:ea typeface="Calibri"/>
                <a:cs typeface="Calibri"/>
              </a:rPr>
              <a:t>[</a:t>
            </a:r>
            <a:r>
              <a:rPr lang="en-US" sz="1400" b="1" dirty="0" err="1">
                <a:solidFill>
                  <a:srgbClr val="7F7F7F"/>
                </a:solidFill>
                <a:effectLst/>
                <a:ea typeface="Calibri"/>
                <a:cs typeface="Calibri"/>
              </a:rPr>
              <a:t>Zif</a:t>
            </a:r>
            <a:r>
              <a:rPr lang="en-US" sz="1400" b="1" dirty="0">
                <a:solidFill>
                  <a:srgbClr val="7F7F7F"/>
                </a:solidFill>
                <a:effectLst/>
                <a:ea typeface="Calibri"/>
                <a:cs typeface="Calibri"/>
              </a:rPr>
              <a:t> 17]</a:t>
            </a:r>
            <a:r>
              <a:rPr lang="en-US" sz="1400" dirty="0">
                <a:solidFill>
                  <a:srgbClr val="7F7F7F"/>
                </a:solidFill>
                <a:effectLst/>
                <a:ea typeface="Calibri"/>
                <a:cs typeface="Calibri"/>
              </a:rPr>
              <a:t> </a:t>
            </a:r>
            <a:r>
              <a:rPr lang="en-US" sz="1600" b="1" u="dash"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uFill>
                  <a:solidFill>
                    <a:srgbClr val="00B050"/>
                  </a:solidFill>
                </a:uFill>
                <a:ea typeface="Calibri"/>
                <a:cs typeface="Calibri"/>
              </a:rPr>
              <a:t>the dew lay </a:t>
            </a:r>
            <a:r>
              <a:rPr lang="en-US" sz="1600" b="1" u="dash"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uFill>
                  <a:solidFill>
                    <a:srgbClr val="00B050"/>
                  </a:solidFill>
                </a:uFill>
                <a:ea typeface="Calibri"/>
                <a:cs typeface="Calibri"/>
              </a:rPr>
              <a:t>all </a:t>
            </a:r>
            <a:r>
              <a:rPr lang="en-US" sz="1600" b="1" u="dash"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uFill>
                  <a:solidFill>
                    <a:srgbClr val="00B050"/>
                  </a:solidFill>
                </a:uFill>
                <a:ea typeface="Calibri"/>
                <a:cs typeface="Calibri"/>
              </a:rPr>
              <a:t>around the camp</a:t>
            </a:r>
            <a:r>
              <a:rPr lang="en-US" sz="1600"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a:t>
            </a:r>
            <a:br>
              <a:rPr lang="en-US" sz="1600"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br>
            <a:r>
              <a:rPr lang="en-US" sz="1600" b="1" dirty="0" err="1" smtClean="0">
                <a:solidFill>
                  <a:srgbClr val="008080"/>
                </a:solidFill>
                <a:effectLst/>
                <a:ea typeface="Calibri"/>
                <a:cs typeface="Calibri"/>
              </a:rPr>
              <a:t>Exo</a:t>
            </a:r>
            <a:r>
              <a:rPr lang="en-US" sz="1600" b="1" dirty="0" smtClean="0">
                <a:solidFill>
                  <a:srgbClr val="008080"/>
                </a:solidFill>
                <a:effectLst/>
                <a:ea typeface="Calibri"/>
                <a:cs typeface="Calibri"/>
              </a:rPr>
              <a:t> </a:t>
            </a:r>
            <a:r>
              <a:rPr lang="en-US" sz="1600" b="1" dirty="0">
                <a:solidFill>
                  <a:srgbClr val="008080"/>
                </a:solidFill>
                <a:effectLst/>
                <a:ea typeface="Calibri"/>
                <a:cs typeface="Calibri"/>
              </a:rPr>
              <a:t>16:15 </a:t>
            </a:r>
            <a:r>
              <a:rPr lang="en-US" sz="1600"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 … And Moses </a:t>
            </a:r>
            <a:r>
              <a:rPr lang="en-US" sz="16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said to them, </a:t>
            </a:r>
            <a:r>
              <a:rPr lang="en-US" sz="1600" dirty="0">
                <a:solidFill>
                  <a:srgbClr val="9900FF"/>
                </a:solidFill>
                <a:effectLst/>
                <a:ea typeface="Calibri"/>
                <a:cs typeface="Calibri"/>
              </a:rPr>
              <a:t>“</a:t>
            </a:r>
            <a:r>
              <a:rPr lang="en-US" sz="1600" b="1" i="1" dirty="0">
                <a:solidFill>
                  <a:srgbClr val="9900FF"/>
                </a:solidFill>
                <a:effectLst/>
                <a:ea typeface="Calibri"/>
                <a:cs typeface="Calibri"/>
              </a:rPr>
              <a:t>It is the </a:t>
            </a:r>
            <a:r>
              <a:rPr lang="en-US" sz="1600" b="1" i="1" u="sng" dirty="0">
                <a:solidFill>
                  <a:srgbClr val="9900FF"/>
                </a:solidFill>
                <a:effectLst/>
                <a:uFill>
                  <a:solidFill>
                    <a:srgbClr val="00B050"/>
                  </a:solidFill>
                </a:uFill>
                <a:ea typeface="Calibri"/>
                <a:cs typeface="Calibri"/>
              </a:rPr>
              <a:t>BREAD</a:t>
            </a:r>
            <a:r>
              <a:rPr lang="en-US" sz="1600" b="1" i="1" dirty="0">
                <a:solidFill>
                  <a:srgbClr val="9900FF"/>
                </a:solidFill>
                <a:effectLst/>
                <a:ea typeface="Calibri"/>
                <a:cs typeface="Calibri"/>
              </a:rPr>
              <a:t> </a:t>
            </a:r>
            <a:r>
              <a:rPr lang="en-US" sz="1600" b="1" dirty="0">
                <a:solidFill>
                  <a:srgbClr val="7F7F7F"/>
                </a:solidFill>
                <a:effectLst/>
                <a:ea typeface="Calibri"/>
                <a:cs typeface="Calibri"/>
              </a:rPr>
              <a:t>[manna]</a:t>
            </a:r>
            <a:r>
              <a:rPr lang="en-US" sz="1600" b="1" i="1" dirty="0">
                <a:solidFill>
                  <a:srgbClr val="7F7F7F"/>
                </a:solidFill>
                <a:effectLst/>
                <a:ea typeface="Calibri"/>
                <a:cs typeface="Calibri"/>
              </a:rPr>
              <a:t> </a:t>
            </a:r>
            <a:r>
              <a:rPr lang="en-US" sz="1600" b="1" i="1" dirty="0" smtClean="0">
                <a:solidFill>
                  <a:srgbClr val="9900FF"/>
                </a:solidFill>
                <a:effectLst/>
                <a:ea typeface="Calibri"/>
                <a:cs typeface="Calibri"/>
              </a:rPr>
              <a:t>which</a:t>
            </a:r>
            <a:r>
              <a:rPr lang="en-US" sz="1400" dirty="0" smtClean="0">
                <a:solidFill>
                  <a:srgbClr val="000000"/>
                </a:solidFill>
                <a:effectLst/>
                <a:ea typeface="Calibri"/>
                <a:cs typeface="Calibri"/>
              </a:rPr>
              <a:t> </a:t>
            </a:r>
            <a:r>
              <a:rPr lang="en-US" sz="1400" b="1" dirty="0">
                <a:solidFill>
                  <a:srgbClr val="0000FF"/>
                </a:solidFill>
                <a:effectLst/>
                <a:ea typeface="Calibri"/>
                <a:cs typeface="Calibri"/>
              </a:rPr>
              <a:t>[</a:t>
            </a:r>
            <a:r>
              <a:rPr lang="en-US" sz="1600" b="1" dirty="0" err="1">
                <a:solidFill>
                  <a:srgbClr val="0000FF"/>
                </a:solidFill>
                <a:effectLst/>
                <a:ea typeface="Calibri"/>
                <a:cs typeface="Calibri"/>
              </a:rPr>
              <a:t>Yahuah</a:t>
            </a:r>
            <a:r>
              <a:rPr lang="en-US" sz="1600" b="1" dirty="0">
                <a:solidFill>
                  <a:srgbClr val="0000FF"/>
                </a:solidFill>
                <a:effectLst/>
                <a:ea typeface="Calibri"/>
                <a:cs typeface="Calibri"/>
              </a:rPr>
              <a:t>]</a:t>
            </a:r>
            <a:r>
              <a:rPr lang="en-US" sz="1600" b="1" i="1" dirty="0">
                <a:solidFill>
                  <a:srgbClr val="9900FF"/>
                </a:solidFill>
                <a:effectLst/>
                <a:ea typeface="Calibri"/>
                <a:cs typeface="Calibri"/>
              </a:rPr>
              <a:t> has given you to eat</a:t>
            </a:r>
            <a:r>
              <a:rPr lang="en-US" sz="1600" b="1" i="1" dirty="0" smtClean="0">
                <a:solidFill>
                  <a:srgbClr val="9900FF"/>
                </a:solidFill>
                <a:effectLst/>
                <a:ea typeface="Calibri"/>
                <a:cs typeface="Calibri"/>
              </a:rPr>
              <a:t>.”</a:t>
            </a:r>
            <a:br>
              <a:rPr lang="en-US" sz="1600" b="1" i="1" dirty="0" smtClean="0">
                <a:solidFill>
                  <a:srgbClr val="9900FF"/>
                </a:solidFill>
                <a:effectLst/>
                <a:ea typeface="Calibri"/>
                <a:cs typeface="Calibri"/>
              </a:rPr>
            </a:br>
            <a:r>
              <a:rPr lang="en-US" sz="1600" b="1" dirty="0" err="1">
                <a:solidFill>
                  <a:srgbClr val="008080"/>
                </a:solidFill>
                <a:ea typeface="Calibri"/>
                <a:cs typeface="Calibri"/>
              </a:rPr>
              <a:t>Exo</a:t>
            </a:r>
            <a:r>
              <a:rPr lang="en-US" sz="1600" b="1" dirty="0">
                <a:solidFill>
                  <a:srgbClr val="008080"/>
                </a:solidFill>
                <a:ea typeface="Calibri"/>
                <a:cs typeface="Calibri"/>
              </a:rPr>
              <a:t> 16:21  </a:t>
            </a:r>
            <a:r>
              <a:rPr lang="en-US" sz="1600" b="1" dirty="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And they gathered it every </a:t>
            </a:r>
            <a:r>
              <a:rPr lang="en-US" sz="1600" b="1" dirty="0" smtClean="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morning.  </a:t>
            </a:r>
            <a:r>
              <a:rPr lang="en-US" sz="1400" b="1" dirty="0" smtClean="0">
                <a:solidFill>
                  <a:srgbClr val="7F7F7F"/>
                </a:solidFill>
                <a:ea typeface="Calibri"/>
                <a:cs typeface="Calibri"/>
              </a:rPr>
              <a:t>[17-22]</a:t>
            </a:r>
            <a:r>
              <a:rPr lang="en-US" sz="1400" dirty="0" smtClean="0">
                <a:solidFill>
                  <a:srgbClr val="7F7F7F"/>
                </a:solidFill>
                <a:ea typeface="Calibri"/>
                <a:cs typeface="Calibri"/>
              </a:rPr>
              <a:t> </a:t>
            </a:r>
            <a:r>
              <a:rPr lang="en-US" sz="1600" b="1" dirty="0" smtClean="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
            </a:r>
            <a:br>
              <a:rPr lang="en-US" sz="1600" b="1" dirty="0" smtClean="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br>
            <a:r>
              <a:rPr lang="en-US" sz="1600" b="1" dirty="0" err="1">
                <a:solidFill>
                  <a:srgbClr val="008080"/>
                </a:solidFill>
                <a:ea typeface="Calibri"/>
                <a:cs typeface="Calibri"/>
              </a:rPr>
              <a:t>Exo</a:t>
            </a:r>
            <a:r>
              <a:rPr lang="en-US" sz="1600" b="1" dirty="0">
                <a:solidFill>
                  <a:srgbClr val="008080"/>
                </a:solidFill>
                <a:ea typeface="Calibri"/>
                <a:cs typeface="Calibri"/>
              </a:rPr>
              <a:t> 16:22 </a:t>
            </a:r>
            <a:r>
              <a:rPr lang="en-US" sz="1600" b="1" dirty="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ea typeface="Calibri"/>
                <a:cs typeface="Calibri"/>
              </a:rPr>
              <a:t> </a:t>
            </a:r>
            <a:r>
              <a:rPr lang="en-US" sz="1600" b="1" i="1" dirty="0" smtClean="0">
                <a:solidFill>
                  <a:srgbClr val="FF0000"/>
                </a:solidFill>
                <a:effectLst>
                  <a:outerShdw blurRad="69850" dist="43180" dir="5400000" sx="0" sy="0">
                    <a:srgbClr val="000000">
                      <a:alpha val="65000"/>
                    </a:srgbClr>
                  </a:outerShdw>
                </a:effectLst>
                <a:ea typeface="Calibri"/>
                <a:cs typeface="Calibri"/>
              </a:rPr>
              <a:t> … on </a:t>
            </a:r>
            <a:r>
              <a:rPr lang="en-US" sz="1600" b="1" i="1" dirty="0">
                <a:solidFill>
                  <a:srgbClr val="FF0000"/>
                </a:solidFill>
                <a:effectLst>
                  <a:outerShdw blurRad="69850" dist="43180" dir="5400000" sx="0" sy="0">
                    <a:srgbClr val="000000">
                      <a:alpha val="65000"/>
                    </a:srgbClr>
                  </a:outerShdw>
                </a:effectLst>
                <a:ea typeface="Calibri"/>
                <a:cs typeface="Calibri"/>
              </a:rPr>
              <a:t>the sixth </a:t>
            </a:r>
            <a:r>
              <a:rPr lang="en-US" sz="1600" b="1" i="1" dirty="0" smtClean="0">
                <a:solidFill>
                  <a:srgbClr val="FF0000"/>
                </a:solidFill>
                <a:effectLst>
                  <a:outerShdw blurRad="69850" dist="43180" dir="5400000" sx="0" sy="0">
                    <a:srgbClr val="000000">
                      <a:alpha val="65000"/>
                    </a:srgbClr>
                  </a:outerShdw>
                </a:effectLst>
                <a:ea typeface="Calibri"/>
                <a:cs typeface="Calibri"/>
              </a:rPr>
              <a:t>day </a:t>
            </a:r>
            <a:r>
              <a:rPr lang="en-US" sz="1600" b="1" dirty="0">
                <a:solidFill>
                  <a:srgbClr val="7F7F7F"/>
                </a:solidFill>
                <a:ea typeface="Calibri"/>
                <a:cs typeface="Calibri"/>
              </a:rPr>
              <a:t>[</a:t>
            </a:r>
            <a:r>
              <a:rPr lang="en-US" sz="1600" b="1" dirty="0" err="1">
                <a:solidFill>
                  <a:srgbClr val="7F7F7F"/>
                </a:solidFill>
                <a:ea typeface="Calibri"/>
                <a:cs typeface="Calibri"/>
              </a:rPr>
              <a:t>Zif</a:t>
            </a:r>
            <a:r>
              <a:rPr lang="en-US" sz="1600" b="1" dirty="0">
                <a:solidFill>
                  <a:srgbClr val="7F7F7F"/>
                </a:solidFill>
                <a:ea typeface="Calibri"/>
                <a:cs typeface="Calibri"/>
              </a:rPr>
              <a:t> 22</a:t>
            </a:r>
            <a:r>
              <a:rPr lang="en-US" sz="1600" b="1" dirty="0" smtClean="0">
                <a:solidFill>
                  <a:srgbClr val="7F7F7F"/>
                </a:solidFill>
                <a:ea typeface="Calibri"/>
                <a:cs typeface="Calibri"/>
              </a:rPr>
              <a:t>]</a:t>
            </a:r>
            <a:r>
              <a:rPr lang="en-US" sz="1600" dirty="0" smtClean="0">
                <a:solidFill>
                  <a:srgbClr val="7F7F7F"/>
                </a:solidFill>
                <a:ea typeface="Calibri"/>
                <a:cs typeface="Calibri"/>
              </a:rPr>
              <a:t>,</a:t>
            </a:r>
            <a:r>
              <a:rPr lang="en-US" sz="1600" b="1" dirty="0" smtClean="0">
                <a:solidFill>
                  <a:srgbClr val="FF0000"/>
                </a:solidFill>
                <a:effectLst>
                  <a:outerShdw blurRad="69850" dist="43180" dir="5400000" sx="0" sy="0">
                    <a:srgbClr val="000000">
                      <a:alpha val="65000"/>
                    </a:srgbClr>
                  </a:outerShdw>
                </a:effectLst>
                <a:ea typeface="Calibri"/>
                <a:cs typeface="Calibri"/>
              </a:rPr>
              <a:t> </a:t>
            </a:r>
            <a:r>
              <a:rPr lang="en-US" sz="1600" b="1" dirty="0">
                <a:solidFill>
                  <a:srgbClr val="FF0000"/>
                </a:solidFill>
                <a:effectLst>
                  <a:outerShdw blurRad="69850" dist="43180" dir="5400000" sx="0" sy="0">
                    <a:srgbClr val="000000">
                      <a:alpha val="65000"/>
                    </a:srgbClr>
                  </a:outerShdw>
                </a:effectLst>
                <a:ea typeface="Calibri"/>
                <a:cs typeface="Calibri"/>
              </a:rPr>
              <a:t>they gathered twice as much bread </a:t>
            </a:r>
            <a:r>
              <a:rPr lang="en-US" sz="1600" b="1" dirty="0" smtClean="0">
                <a:solidFill>
                  <a:srgbClr val="FF0000"/>
                </a:solidFill>
                <a:effectLst>
                  <a:outerShdw blurRad="69850" dist="43180" dir="5400000" sx="0" sy="0">
                    <a:srgbClr val="000000">
                      <a:alpha val="65000"/>
                    </a:srgbClr>
                  </a:outerShdw>
                </a:effectLst>
                <a:ea typeface="Calibri"/>
                <a:cs typeface="Calibri"/>
              </a:rPr>
              <a:t>…</a:t>
            </a:r>
            <a:endParaRPr lang="en-US" sz="1600" dirty="0">
              <a:effectLst/>
              <a:ea typeface="Calibri"/>
              <a:cs typeface="Times New Roman"/>
            </a:endParaRPr>
          </a:p>
        </p:txBody>
      </p:sp>
      <p:sp>
        <p:nvSpPr>
          <p:cNvPr id="16" name="Arc 15"/>
          <p:cNvSpPr/>
          <p:nvPr/>
        </p:nvSpPr>
        <p:spPr>
          <a:xfrm>
            <a:off x="7272878" y="2832149"/>
            <a:ext cx="1642522" cy="2044651"/>
          </a:xfrm>
          <a:prstGeom prst="arc">
            <a:avLst>
              <a:gd name="adj1" fmla="val 13328281"/>
              <a:gd name="adj2" fmla="val 4612858"/>
            </a:avLst>
          </a:prstGeom>
          <a:ln w="38100">
            <a:solidFill>
              <a:srgbClr val="00B0F0"/>
            </a:solidFill>
            <a:headEnd type="arrow" w="med" len="med"/>
            <a:tailEnd type="arrow" w="med" len="med"/>
          </a:ln>
          <a:effectLst>
            <a:glow rad="63500">
              <a:schemeClr val="accent6">
                <a:satMod val="175000"/>
                <a:alpha val="40000"/>
              </a:scheme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41051513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2000"/>
                                        <p:tgtEl>
                                          <p:spTgt spid="13"/>
                                        </p:tgtEl>
                                      </p:cBhvr>
                                    </p:animEffect>
                                  </p:childTnLst>
                                </p:cTn>
                              </p:par>
                            </p:childTnLst>
                          </p:cTn>
                        </p:par>
                        <p:par>
                          <p:cTn id="20" fill="hold">
                            <p:stCondLst>
                              <p:cond delay="2000"/>
                            </p:stCondLst>
                            <p:childTnLst>
                              <p:par>
                                <p:cTn id="21" presetID="22" presetClass="entr" presetSubtype="4" fill="hold" grpId="0" nodeType="afterEffect">
                                  <p:stCondLst>
                                    <p:cond delay="150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a:xfrm>
            <a:off x="8267700" y="6429375"/>
            <a:ext cx="876300" cy="292100"/>
          </a:xfrm>
        </p:spPr>
        <p:txBody>
          <a:bodyPr>
            <a:normAutofit fontScale="92500" lnSpcReduction="20000"/>
          </a:bodyPr>
          <a:lstStyle/>
          <a:p>
            <a:fld id="{A0A75170-548C-4A8B-8FEE-6418D9891680}" type="slidenum">
              <a:rPr lang="en-US" smtClean="0"/>
              <a:t>33</a:t>
            </a:fld>
            <a:endParaRPr lang="en-US" dirty="0"/>
          </a:p>
        </p:txBody>
      </p:sp>
      <p:sp>
        <p:nvSpPr>
          <p:cNvPr id="4" name="Title 3"/>
          <p:cNvSpPr>
            <a:spLocks noGrp="1"/>
          </p:cNvSpPr>
          <p:nvPr>
            <p:ph type="title"/>
          </p:nvPr>
        </p:nvSpPr>
        <p:spPr>
          <a:xfrm>
            <a:off x="276225" y="-76200"/>
            <a:ext cx="8591550" cy="6858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solidFill>
                  <a:srgbClr val="FFC000"/>
                </a:solidFill>
                <a:effectLst>
                  <a:outerShdw blurRad="76200" dist="50800" dir="5400000" algn="tl" rotWithShape="0">
                    <a:srgbClr val="000000">
                      <a:alpha val="65000"/>
                    </a:srgbClr>
                  </a:outerShdw>
                </a:effectLst>
              </a:rPr>
              <a:t>The Importance of the First Manna Week </a:t>
            </a:r>
            <a:endParaRPr lang="en-US" b="1" spc="50" dirty="0">
              <a:ln w="11430"/>
              <a:solidFill>
                <a:srgbClr val="FFC000"/>
              </a:solidFill>
              <a:effectLst>
                <a:outerShdw blurRad="76200" dist="50800" dir="5400000" algn="tl" rotWithShape="0">
                  <a:srgbClr val="000000">
                    <a:alpha val="65000"/>
                  </a:srgbClr>
                </a:outerShdw>
              </a:effectLst>
            </a:endParaRPr>
          </a:p>
        </p:txBody>
      </p:sp>
      <p:pic>
        <p:nvPicPr>
          <p:cNvPr id="12" name="Picture 2" descr="C:\Users\Rae\Desktop\zif yellow week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39294"/>
            <a:ext cx="8297629" cy="3333909"/>
          </a:xfrm>
          <a:prstGeom prst="rect">
            <a:avLst/>
          </a:prstGeom>
          <a:noFill/>
          <a:ln w="38100">
            <a:solidFill>
              <a:srgbClr val="FF0000"/>
            </a:solidFill>
          </a:ln>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cxnSp>
        <p:nvCxnSpPr>
          <p:cNvPr id="14" name="Straight Arrow Connector 13"/>
          <p:cNvCxnSpPr/>
          <p:nvPr/>
        </p:nvCxnSpPr>
        <p:spPr>
          <a:xfrm flipV="1">
            <a:off x="1777874" y="4664422"/>
            <a:ext cx="0" cy="1028700"/>
          </a:xfrm>
          <a:prstGeom prst="straightConnector1">
            <a:avLst/>
          </a:prstGeom>
          <a:ln w="57150">
            <a:solidFill>
              <a:srgbClr val="00B0F0"/>
            </a:solidFill>
            <a:tailEnd type="arrow"/>
          </a:ln>
          <a:effectLst>
            <a:glow rad="63500">
              <a:schemeClr val="accent6">
                <a:satMod val="175000"/>
                <a:alpha val="40000"/>
              </a:scheme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8" name="Text Box 155"/>
          <p:cNvSpPr txBox="1"/>
          <p:nvPr/>
        </p:nvSpPr>
        <p:spPr>
          <a:xfrm>
            <a:off x="431549" y="5486400"/>
            <a:ext cx="2692651" cy="990600"/>
          </a:xfrm>
          <a:prstGeom prst="rect">
            <a:avLst/>
          </a:prstGeom>
          <a:solidFill>
            <a:schemeClr val="accent6">
              <a:lumMod val="20000"/>
              <a:lumOff val="80000"/>
            </a:schemeClr>
          </a:solidFill>
          <a:ln w="38100">
            <a:solidFill>
              <a:schemeClr val="tx2">
                <a:lumMod val="60000"/>
                <a:lumOff val="40000"/>
              </a:schemeClr>
            </a:solidFill>
          </a:ln>
          <a:effectLst/>
          <a:scene3d>
            <a:camera prst="orthographicFront"/>
            <a:lightRig rig="threePt" dir="t"/>
          </a:scene3d>
          <a:sp3d>
            <a:bevelT w="114300" prst="artDeco"/>
          </a:sp3d>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600" b="1" u="sng" dirty="0" smtClean="0">
                <a:solidFill>
                  <a:schemeClr val="tx2">
                    <a:lumMod val="60000"/>
                    <a:lumOff val="40000"/>
                  </a:schemeClr>
                </a:solidFill>
                <a:effectLst>
                  <a:outerShdw blurRad="38100" dist="38100" dir="2700000" algn="tl">
                    <a:srgbClr val="000000">
                      <a:alpha val="43137"/>
                    </a:srgbClr>
                  </a:outerShdw>
                </a:effectLst>
                <a:ea typeface="Calibri"/>
                <a:cs typeface="Calibri"/>
              </a:rPr>
              <a:t>Wednesday</a:t>
            </a:r>
            <a:r>
              <a:rPr lang="en-US" sz="1600" b="1" dirty="0" smtClean="0">
                <a:solidFill>
                  <a:srgbClr val="008080"/>
                </a:solidFill>
                <a:effectLst>
                  <a:outerShdw blurRad="38100" dist="38100" dir="2700000" algn="tl">
                    <a:srgbClr val="000000">
                      <a:alpha val="43137"/>
                    </a:srgbClr>
                  </a:outerShdw>
                </a:effectLst>
                <a:ea typeface="Calibri"/>
                <a:cs typeface="Calibri"/>
              </a:rPr>
              <a:t> Passover places the first arrival of manna </a:t>
            </a:r>
            <a:br>
              <a:rPr lang="en-US" sz="1600" b="1" dirty="0" smtClean="0">
                <a:solidFill>
                  <a:srgbClr val="008080"/>
                </a:solidFill>
                <a:effectLst>
                  <a:outerShdw blurRad="38100" dist="38100" dir="2700000" algn="tl">
                    <a:srgbClr val="000000">
                      <a:alpha val="43137"/>
                    </a:srgbClr>
                  </a:outerShdw>
                </a:effectLst>
                <a:ea typeface="Calibri"/>
                <a:cs typeface="Calibri"/>
              </a:rPr>
            </a:br>
            <a:r>
              <a:rPr lang="en-US" sz="1600" b="1" dirty="0" smtClean="0">
                <a:solidFill>
                  <a:srgbClr val="008080"/>
                </a:solidFill>
                <a:effectLst>
                  <a:outerShdw blurRad="38100" dist="38100" dir="2700000" algn="tl">
                    <a:srgbClr val="000000">
                      <a:alpha val="43137"/>
                    </a:srgbClr>
                  </a:outerShdw>
                </a:effectLst>
                <a:ea typeface="Calibri"/>
                <a:cs typeface="Calibri"/>
              </a:rPr>
              <a:t>on Monday, </a:t>
            </a:r>
            <a:r>
              <a:rPr lang="en-US" sz="1600" b="1" dirty="0" err="1" smtClean="0">
                <a:solidFill>
                  <a:schemeClr val="tx2">
                    <a:lumMod val="60000"/>
                    <a:lumOff val="40000"/>
                  </a:schemeClr>
                </a:solidFill>
                <a:effectLst>
                  <a:outerShdw blurRad="38100" dist="38100" dir="2700000" algn="tl">
                    <a:srgbClr val="000000">
                      <a:alpha val="43137"/>
                    </a:srgbClr>
                  </a:outerShdw>
                </a:effectLst>
                <a:ea typeface="Calibri"/>
                <a:cs typeface="Calibri"/>
              </a:rPr>
              <a:t>Zif</a:t>
            </a:r>
            <a:r>
              <a:rPr lang="en-US" sz="1600" b="1" dirty="0" smtClean="0">
                <a:solidFill>
                  <a:schemeClr val="tx2">
                    <a:lumMod val="60000"/>
                    <a:lumOff val="40000"/>
                  </a:schemeClr>
                </a:solidFill>
                <a:effectLst>
                  <a:outerShdw blurRad="38100" dist="38100" dir="2700000" algn="tl">
                    <a:srgbClr val="000000">
                      <a:alpha val="43137"/>
                    </a:srgbClr>
                  </a:outerShdw>
                </a:effectLst>
                <a:ea typeface="Calibri"/>
                <a:cs typeface="Calibri"/>
              </a:rPr>
              <a:t> 18. </a:t>
            </a:r>
          </a:p>
        </p:txBody>
      </p:sp>
      <p:sp>
        <p:nvSpPr>
          <p:cNvPr id="19" name="Text Box 154"/>
          <p:cNvSpPr txBox="1"/>
          <p:nvPr/>
        </p:nvSpPr>
        <p:spPr>
          <a:xfrm>
            <a:off x="914400" y="685800"/>
            <a:ext cx="7391400" cy="1219200"/>
          </a:xfrm>
          <a:prstGeom prst="rect">
            <a:avLst/>
          </a:prstGeom>
          <a:solidFill>
            <a:srgbClr val="D5F4FF"/>
          </a:solidFill>
          <a:ln w="28575">
            <a:solidFill>
              <a:srgbClr val="00B0F0"/>
            </a:solidFill>
          </a:ln>
          <a:effectLst/>
          <a:scene3d>
            <a:camera prst="orthographicFront"/>
            <a:lightRig rig="threePt" dir="t"/>
          </a:scene3d>
          <a:sp3d>
            <a:bevelT prst="relaxedInset"/>
          </a:sp3d>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sp3d extrusionH="57150">
              <a:bevelT w="38100" h="38100"/>
            </a:sp3d>
          </a:bodyPr>
          <a:lstStyle/>
          <a:p>
            <a:pPr algn="ctr">
              <a:lnSpc>
                <a:spcPct val="115000"/>
              </a:lnSpc>
              <a:spcAft>
                <a:spcPts val="1000"/>
              </a:spcAft>
            </a:pPr>
            <a:r>
              <a:rPr lang="en-US" sz="1600" b="1" dirty="0" smtClean="0">
                <a:solidFill>
                  <a:srgbClr val="0070C0"/>
                </a:solidFill>
                <a:ea typeface="Calibri"/>
                <a:cs typeface="Times New Roman"/>
              </a:rPr>
              <a:t>Counting from a Tuesday Passover of </a:t>
            </a:r>
            <a:r>
              <a:rPr lang="en-US" sz="1600" b="1" dirty="0" err="1" smtClean="0">
                <a:solidFill>
                  <a:srgbClr val="0070C0"/>
                </a:solidFill>
                <a:ea typeface="Calibri"/>
                <a:cs typeface="Times New Roman"/>
              </a:rPr>
              <a:t>Abib</a:t>
            </a:r>
            <a:r>
              <a:rPr lang="en-US" sz="1600" b="1" dirty="0" smtClean="0">
                <a:solidFill>
                  <a:srgbClr val="0070C0"/>
                </a:solidFill>
                <a:ea typeface="Calibri"/>
                <a:cs typeface="Times New Roman"/>
              </a:rPr>
              <a:t> 14, the Scriptural timing places</a:t>
            </a:r>
            <a:br>
              <a:rPr lang="en-US" sz="1600" b="1" dirty="0" smtClean="0">
                <a:solidFill>
                  <a:srgbClr val="0070C0"/>
                </a:solidFill>
                <a:ea typeface="Calibri"/>
                <a:cs typeface="Times New Roman"/>
              </a:rPr>
            </a:br>
            <a:r>
              <a:rPr lang="en-US" sz="1600" b="1" dirty="0" smtClean="0">
                <a:solidFill>
                  <a:srgbClr val="0070C0"/>
                </a:solidFill>
                <a:ea typeface="Calibri"/>
                <a:cs typeface="Times New Roman"/>
              </a:rPr>
              <a:t> the first arrival of the manna on the morning of the 1</a:t>
            </a:r>
            <a:r>
              <a:rPr lang="en-US" sz="1600" b="1" baseline="30000" dirty="0" smtClean="0">
                <a:solidFill>
                  <a:srgbClr val="0070C0"/>
                </a:solidFill>
                <a:ea typeface="Calibri"/>
                <a:cs typeface="Times New Roman"/>
              </a:rPr>
              <a:t>st</a:t>
            </a:r>
            <a:r>
              <a:rPr lang="en-US" sz="1600" b="1" dirty="0" smtClean="0">
                <a:solidFill>
                  <a:srgbClr val="0070C0"/>
                </a:solidFill>
                <a:ea typeface="Calibri"/>
                <a:cs typeface="Times New Roman"/>
              </a:rPr>
              <a:t> day of the week.  </a:t>
            </a:r>
            <a:br>
              <a:rPr lang="en-US" sz="1600" b="1" dirty="0" smtClean="0">
                <a:solidFill>
                  <a:srgbClr val="0070C0"/>
                </a:solidFill>
                <a:ea typeface="Calibri"/>
                <a:cs typeface="Times New Roman"/>
              </a:rPr>
            </a:br>
            <a:r>
              <a:rPr lang="en-US" sz="1600" b="1" dirty="0" smtClean="0">
                <a:solidFill>
                  <a:srgbClr val="0070C0"/>
                </a:solidFill>
                <a:ea typeface="Calibri"/>
                <a:cs typeface="Times New Roman"/>
              </a:rPr>
              <a:t>This establishes the pattern of:  “work six days, rest the seventh.”  </a:t>
            </a:r>
            <a:br>
              <a:rPr lang="en-US" sz="1600" b="1" dirty="0" smtClean="0">
                <a:solidFill>
                  <a:srgbClr val="0070C0"/>
                </a:solidFill>
                <a:ea typeface="Calibri"/>
                <a:cs typeface="Times New Roman"/>
              </a:rPr>
            </a:br>
            <a:r>
              <a:rPr lang="en-US" sz="1600" b="1" dirty="0" smtClean="0">
                <a:solidFill>
                  <a:srgbClr val="0070C0"/>
                </a:solidFill>
                <a:ea typeface="Calibri"/>
                <a:cs typeface="Times New Roman"/>
              </a:rPr>
              <a:t>What would happen with a </a:t>
            </a:r>
            <a:r>
              <a:rPr lang="en-US" sz="1600" b="1" u="sng" dirty="0" smtClean="0">
                <a:solidFill>
                  <a:schemeClr val="tx2">
                    <a:lumMod val="60000"/>
                    <a:lumOff val="40000"/>
                  </a:schemeClr>
                </a:solidFill>
                <a:ea typeface="Calibri"/>
                <a:cs typeface="Times New Roman"/>
              </a:rPr>
              <a:t>Wednesday</a:t>
            </a:r>
            <a:r>
              <a:rPr lang="en-US" sz="1600" b="1" dirty="0" smtClean="0">
                <a:solidFill>
                  <a:srgbClr val="0070C0"/>
                </a:solidFill>
                <a:ea typeface="Calibri"/>
                <a:cs typeface="Times New Roman"/>
              </a:rPr>
              <a:t> or </a:t>
            </a:r>
            <a:r>
              <a:rPr lang="en-US" sz="1600" b="1" u="sng" dirty="0" smtClean="0">
                <a:solidFill>
                  <a:srgbClr val="FF0000"/>
                </a:solidFill>
                <a:ea typeface="Calibri"/>
                <a:cs typeface="Times New Roman"/>
              </a:rPr>
              <a:t>Friday</a:t>
            </a:r>
            <a:r>
              <a:rPr lang="en-US" sz="1600" b="1" dirty="0" smtClean="0">
                <a:solidFill>
                  <a:srgbClr val="0070C0"/>
                </a:solidFill>
                <a:ea typeface="Calibri"/>
                <a:cs typeface="Times New Roman"/>
              </a:rPr>
              <a:t> Passover in the month of </a:t>
            </a:r>
            <a:r>
              <a:rPr lang="en-US" sz="1600" b="1" dirty="0" err="1" smtClean="0">
                <a:solidFill>
                  <a:srgbClr val="0070C0"/>
                </a:solidFill>
                <a:ea typeface="Calibri"/>
                <a:cs typeface="Times New Roman"/>
              </a:rPr>
              <a:t>Abib</a:t>
            </a:r>
            <a:r>
              <a:rPr lang="en-US" sz="1600" b="1" dirty="0" smtClean="0">
                <a:solidFill>
                  <a:srgbClr val="0070C0"/>
                </a:solidFill>
                <a:ea typeface="Calibri"/>
                <a:cs typeface="Times New Roman"/>
              </a:rPr>
              <a:t>?</a:t>
            </a:r>
            <a:endParaRPr lang="en-US" sz="1600" b="1" dirty="0">
              <a:solidFill>
                <a:srgbClr val="0070C0"/>
              </a:solidFill>
              <a:effectLst/>
              <a:ea typeface="Calibri"/>
              <a:cs typeface="Times New Roman"/>
            </a:endParaRPr>
          </a:p>
        </p:txBody>
      </p:sp>
      <p:sp>
        <p:nvSpPr>
          <p:cNvPr id="20" name="Text Box 155"/>
          <p:cNvSpPr txBox="1"/>
          <p:nvPr/>
        </p:nvSpPr>
        <p:spPr>
          <a:xfrm>
            <a:off x="6096000" y="5486400"/>
            <a:ext cx="2667000" cy="1066800"/>
          </a:xfrm>
          <a:prstGeom prst="rect">
            <a:avLst/>
          </a:prstGeom>
          <a:solidFill>
            <a:schemeClr val="accent6">
              <a:lumMod val="20000"/>
              <a:lumOff val="80000"/>
            </a:schemeClr>
          </a:solidFill>
          <a:ln w="38100">
            <a:solidFill>
              <a:srgbClr val="FF0000"/>
            </a:solidFill>
          </a:ln>
          <a:effectLst/>
          <a:scene3d>
            <a:camera prst="orthographicFront"/>
            <a:lightRig rig="threePt" dir="t"/>
          </a:scene3d>
          <a:sp3d>
            <a:bevelT w="114300" prst="artDeco"/>
          </a:sp3d>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sp3d extrusionH="57150">
              <a:bevelT w="38100" h="38100"/>
            </a:sp3d>
          </a:bodyPr>
          <a:lstStyle/>
          <a:p>
            <a:pPr marL="0" marR="0" algn="ctr">
              <a:lnSpc>
                <a:spcPct val="115000"/>
              </a:lnSpc>
              <a:spcBef>
                <a:spcPts val="0"/>
              </a:spcBef>
              <a:spcAft>
                <a:spcPts val="1000"/>
              </a:spcAft>
            </a:pPr>
            <a:r>
              <a:rPr lang="en-US" b="1" dirty="0" smtClean="0">
                <a:solidFill>
                  <a:srgbClr val="FF0000"/>
                </a:solidFill>
                <a:effectLst>
                  <a:outerShdw blurRad="38100" dist="38100" dir="2700000" algn="tl">
                    <a:srgbClr val="000000">
                      <a:alpha val="43137"/>
                    </a:srgbClr>
                  </a:outerShdw>
                </a:effectLst>
                <a:ea typeface="Calibri"/>
                <a:cs typeface="Calibri"/>
              </a:rPr>
              <a:t>Neither option can establish the pattern from the Creation Week!</a:t>
            </a:r>
          </a:p>
        </p:txBody>
      </p:sp>
      <p:cxnSp>
        <p:nvCxnSpPr>
          <p:cNvPr id="21" name="Straight Arrow Connector 20"/>
          <p:cNvCxnSpPr/>
          <p:nvPr/>
        </p:nvCxnSpPr>
        <p:spPr>
          <a:xfrm flipV="1">
            <a:off x="3810000" y="4644993"/>
            <a:ext cx="0" cy="1028700"/>
          </a:xfrm>
          <a:prstGeom prst="straightConnector1">
            <a:avLst/>
          </a:prstGeom>
          <a:ln w="57150">
            <a:solidFill>
              <a:srgbClr val="00B0F0"/>
            </a:solidFill>
            <a:tailEnd type="arrow"/>
          </a:ln>
          <a:effectLst>
            <a:glow rad="63500">
              <a:schemeClr val="accent6">
                <a:satMod val="175000"/>
                <a:alpha val="40000"/>
              </a:scheme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2" name="Text Box 155"/>
          <p:cNvSpPr txBox="1"/>
          <p:nvPr/>
        </p:nvSpPr>
        <p:spPr>
          <a:xfrm>
            <a:off x="3267547" y="5486400"/>
            <a:ext cx="2692651" cy="990600"/>
          </a:xfrm>
          <a:prstGeom prst="rect">
            <a:avLst/>
          </a:prstGeom>
          <a:solidFill>
            <a:schemeClr val="accent6">
              <a:lumMod val="20000"/>
              <a:lumOff val="80000"/>
            </a:schemeClr>
          </a:solidFill>
          <a:ln w="38100">
            <a:solidFill>
              <a:schemeClr val="tx2">
                <a:lumMod val="60000"/>
                <a:lumOff val="40000"/>
              </a:schemeClr>
            </a:solidFill>
          </a:ln>
          <a:effectLst/>
          <a:scene3d>
            <a:camera prst="orthographicFront"/>
            <a:lightRig rig="threePt" dir="t"/>
          </a:scene3d>
          <a:sp3d>
            <a:bevelT w="114300" prst="artDeco"/>
          </a:sp3d>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600" b="1" u="sng" dirty="0" smtClean="0">
                <a:solidFill>
                  <a:srgbClr val="FF0000"/>
                </a:solidFill>
                <a:effectLst>
                  <a:outerShdw blurRad="38100" dist="38100" dir="2700000" algn="tl">
                    <a:srgbClr val="000000">
                      <a:alpha val="43137"/>
                    </a:srgbClr>
                  </a:outerShdw>
                </a:effectLst>
                <a:ea typeface="Calibri"/>
                <a:cs typeface="Calibri"/>
              </a:rPr>
              <a:t>Friday</a:t>
            </a:r>
            <a:r>
              <a:rPr lang="en-US" sz="1600" b="1" dirty="0" smtClean="0">
                <a:solidFill>
                  <a:srgbClr val="008080"/>
                </a:solidFill>
                <a:effectLst>
                  <a:outerShdw blurRad="38100" dist="38100" dir="2700000" algn="tl">
                    <a:srgbClr val="000000">
                      <a:alpha val="43137"/>
                    </a:srgbClr>
                  </a:outerShdw>
                </a:effectLst>
                <a:ea typeface="Calibri"/>
                <a:cs typeface="Calibri"/>
              </a:rPr>
              <a:t> Passover places the first arrival of manna </a:t>
            </a:r>
            <a:br>
              <a:rPr lang="en-US" sz="1600" b="1" dirty="0" smtClean="0">
                <a:solidFill>
                  <a:srgbClr val="008080"/>
                </a:solidFill>
                <a:effectLst>
                  <a:outerShdw blurRad="38100" dist="38100" dir="2700000" algn="tl">
                    <a:srgbClr val="000000">
                      <a:alpha val="43137"/>
                    </a:srgbClr>
                  </a:outerShdw>
                </a:effectLst>
                <a:ea typeface="Calibri"/>
                <a:cs typeface="Calibri"/>
              </a:rPr>
            </a:br>
            <a:r>
              <a:rPr lang="en-US" sz="1600" b="1" dirty="0" smtClean="0">
                <a:solidFill>
                  <a:srgbClr val="008080"/>
                </a:solidFill>
                <a:effectLst>
                  <a:outerShdw blurRad="38100" dist="38100" dir="2700000" algn="tl">
                    <a:srgbClr val="000000">
                      <a:alpha val="43137"/>
                    </a:srgbClr>
                  </a:outerShdw>
                </a:effectLst>
                <a:ea typeface="Calibri"/>
                <a:cs typeface="Calibri"/>
              </a:rPr>
              <a:t>on Wednesday, </a:t>
            </a:r>
            <a:r>
              <a:rPr lang="en-US" sz="1600" b="1" dirty="0" err="1" smtClean="0">
                <a:solidFill>
                  <a:srgbClr val="FF0000"/>
                </a:solidFill>
                <a:effectLst>
                  <a:outerShdw blurRad="38100" dist="38100" dir="2700000" algn="tl">
                    <a:srgbClr val="000000">
                      <a:alpha val="43137"/>
                    </a:srgbClr>
                  </a:outerShdw>
                </a:effectLst>
                <a:ea typeface="Calibri"/>
                <a:cs typeface="Calibri"/>
              </a:rPr>
              <a:t>Zif</a:t>
            </a:r>
            <a:r>
              <a:rPr lang="en-US" sz="1600" b="1" dirty="0" smtClean="0">
                <a:solidFill>
                  <a:srgbClr val="FF0000"/>
                </a:solidFill>
                <a:effectLst>
                  <a:outerShdw blurRad="38100" dist="38100" dir="2700000" algn="tl">
                    <a:srgbClr val="000000">
                      <a:alpha val="43137"/>
                    </a:srgbClr>
                  </a:outerShdw>
                </a:effectLst>
                <a:ea typeface="Calibri"/>
                <a:cs typeface="Calibri"/>
              </a:rPr>
              <a:t> 20. </a:t>
            </a:r>
          </a:p>
        </p:txBody>
      </p:sp>
    </p:spTree>
    <p:extLst>
      <p:ext uri="{BB962C8B-B14F-4D97-AF65-F5344CB8AC3E}">
        <p14:creationId xmlns:p14="http://schemas.microsoft.com/office/powerpoint/2010/main" val="13241163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normAutofit fontScale="92500" lnSpcReduction="20000"/>
          </a:bodyPr>
          <a:lstStyle/>
          <a:p>
            <a:fld id="{A0A75170-548C-4A8B-8FEE-6418D9891680}" type="slidenum">
              <a:rPr lang="en-US" smtClean="0"/>
              <a:t>34</a:t>
            </a:fld>
            <a:endParaRPr lang="en-US"/>
          </a:p>
        </p:txBody>
      </p:sp>
      <p:sp>
        <p:nvSpPr>
          <p:cNvPr id="8" name="Subtitle 7"/>
          <p:cNvSpPr>
            <a:spLocks noGrp="1"/>
          </p:cNvSpPr>
          <p:nvPr>
            <p:ph type="subTitle" idx="1"/>
          </p:nvPr>
        </p:nvSpPr>
        <p:spPr>
          <a:xfrm>
            <a:off x="3606800" y="4429902"/>
            <a:ext cx="5537200" cy="1970898"/>
          </a:xfrm>
        </p:spPr>
        <p:txBody>
          <a:bodyPr>
            <a:normAutofit fontScale="85000" lnSpcReduction="20000"/>
            <a:scene3d>
              <a:camera prst="orthographicFront"/>
              <a:lightRig rig="threePt" dir="t"/>
            </a:scene3d>
            <a:sp3d extrusionH="57150">
              <a:bevelT w="38100" h="38100"/>
            </a:sp3d>
          </a:bodyPr>
          <a:lstStyle/>
          <a:p>
            <a:pPr algn="ctr"/>
            <a:r>
              <a:rPr lang="en-US" b="1" dirty="0" smtClean="0">
                <a:solidFill>
                  <a:schemeClr val="accent2">
                    <a:lumMod val="75000"/>
                  </a:schemeClr>
                </a:solidFill>
              </a:rPr>
              <a:t>Let’s review this information on the</a:t>
            </a:r>
            <a:br>
              <a:rPr lang="en-US" b="1" dirty="0" smtClean="0">
                <a:solidFill>
                  <a:schemeClr val="accent2">
                    <a:lumMod val="75000"/>
                  </a:schemeClr>
                </a:solidFill>
              </a:rPr>
            </a:br>
            <a:r>
              <a:rPr lang="en-US" b="1" dirty="0" smtClean="0">
                <a:solidFill>
                  <a:schemeClr val="accent2">
                    <a:lumMod val="75000"/>
                  </a:schemeClr>
                </a:solidFill>
              </a:rPr>
              <a:t> Abib and Zif calendars,  before we</a:t>
            </a:r>
            <a:br>
              <a:rPr lang="en-US" b="1" dirty="0" smtClean="0">
                <a:solidFill>
                  <a:schemeClr val="accent2">
                    <a:lumMod val="75000"/>
                  </a:schemeClr>
                </a:solidFill>
              </a:rPr>
            </a:br>
            <a:r>
              <a:rPr lang="en-US" b="1" dirty="0" smtClean="0">
                <a:solidFill>
                  <a:schemeClr val="accent2">
                    <a:lumMod val="75000"/>
                  </a:schemeClr>
                </a:solidFill>
              </a:rPr>
              <a:t>move to Sivan – the 3</a:t>
            </a:r>
            <a:r>
              <a:rPr lang="en-US" b="1" baseline="30000" dirty="0" smtClean="0">
                <a:solidFill>
                  <a:schemeClr val="accent2">
                    <a:lumMod val="75000"/>
                  </a:schemeClr>
                </a:solidFill>
              </a:rPr>
              <a:t>rd</a:t>
            </a:r>
            <a:r>
              <a:rPr lang="en-US" b="1" dirty="0" smtClean="0">
                <a:solidFill>
                  <a:schemeClr val="accent2">
                    <a:lumMod val="75000"/>
                  </a:schemeClr>
                </a:solidFill>
              </a:rPr>
              <a:t> month</a:t>
            </a:r>
            <a:r>
              <a:rPr lang="en-US" dirty="0" smtClean="0">
                <a:solidFill>
                  <a:schemeClr val="accent2">
                    <a:lumMod val="75000"/>
                  </a:schemeClr>
                </a:solidFill>
              </a:rPr>
              <a:t>.</a:t>
            </a:r>
          </a:p>
          <a:p>
            <a:pPr algn="ctr"/>
            <a:r>
              <a:rPr lang="en-US" b="1" dirty="0" smtClean="0">
                <a:solidFill>
                  <a:srgbClr val="008080"/>
                </a:solidFill>
              </a:rPr>
              <a:t>Notice, both months have </a:t>
            </a:r>
            <a:br>
              <a:rPr lang="en-US" b="1" dirty="0" smtClean="0">
                <a:solidFill>
                  <a:srgbClr val="008080"/>
                </a:solidFill>
              </a:rPr>
            </a:br>
            <a:r>
              <a:rPr lang="en-US" b="1" dirty="0" smtClean="0">
                <a:solidFill>
                  <a:srgbClr val="008080"/>
                </a:solidFill>
              </a:rPr>
              <a:t>30 days/month.</a:t>
            </a:r>
            <a:r>
              <a:rPr lang="en-US" b="1" dirty="0" smtClean="0">
                <a:solidFill>
                  <a:srgbClr val="FF0000"/>
                </a:solidFill>
              </a:rPr>
              <a:t>  </a:t>
            </a:r>
            <a:br>
              <a:rPr lang="en-US" b="1" dirty="0" smtClean="0">
                <a:solidFill>
                  <a:srgbClr val="FF0000"/>
                </a:solidFill>
              </a:rPr>
            </a:br>
            <a:r>
              <a:rPr lang="en-US" b="1" dirty="0" smtClean="0">
                <a:solidFill>
                  <a:srgbClr val="FF0000"/>
                </a:solidFill>
              </a:rPr>
              <a:t>This never happens with a Lunar Calendar, or the Roman Calendar!</a:t>
            </a:r>
            <a:endParaRPr lang="en-US" b="1" dirty="0">
              <a:solidFill>
                <a:srgbClr val="008080"/>
              </a:solidFill>
            </a:endParaRPr>
          </a:p>
        </p:txBody>
      </p:sp>
      <p:sp>
        <p:nvSpPr>
          <p:cNvPr id="7" name="Title 6"/>
          <p:cNvSpPr>
            <a:spLocks noGrp="1"/>
          </p:cNvSpPr>
          <p:nvPr>
            <p:ph type="title"/>
          </p:nvPr>
        </p:nvSpPr>
        <p:spPr>
          <a:xfrm>
            <a:off x="685800" y="304800"/>
            <a:ext cx="2205056" cy="731521"/>
          </a:xfrm>
        </p:spPr>
        <p:txBody>
          <a:bodyPr>
            <a:scene3d>
              <a:camera prst="orthographicFront"/>
              <a:lightRig rig="threePt" dir="t"/>
            </a:scene3d>
            <a:sp3d extrusionH="57150">
              <a:bevelT w="57150" h="38100" prst="artDeco"/>
            </a:sp3d>
          </a:bodyPr>
          <a:lstStyle/>
          <a:p>
            <a:pPr algn="ctr"/>
            <a:r>
              <a:rPr lang="en-US" b="1" dirty="0" smtClean="0">
                <a:solidFill>
                  <a:schemeClr val="tx1">
                    <a:lumMod val="10000"/>
                    <a:lumOff val="90000"/>
                  </a:schemeClr>
                </a:solidFill>
              </a:rPr>
              <a:t>REVIEW</a:t>
            </a:r>
            <a:endParaRPr lang="en-US" b="1" dirty="0">
              <a:solidFill>
                <a:schemeClr val="tx1">
                  <a:lumMod val="10000"/>
                  <a:lumOff val="90000"/>
                </a:schemeClr>
              </a:solidFill>
            </a:endParaRPr>
          </a:p>
        </p:txBody>
      </p:sp>
      <p:pic>
        <p:nvPicPr>
          <p:cNvPr id="8194" name="Picture 2" descr="D:\Tschoepe\Tschoepe OLD - PPTs for Dawn\Tschoepe Dawn PPT Folder\Cartoon Goodies &amp; Fun Images\Magnifyinig Glass png.png"/>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95600" y="609600"/>
            <a:ext cx="2483784" cy="2743200"/>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7"/>
          <p:cNvSpPr txBox="1">
            <a:spLocks/>
          </p:cNvSpPr>
          <p:nvPr/>
        </p:nvSpPr>
        <p:spPr>
          <a:xfrm>
            <a:off x="5257800" y="335422"/>
            <a:ext cx="3657600" cy="4114800"/>
          </a:xfrm>
          <a:prstGeom prst="rect">
            <a:avLst/>
          </a:prstGeom>
        </p:spPr>
        <p:txBody>
          <a:bodyPr vert="horz" lIns="91440" tIns="45720" rIns="91440" bIns="45720" rtlCol="0" anchor="b" anchorCtr="0">
            <a:normAutofit fontScale="92500" lnSpcReduction="10000"/>
            <a:scene3d>
              <a:camera prst="orthographicFront"/>
              <a:lightRig rig="threePt" dir="t"/>
            </a:scene3d>
            <a:sp3d extrusionH="57150">
              <a:bevelT w="38100" h="38100"/>
            </a:sp3d>
          </a:bodyPr>
          <a:lstStyle>
            <a:lvl1pPr marL="0" indent="0" algn="l" defTabSz="914400" rtl="0" eaLnBrk="1" latinLnBrk="0" hangingPunct="1">
              <a:spcBef>
                <a:spcPts val="600"/>
              </a:spcBef>
              <a:spcAft>
                <a:spcPts val="0"/>
              </a:spcAft>
              <a:buClr>
                <a:schemeClr val="accent1"/>
              </a:buClr>
              <a:buFont typeface="Arial" pitchFamily="34" charset="0"/>
              <a:buNone/>
              <a:defRPr sz="2400" b="0" i="0" kern="1200" cap="none" spc="120" baseline="0">
                <a:solidFill>
                  <a:schemeClr val="tx2"/>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20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8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baseline="0">
                <a:solidFill>
                  <a:schemeClr val="tx1">
                    <a:tint val="75000"/>
                  </a:schemeClr>
                </a:solidFill>
                <a:latin typeface="+mn-lt"/>
                <a:ea typeface="+mn-ea"/>
                <a:cs typeface="Tahoma" pitchFamily="34" charset="0"/>
              </a:defRPr>
            </a:lvl5pPr>
            <a:lvl6pPr marL="2286000" indent="0" algn="ctr"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9pPr>
          </a:lstStyle>
          <a:p>
            <a:pPr algn="ctr"/>
            <a:r>
              <a:rPr lang="en-US" b="1" dirty="0">
                <a:solidFill>
                  <a:schemeClr val="accent2"/>
                </a:solidFill>
              </a:rPr>
              <a:t>This </a:t>
            </a:r>
            <a:r>
              <a:rPr lang="en-US" b="1" dirty="0" smtClean="0">
                <a:solidFill>
                  <a:schemeClr val="accent2"/>
                </a:solidFill>
              </a:rPr>
              <a:t>completes Section #2 </a:t>
            </a:r>
            <a:r>
              <a:rPr lang="en-US" dirty="0" smtClean="0">
                <a:solidFill>
                  <a:schemeClr val="accent2"/>
                </a:solidFill>
              </a:rPr>
              <a:t>and </a:t>
            </a:r>
            <a:r>
              <a:rPr lang="en-US" dirty="0">
                <a:solidFill>
                  <a:schemeClr val="accent2"/>
                </a:solidFill>
              </a:rPr>
              <a:t>a few of the high points for the 2</a:t>
            </a:r>
            <a:r>
              <a:rPr lang="en-US" baseline="30000" dirty="0">
                <a:solidFill>
                  <a:schemeClr val="accent2"/>
                </a:solidFill>
              </a:rPr>
              <a:t>nd</a:t>
            </a:r>
            <a:r>
              <a:rPr lang="en-US" dirty="0">
                <a:solidFill>
                  <a:schemeClr val="accent2"/>
                </a:solidFill>
              </a:rPr>
              <a:t> month to demonstrate the perfect </a:t>
            </a:r>
            <a:r>
              <a:rPr lang="en-US" dirty="0">
                <a:solidFill>
                  <a:schemeClr val="accent2"/>
                </a:solidFill>
                <a:effectLst>
                  <a:outerShdw blurRad="38100" dist="38100" dir="2700000" algn="tl">
                    <a:srgbClr val="000000">
                      <a:alpha val="43137"/>
                    </a:srgbClr>
                  </a:outerShdw>
                </a:effectLst>
              </a:rPr>
              <a:t>Manna Week</a:t>
            </a:r>
            <a:r>
              <a:rPr lang="en-US" dirty="0" smtClean="0">
                <a:solidFill>
                  <a:schemeClr val="accent2"/>
                </a:solidFill>
              </a:rPr>
              <a:t>.</a:t>
            </a:r>
            <a:br>
              <a:rPr lang="en-US" dirty="0" smtClean="0">
                <a:solidFill>
                  <a:schemeClr val="accent2"/>
                </a:solidFill>
              </a:rPr>
            </a:br>
            <a:r>
              <a:rPr lang="en-US" dirty="0" smtClean="0">
                <a:solidFill>
                  <a:schemeClr val="accent2"/>
                </a:solidFill>
              </a:rPr>
              <a:t/>
            </a:r>
            <a:br>
              <a:rPr lang="en-US" dirty="0" smtClean="0">
                <a:solidFill>
                  <a:schemeClr val="accent2"/>
                </a:solidFill>
              </a:rPr>
            </a:br>
            <a:r>
              <a:rPr lang="en-US" dirty="0" smtClean="0">
                <a:solidFill>
                  <a:schemeClr val="accent2"/>
                </a:solidFill>
                <a:effectLst>
                  <a:outerShdw blurRad="38100" dist="38100" dir="2700000" algn="tl">
                    <a:srgbClr val="000000">
                      <a:alpha val="43137"/>
                    </a:srgbClr>
                  </a:outerShdw>
                </a:effectLst>
              </a:rPr>
              <a:t>Manna</a:t>
            </a:r>
            <a:r>
              <a:rPr lang="en-US" dirty="0" smtClean="0">
                <a:solidFill>
                  <a:schemeClr val="accent2"/>
                </a:solidFill>
              </a:rPr>
              <a:t> </a:t>
            </a:r>
            <a:r>
              <a:rPr lang="en-US" dirty="0">
                <a:solidFill>
                  <a:schemeClr val="accent2"/>
                </a:solidFill>
              </a:rPr>
              <a:t>fell for the first time on the 1</a:t>
            </a:r>
            <a:r>
              <a:rPr lang="en-US" baseline="30000" dirty="0">
                <a:solidFill>
                  <a:schemeClr val="accent2"/>
                </a:solidFill>
              </a:rPr>
              <a:t>st</a:t>
            </a:r>
            <a:r>
              <a:rPr lang="en-US" dirty="0">
                <a:solidFill>
                  <a:schemeClr val="accent2"/>
                </a:solidFill>
              </a:rPr>
              <a:t> day of the week, so six days of gathering was completed before the </a:t>
            </a:r>
            <a:r>
              <a:rPr lang="en-US" dirty="0" smtClean="0">
                <a:solidFill>
                  <a:schemeClr val="accent2"/>
                </a:solidFill>
              </a:rPr>
              <a:t>Sabbath, establishing the pattern in the Creation week.  </a:t>
            </a:r>
            <a:endParaRPr lang="en-US" dirty="0">
              <a:solidFill>
                <a:schemeClr val="accent2"/>
              </a:solidFill>
            </a:endParaRPr>
          </a:p>
        </p:txBody>
      </p:sp>
    </p:spTree>
    <p:extLst>
      <p:ext uri="{BB962C8B-B14F-4D97-AF65-F5344CB8AC3E}">
        <p14:creationId xmlns:p14="http://schemas.microsoft.com/office/powerpoint/2010/main" val="24848146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Rae\Desktop\zif yellow week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893" y="3424508"/>
            <a:ext cx="8297629" cy="3333909"/>
          </a:xfrm>
          <a:prstGeom prst="rect">
            <a:avLst/>
          </a:prstGeom>
          <a:noFill/>
          <a:ln w="38100">
            <a:solidFill>
              <a:srgbClr val="FF0000"/>
            </a:solidFill>
          </a:ln>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a:xfrm>
            <a:off x="8191500" y="6429375"/>
            <a:ext cx="876300" cy="292100"/>
          </a:xfrm>
        </p:spPr>
        <p:txBody>
          <a:bodyPr>
            <a:normAutofit fontScale="92500" lnSpcReduction="20000"/>
          </a:bodyPr>
          <a:lstStyle/>
          <a:p>
            <a:fld id="{A0A75170-548C-4A8B-8FEE-6418D9891680}" type="slidenum">
              <a:rPr lang="en-US" smtClean="0"/>
              <a:t>35</a:t>
            </a:fld>
            <a:endParaRPr lang="en-US" dirty="0"/>
          </a:p>
        </p:txBody>
      </p:sp>
      <p:pic>
        <p:nvPicPr>
          <p:cNvPr id="1027" name="Picture 3" descr="C:\Users\Rae\Desktop\Passover Studies\Yah's Elegant Calendar\Abib .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0586"/>
            <a:ext cx="8305800" cy="3293427"/>
          </a:xfrm>
          <a:prstGeom prst="rect">
            <a:avLst/>
          </a:prstGeom>
          <a:noFill/>
          <a:ln w="38100">
            <a:solidFill>
              <a:srgbClr val="00B050"/>
            </a:solidFill>
          </a:ln>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
        <p:nvSpPr>
          <p:cNvPr id="7" name="5-Point Star 6"/>
          <p:cNvSpPr/>
          <p:nvPr/>
        </p:nvSpPr>
        <p:spPr>
          <a:xfrm rot="602625">
            <a:off x="7818730" y="2958666"/>
            <a:ext cx="648072" cy="588258"/>
          </a:xfrm>
          <a:prstGeom prst="star5">
            <a:avLst/>
          </a:prstGeom>
          <a:solidFill>
            <a:srgbClr val="8A0045"/>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8" name="5-Point Star 7"/>
          <p:cNvSpPr/>
          <p:nvPr/>
        </p:nvSpPr>
        <p:spPr>
          <a:xfrm rot="20861847">
            <a:off x="221141" y="671888"/>
            <a:ext cx="648072" cy="588258"/>
          </a:xfrm>
          <a:prstGeom prst="star5">
            <a:avLst/>
          </a:prstGeom>
          <a:solidFill>
            <a:schemeClr val="accent2">
              <a:lumMod val="60000"/>
              <a:lumOff val="4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9" name="TextBox 8"/>
          <p:cNvSpPr txBox="1"/>
          <p:nvPr/>
        </p:nvSpPr>
        <p:spPr>
          <a:xfrm>
            <a:off x="3017520" y="6183868"/>
            <a:ext cx="5388933" cy="369332"/>
          </a:xfrm>
          <a:prstGeom prst="rect">
            <a:avLst/>
          </a:prstGeom>
          <a:solidFill>
            <a:schemeClr val="tx1">
              <a:lumMod val="10000"/>
              <a:lumOff val="90000"/>
            </a:schemeClr>
          </a:solidFill>
          <a:ln w="38100">
            <a:solidFill>
              <a:schemeClr val="tx2">
                <a:lumMod val="60000"/>
                <a:lumOff val="40000"/>
              </a:schemeClr>
            </a:solidFill>
          </a:ln>
          <a:effectLst>
            <a:glow rad="228600">
              <a:schemeClr val="accent2">
                <a:satMod val="175000"/>
                <a:alpha val="40000"/>
              </a:schemeClr>
            </a:glow>
          </a:effectLst>
          <a:scene3d>
            <a:camera prst="orthographicFront"/>
            <a:lightRig rig="threePt" dir="t"/>
          </a:scene3d>
          <a:sp3d>
            <a:bevelT w="114300" prst="artDeco"/>
          </a:sp3d>
        </p:spPr>
        <p:txBody>
          <a:bodyPr wrap="square" rtlCol="0">
            <a:spAutoFit/>
          </a:bodyPr>
          <a:lstStyle/>
          <a:p>
            <a:pPr algn="ctr"/>
            <a:r>
              <a:rPr lang="en-US" b="1" u="sng" dirty="0" smtClean="0"/>
              <a:t>Note</a:t>
            </a:r>
            <a:r>
              <a:rPr lang="en-US" dirty="0" smtClean="0"/>
              <a:t>:  </a:t>
            </a:r>
            <a:r>
              <a:rPr lang="en-US" dirty="0"/>
              <a:t>5</a:t>
            </a:r>
            <a:r>
              <a:rPr lang="en-US" baseline="30000" dirty="0" smtClean="0"/>
              <a:t>th</a:t>
            </a:r>
            <a:r>
              <a:rPr lang="en-US" dirty="0" smtClean="0"/>
              <a:t> Week of the Omer Count is now complete.</a:t>
            </a:r>
            <a:endParaRPr lang="en-US" dirty="0"/>
          </a:p>
        </p:txBody>
      </p:sp>
    </p:spTree>
    <p:extLst>
      <p:ext uri="{BB962C8B-B14F-4D97-AF65-F5344CB8AC3E}">
        <p14:creationId xmlns:p14="http://schemas.microsoft.com/office/powerpoint/2010/main" val="31668813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10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1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normAutofit fontScale="92500" lnSpcReduction="20000"/>
          </a:bodyPr>
          <a:lstStyle/>
          <a:p>
            <a:fld id="{A0A75170-548C-4A8B-8FEE-6418D9891680}" type="slidenum">
              <a:rPr lang="en-US" smtClean="0"/>
              <a:t>36</a:t>
            </a:fld>
            <a:endParaRPr lang="en-US"/>
          </a:p>
        </p:txBody>
      </p:sp>
      <p:sp>
        <p:nvSpPr>
          <p:cNvPr id="8" name="Subtitle 3"/>
          <p:cNvSpPr txBox="1">
            <a:spLocks/>
          </p:cNvSpPr>
          <p:nvPr/>
        </p:nvSpPr>
        <p:spPr>
          <a:xfrm>
            <a:off x="3733800" y="685800"/>
            <a:ext cx="5120640" cy="761999"/>
          </a:xfrm>
          <a:prstGeom prst="rect">
            <a:avLst/>
          </a:prstGeom>
        </p:spPr>
        <p:txBody>
          <a:bodyPr vert="horz" lIns="91440" tIns="45720" rIns="91440" bIns="45720" rtlCol="0" anchor="b" anchorCtr="0">
            <a:normAutofit fontScale="92500" lnSpcReduction="20000"/>
          </a:bodyPr>
          <a:lstStyle>
            <a:lvl1pPr marL="0" indent="0" algn="l" defTabSz="914400" rtl="0" eaLnBrk="1" latinLnBrk="0" hangingPunct="1">
              <a:spcBef>
                <a:spcPts val="600"/>
              </a:spcBef>
              <a:spcAft>
                <a:spcPts val="0"/>
              </a:spcAft>
              <a:buClr>
                <a:schemeClr val="accent1"/>
              </a:buClr>
              <a:buFont typeface="Arial" pitchFamily="34" charset="0"/>
              <a:buNone/>
              <a:defRPr sz="2400" b="0" i="0" kern="1200" cap="none" spc="120" baseline="0">
                <a:solidFill>
                  <a:schemeClr val="tx2"/>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20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8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baseline="0">
                <a:solidFill>
                  <a:schemeClr val="tx1">
                    <a:tint val="75000"/>
                  </a:schemeClr>
                </a:solidFill>
                <a:latin typeface="+mn-lt"/>
                <a:ea typeface="+mn-ea"/>
                <a:cs typeface="Tahoma" pitchFamily="34" charset="0"/>
              </a:defRPr>
            </a:lvl5pPr>
            <a:lvl6pPr marL="2286000" indent="0" algn="ctr"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9pPr>
          </a:lstStyle>
          <a:p>
            <a:pPr algn="ctr"/>
            <a:r>
              <a:rPr lang="en-US" b="1" dirty="0" smtClean="0">
                <a:solidFill>
                  <a:srgbClr val="008080"/>
                </a:solidFill>
              </a:rPr>
              <a:t>Preparation for Receiving the Law</a:t>
            </a:r>
          </a:p>
          <a:p>
            <a:pPr algn="ctr"/>
            <a:r>
              <a:rPr lang="en-US" b="1" dirty="0" smtClean="0">
                <a:solidFill>
                  <a:srgbClr val="008080"/>
                </a:solidFill>
              </a:rPr>
              <a:t>~ Pentecost ~</a:t>
            </a:r>
            <a:endParaRPr lang="en-US" b="1" dirty="0">
              <a:solidFill>
                <a:srgbClr val="008080"/>
              </a:solidFill>
            </a:endParaRPr>
          </a:p>
        </p:txBody>
      </p:sp>
      <p:sp>
        <p:nvSpPr>
          <p:cNvPr id="9" name="Title 4"/>
          <p:cNvSpPr txBox="1">
            <a:spLocks/>
          </p:cNvSpPr>
          <p:nvPr/>
        </p:nvSpPr>
        <p:spPr>
          <a:xfrm>
            <a:off x="3505201" y="-16400"/>
            <a:ext cx="5586742" cy="838201"/>
          </a:xfrm>
          <a:prstGeom prst="rect">
            <a:avLst/>
          </a:prstGeom>
        </p:spPr>
        <p:txBody>
          <a:bodyPr vert="horz" lIns="91440" tIns="45720" rIns="91440" bIns="45720" rtlCol="0" anchor="t" anchorCtr="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spcBef>
                <a:spcPts val="400"/>
              </a:spcBef>
              <a:buNone/>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pPr algn="ctr"/>
            <a:r>
              <a:rPr lang="en-U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Exodus 19 – 3</a:t>
            </a:r>
            <a:r>
              <a:rPr lang="en-US" b="1" cap="none" spc="50" baseline="3000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rd</a:t>
            </a:r>
            <a:r>
              <a:rPr lang="en-U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Month</a:t>
            </a:r>
            <a:endParaRPr lang="en-US"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TextBox 9"/>
          <p:cNvSpPr txBox="1"/>
          <p:nvPr/>
        </p:nvSpPr>
        <p:spPr>
          <a:xfrm>
            <a:off x="3733800" y="1371600"/>
            <a:ext cx="5120640" cy="5324535"/>
          </a:xfrm>
          <a:prstGeom prst="rect">
            <a:avLst/>
          </a:prstGeom>
          <a:noFill/>
        </p:spPr>
        <p:txBody>
          <a:bodyPr wrap="square" rtlCol="0">
            <a:spAutoFit/>
            <a:scene3d>
              <a:camera prst="orthographicFront"/>
              <a:lightRig rig="threePt" dir="t"/>
            </a:scene3d>
            <a:sp3d extrusionH="57150">
              <a:bevelT w="38100" h="38100"/>
            </a:sp3d>
          </a:bodyPr>
          <a:lstStyle/>
          <a:p>
            <a:pPr marL="342900" indent="-342900">
              <a:buAutoNum type="arabicPeriod"/>
            </a:pPr>
            <a:r>
              <a:rPr lang="en-US" sz="2000" b="1" dirty="0" smtClean="0">
                <a:solidFill>
                  <a:srgbClr val="C00000"/>
                </a:solidFill>
              </a:rPr>
              <a:t>We have not established with clarity </a:t>
            </a:r>
            <a:br>
              <a:rPr lang="en-US" sz="2000" b="1" dirty="0" smtClean="0">
                <a:solidFill>
                  <a:srgbClr val="C00000"/>
                </a:solidFill>
              </a:rPr>
            </a:br>
            <a:r>
              <a:rPr lang="en-US" sz="2000" b="1" dirty="0" smtClean="0">
                <a:solidFill>
                  <a:srgbClr val="C00000"/>
                </a:solidFill>
              </a:rPr>
              <a:t>the timing of Passover in the month </a:t>
            </a:r>
            <a:br>
              <a:rPr lang="en-US" sz="2000" b="1" dirty="0" smtClean="0">
                <a:solidFill>
                  <a:srgbClr val="C00000"/>
                </a:solidFill>
              </a:rPr>
            </a:br>
            <a:r>
              <a:rPr lang="en-US" sz="2000" b="1" dirty="0" smtClean="0">
                <a:solidFill>
                  <a:srgbClr val="C00000"/>
                </a:solidFill>
              </a:rPr>
              <a:t>of </a:t>
            </a:r>
            <a:r>
              <a:rPr lang="en-US" sz="2000" b="1" dirty="0" err="1" smtClean="0">
                <a:solidFill>
                  <a:srgbClr val="C00000"/>
                </a:solidFill>
              </a:rPr>
              <a:t>Abib</a:t>
            </a:r>
            <a:r>
              <a:rPr lang="en-US" sz="2000" b="1" dirty="0" smtClean="0">
                <a:solidFill>
                  <a:srgbClr val="C00000"/>
                </a:solidFill>
              </a:rPr>
              <a:t> yet. </a:t>
            </a:r>
          </a:p>
          <a:p>
            <a:pPr marL="342900" indent="-342900">
              <a:buAutoNum type="arabicPeriod"/>
            </a:pPr>
            <a:r>
              <a:rPr lang="en-US" sz="2000" b="1" dirty="0" smtClean="0">
                <a:solidFill>
                  <a:schemeClr val="accent2">
                    <a:lumMod val="75000"/>
                  </a:schemeClr>
                </a:solidFill>
              </a:rPr>
              <a:t>Exodus 16 had the 2</a:t>
            </a:r>
            <a:r>
              <a:rPr lang="en-US" sz="2000" b="1" baseline="30000" dirty="0" smtClean="0">
                <a:solidFill>
                  <a:schemeClr val="accent2">
                    <a:lumMod val="75000"/>
                  </a:schemeClr>
                </a:solidFill>
              </a:rPr>
              <a:t>nd</a:t>
            </a:r>
            <a:r>
              <a:rPr lang="en-US" sz="2000" b="1" dirty="0" smtClean="0">
                <a:solidFill>
                  <a:schemeClr val="accent2">
                    <a:lumMod val="75000"/>
                  </a:schemeClr>
                </a:solidFill>
              </a:rPr>
              <a:t> timing clue with </a:t>
            </a:r>
            <a:br>
              <a:rPr lang="en-US" sz="2000" b="1" dirty="0" smtClean="0">
                <a:solidFill>
                  <a:schemeClr val="accent2">
                    <a:lumMod val="75000"/>
                  </a:schemeClr>
                </a:solidFill>
              </a:rPr>
            </a:br>
            <a:r>
              <a:rPr lang="en-US" sz="2000" b="1" dirty="0" smtClean="0">
                <a:solidFill>
                  <a:schemeClr val="accent2">
                    <a:lumMod val="75000"/>
                  </a:schemeClr>
                </a:solidFill>
              </a:rPr>
              <a:t>the arrival of the manna.</a:t>
            </a:r>
          </a:p>
          <a:p>
            <a:pPr marL="342900" indent="-342900">
              <a:buAutoNum type="arabicPeriod"/>
            </a:pPr>
            <a:r>
              <a:rPr lang="en-US" sz="2000" b="1" dirty="0" smtClean="0">
                <a:solidFill>
                  <a:srgbClr val="008080"/>
                </a:solidFill>
              </a:rPr>
              <a:t>In this 3</a:t>
            </a:r>
            <a:r>
              <a:rPr lang="en-US" sz="2000" b="1" baseline="30000" dirty="0" smtClean="0">
                <a:solidFill>
                  <a:srgbClr val="008080"/>
                </a:solidFill>
              </a:rPr>
              <a:t>rd</a:t>
            </a:r>
            <a:r>
              <a:rPr lang="en-US" sz="2000" b="1" dirty="0" smtClean="0">
                <a:solidFill>
                  <a:srgbClr val="008080"/>
                </a:solidFill>
              </a:rPr>
              <a:t> month, we will be completing the count for the Omer weeks, looking for 7 </a:t>
            </a:r>
            <a:r>
              <a:rPr lang="en-US" sz="2000" b="1" u="sng" dirty="0" smtClean="0">
                <a:solidFill>
                  <a:srgbClr val="008080"/>
                </a:solidFill>
              </a:rPr>
              <a:t>completed</a:t>
            </a:r>
            <a:r>
              <a:rPr lang="en-US" sz="2000" b="1" dirty="0" smtClean="0">
                <a:solidFill>
                  <a:srgbClr val="008080"/>
                </a:solidFill>
              </a:rPr>
              <a:t> </a:t>
            </a:r>
            <a:r>
              <a:rPr lang="en-US" sz="2000" b="1" u="sng" dirty="0" smtClean="0">
                <a:solidFill>
                  <a:srgbClr val="008080"/>
                </a:solidFill>
              </a:rPr>
              <a:t>weeks</a:t>
            </a:r>
            <a:r>
              <a:rPr lang="en-US" sz="2000" b="1" dirty="0" smtClean="0">
                <a:solidFill>
                  <a:srgbClr val="008080"/>
                </a:solidFill>
              </a:rPr>
              <a:t> before Pentecost.</a:t>
            </a:r>
          </a:p>
          <a:p>
            <a:pPr marL="342900" indent="-342900">
              <a:buAutoNum type="arabicPeriod"/>
            </a:pPr>
            <a:r>
              <a:rPr lang="en-US" sz="2000" b="1" dirty="0" smtClean="0">
                <a:solidFill>
                  <a:schemeClr val="accent2">
                    <a:lumMod val="75000"/>
                  </a:schemeClr>
                </a:solidFill>
              </a:rPr>
              <a:t>Next is an investigation of </a:t>
            </a:r>
            <a:r>
              <a:rPr lang="en-US" sz="2000" b="1" dirty="0" smtClean="0">
                <a:solidFill>
                  <a:srgbClr val="C00000"/>
                </a:solidFill>
              </a:rPr>
              <a:t>the exact “day” and “date” of Israel’s arrival into the Wilderness of Sinai,</a:t>
            </a:r>
            <a:r>
              <a:rPr lang="en-US" sz="2000" b="1" dirty="0" smtClean="0">
                <a:solidFill>
                  <a:schemeClr val="accent2">
                    <a:lumMod val="75000"/>
                  </a:schemeClr>
                </a:solidFill>
              </a:rPr>
              <a:t> and </a:t>
            </a:r>
            <a:r>
              <a:rPr lang="en-US" sz="2000" b="1" dirty="0" smtClean="0">
                <a:solidFill>
                  <a:srgbClr val="008080"/>
                </a:solidFill>
              </a:rPr>
              <a:t>the exact “day” and “date” of the 50</a:t>
            </a:r>
            <a:r>
              <a:rPr lang="en-US" sz="2000" b="1" baseline="30000" dirty="0" smtClean="0">
                <a:solidFill>
                  <a:srgbClr val="008080"/>
                </a:solidFill>
              </a:rPr>
              <a:t>th</a:t>
            </a:r>
            <a:r>
              <a:rPr lang="en-US" sz="2000" b="1" dirty="0" smtClean="0">
                <a:solidFill>
                  <a:srgbClr val="008080"/>
                </a:solidFill>
              </a:rPr>
              <a:t> day – Pentecost,</a:t>
            </a:r>
            <a:r>
              <a:rPr lang="en-US" sz="2000" b="1" dirty="0" smtClean="0">
                <a:solidFill>
                  <a:schemeClr val="accent2">
                    <a:lumMod val="75000"/>
                  </a:schemeClr>
                </a:solidFill>
              </a:rPr>
              <a:t> also </a:t>
            </a:r>
            <a:r>
              <a:rPr lang="en-US" sz="2000" b="1" dirty="0" smtClean="0">
                <a:solidFill>
                  <a:srgbClr val="00B050"/>
                </a:solidFill>
              </a:rPr>
              <a:t>declaring the dating of Firstfruits! </a:t>
            </a:r>
          </a:p>
          <a:p>
            <a:pPr marL="342900" indent="-342900">
              <a:buAutoNum type="arabicPeriod"/>
            </a:pPr>
            <a:r>
              <a:rPr lang="en-US" sz="2000" b="1" dirty="0" smtClean="0">
                <a:solidFill>
                  <a:srgbClr val="C00000"/>
                </a:solidFill>
              </a:rPr>
              <a:t>Calendar Clues:  </a:t>
            </a:r>
            <a:r>
              <a:rPr lang="en-US" sz="2000" b="1" dirty="0" smtClean="0">
                <a:solidFill>
                  <a:schemeClr val="accent2">
                    <a:lumMod val="75000"/>
                  </a:schemeClr>
                </a:solidFill>
              </a:rPr>
              <a:t>Exodus 19:1 states Israel entered the Wilderness of Sinai on a very specific day of the 3</a:t>
            </a:r>
            <a:r>
              <a:rPr lang="en-US" sz="2000" b="1" baseline="30000" dirty="0" smtClean="0">
                <a:solidFill>
                  <a:schemeClr val="accent2">
                    <a:lumMod val="75000"/>
                  </a:schemeClr>
                </a:solidFill>
              </a:rPr>
              <a:t>rd</a:t>
            </a:r>
            <a:r>
              <a:rPr lang="en-US" sz="2000" b="1" dirty="0" smtClean="0">
                <a:solidFill>
                  <a:schemeClr val="accent2">
                    <a:lumMod val="75000"/>
                  </a:schemeClr>
                </a:solidFill>
              </a:rPr>
              <a:t> month.  </a:t>
            </a:r>
            <a:endParaRPr lang="en-US" sz="2000" b="1" dirty="0">
              <a:solidFill>
                <a:schemeClr val="accent2">
                  <a:lumMod val="75000"/>
                </a:schemeClr>
              </a:solidFill>
            </a:endParaRPr>
          </a:p>
        </p:txBody>
      </p:sp>
      <p:sp>
        <p:nvSpPr>
          <p:cNvPr id="11" name="Title 6"/>
          <p:cNvSpPr txBox="1">
            <a:spLocks/>
          </p:cNvSpPr>
          <p:nvPr/>
        </p:nvSpPr>
        <p:spPr>
          <a:xfrm>
            <a:off x="381000" y="304800"/>
            <a:ext cx="2814656" cy="731521"/>
          </a:xfrm>
          <a:prstGeom prst="rect">
            <a:avLst/>
          </a:prstGeom>
        </p:spPr>
        <p:txBody>
          <a:bodyPr vert="horz" lIns="91440" tIns="45720" rIns="91440" bIns="45720" rtlCol="0" anchor="t" anchorCtr="0">
            <a:noAutofit/>
            <a:scene3d>
              <a:camera prst="orthographicFront"/>
              <a:lightRig rig="threePt" dir="t"/>
            </a:scene3d>
            <a:sp3d extrusionH="57150">
              <a:bevelT w="57150" h="38100" prst="artDeco"/>
            </a:sp3d>
          </a:bodyPr>
          <a:lstStyle>
            <a:lvl1pPr algn="l" defTabSz="914400" rtl="0" eaLnBrk="1" latinLnBrk="0" hangingPunct="1">
              <a:spcBef>
                <a:spcPts val="400"/>
              </a:spcBef>
              <a:buNone/>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pPr algn="ctr"/>
            <a:r>
              <a:rPr lang="en-US" sz="3600" b="1" dirty="0" smtClean="0">
                <a:solidFill>
                  <a:schemeClr val="tx1">
                    <a:lumMod val="10000"/>
                    <a:lumOff val="90000"/>
                  </a:schemeClr>
                </a:solidFill>
              </a:rPr>
              <a:t>Section #3</a:t>
            </a:r>
            <a:endParaRPr lang="en-US" sz="3600" b="1" dirty="0">
              <a:solidFill>
                <a:schemeClr val="tx1">
                  <a:lumMod val="10000"/>
                  <a:lumOff val="90000"/>
                </a:schemeClr>
              </a:solidFill>
            </a:endParaRPr>
          </a:p>
        </p:txBody>
      </p:sp>
    </p:spTree>
    <p:extLst>
      <p:ext uri="{BB962C8B-B14F-4D97-AF65-F5344CB8AC3E}">
        <p14:creationId xmlns:p14="http://schemas.microsoft.com/office/powerpoint/2010/main" val="27362926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wipe(left)">
                                      <p:cBhvr>
                                        <p:cTn id="7" dur="175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wipe(left)">
                                      <p:cBhvr>
                                        <p:cTn id="12" dur="175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wipe(left)">
                                      <p:cBhvr>
                                        <p:cTn id="17" dur="175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wipe(left)">
                                      <p:cBhvr>
                                        <p:cTn id="22" dur="175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a:xfrm>
            <a:off x="8115300" y="6429375"/>
            <a:ext cx="876300" cy="292100"/>
          </a:xfrm>
        </p:spPr>
        <p:txBody>
          <a:bodyPr>
            <a:normAutofit fontScale="92500" lnSpcReduction="20000"/>
          </a:bodyPr>
          <a:lstStyle/>
          <a:p>
            <a:fld id="{A0A75170-548C-4A8B-8FEE-6418D9891680}" type="slidenum">
              <a:rPr lang="en-US" smtClean="0"/>
              <a:t>37</a:t>
            </a:fld>
            <a:endParaRPr lang="en-US" dirty="0"/>
          </a:p>
        </p:txBody>
      </p:sp>
      <p:sp>
        <p:nvSpPr>
          <p:cNvPr id="9" name="Title 3"/>
          <p:cNvSpPr txBox="1">
            <a:spLocks/>
          </p:cNvSpPr>
          <p:nvPr/>
        </p:nvSpPr>
        <p:spPr>
          <a:xfrm>
            <a:off x="0" y="152399"/>
            <a:ext cx="9144000" cy="609601"/>
          </a:xfrm>
          <a:prstGeom prst="rect">
            <a:avLst/>
          </a:prstGeom>
        </p:spPr>
        <p:txBody>
          <a:bodyPr vert="horz" lIns="91440" tIns="45720" rIns="91440" bIns="45720" rtlCol="0" anchor="b" anchorCtr="0">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Which Day Did Israel Enter </a:t>
            </a: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he Wilderness of Sinai?</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051" name="Picture 3" descr="C:\Users\Rae\Desktop\Sivan gener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662795"/>
            <a:ext cx="7984872" cy="2895600"/>
          </a:xfrm>
          <a:prstGeom prst="rect">
            <a:avLst/>
          </a:prstGeom>
          <a:noFill/>
          <a:ln w="38100">
            <a:solidFill>
              <a:srgbClr val="00B0F0"/>
            </a:solidFill>
          </a:ln>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5728" y="762001"/>
            <a:ext cx="8061072" cy="2900794"/>
          </a:xfrm>
          <a:prstGeom prst="rect">
            <a:avLst/>
          </a:prstGeom>
          <a:noFill/>
        </p:spPr>
        <p:txBody>
          <a:bodyPr wrap="square" rtlCol="0">
            <a:spAutoFit/>
            <a:scene3d>
              <a:camera prst="orthographicFront"/>
              <a:lightRig rig="threePt" dir="t"/>
            </a:scene3d>
            <a:sp3d extrusionH="57150">
              <a:bevelT w="38100" h="38100"/>
            </a:sp3d>
          </a:bodyPr>
          <a:lstStyle/>
          <a:p>
            <a:pPr algn="ctr"/>
            <a:r>
              <a:rPr lang="en-US" b="1" dirty="0" smtClean="0">
                <a:solidFill>
                  <a:schemeClr val="accent2"/>
                </a:solidFill>
              </a:rPr>
              <a:t>We are now ready to examine the calendar for Sivan, the 3</a:t>
            </a:r>
            <a:r>
              <a:rPr lang="en-US" b="1" baseline="30000" dirty="0" smtClean="0">
                <a:solidFill>
                  <a:schemeClr val="accent2"/>
                </a:solidFill>
              </a:rPr>
              <a:t>rd</a:t>
            </a:r>
            <a:r>
              <a:rPr lang="en-US" b="1" dirty="0" smtClean="0">
                <a:solidFill>
                  <a:schemeClr val="accent2"/>
                </a:solidFill>
              </a:rPr>
              <a:t> month.</a:t>
            </a:r>
          </a:p>
          <a:p>
            <a:endParaRPr lang="en-US" b="1" dirty="0">
              <a:solidFill>
                <a:schemeClr val="accent2"/>
              </a:solidFill>
            </a:endParaRPr>
          </a:p>
          <a:p>
            <a:endParaRPr lang="en-US" b="1" dirty="0" smtClean="0">
              <a:solidFill>
                <a:schemeClr val="accent2"/>
              </a:solidFill>
            </a:endParaRPr>
          </a:p>
          <a:p>
            <a:endParaRPr lang="en-US" sz="1400" dirty="0">
              <a:solidFill>
                <a:schemeClr val="accent2"/>
              </a:solidFill>
            </a:endParaRPr>
          </a:p>
          <a:p>
            <a:endParaRPr lang="en-US" sz="800" dirty="0" smtClean="0">
              <a:solidFill>
                <a:schemeClr val="accent2"/>
              </a:solidFill>
            </a:endParaRPr>
          </a:p>
          <a:p>
            <a:endParaRPr lang="en-US" sz="1000" dirty="0">
              <a:solidFill>
                <a:schemeClr val="accent2"/>
              </a:solidFill>
            </a:endParaRPr>
          </a:p>
          <a:p>
            <a:r>
              <a:rPr lang="en-US" b="1" dirty="0" smtClean="0">
                <a:solidFill>
                  <a:schemeClr val="accent2"/>
                </a:solidFill>
              </a:rPr>
              <a:t>There are calendar clues in this verse to tell us where to begin with our count – as we are still searching for firm dates for Passover and Pentecost.  Verse 1 tells us Israel entered the Wilderness of Sinai </a:t>
            </a:r>
            <a:r>
              <a:rPr lang="en-US" b="1" u="sng" dirty="0">
                <a:solidFill>
                  <a:srgbClr val="FF0000"/>
                </a:solidFill>
                <a:effectLst>
                  <a:outerShdw blurRad="69850" dist="43180" dir="5400000" sx="0" sy="0">
                    <a:srgbClr val="000000">
                      <a:alpha val="65000"/>
                    </a:srgbClr>
                  </a:outerShdw>
                </a:effectLst>
                <a:uFill>
                  <a:solidFill>
                    <a:srgbClr val="0070C0"/>
                  </a:solidFill>
                </a:uFill>
                <a:latin typeface="Calibri"/>
                <a:ea typeface="Calibri"/>
                <a:cs typeface="Calibri"/>
              </a:rPr>
              <a:t>on </a:t>
            </a:r>
            <a:r>
              <a:rPr lang="en-US" b="1" u="sng" dirty="0" smtClean="0">
                <a:solidFill>
                  <a:srgbClr val="FF0000"/>
                </a:solidFill>
                <a:effectLst>
                  <a:outerShdw blurRad="69850" dist="43180" dir="5400000" sx="0" sy="0">
                    <a:srgbClr val="000000">
                      <a:alpha val="65000"/>
                    </a:srgbClr>
                  </a:outerShdw>
                </a:effectLst>
                <a:uFill>
                  <a:solidFill>
                    <a:srgbClr val="0070C0"/>
                  </a:solidFill>
                </a:uFill>
                <a:latin typeface="Calibri"/>
                <a:ea typeface="Calibri"/>
                <a:cs typeface="Calibri"/>
              </a:rPr>
              <a:t>this</a:t>
            </a:r>
            <a:r>
              <a:rPr lang="en-US" b="1" dirty="0" smtClean="0">
                <a:solidFill>
                  <a:srgbClr val="FF0000"/>
                </a:solidFill>
                <a:effectLst>
                  <a:outerShdw blurRad="69850" dist="43180" dir="5400000" sx="0" sy="0">
                    <a:srgbClr val="000000">
                      <a:alpha val="65000"/>
                    </a:srgbClr>
                  </a:outerShdw>
                </a:effectLst>
                <a:latin typeface="Calibri"/>
                <a:ea typeface="Calibri"/>
                <a:cs typeface="Calibri"/>
              </a:rPr>
              <a:t> </a:t>
            </a:r>
            <a:r>
              <a:rPr lang="en-US" b="1" dirty="0" smtClean="0">
                <a:solidFill>
                  <a:srgbClr val="7F7F7F"/>
                </a:solidFill>
                <a:effectLst>
                  <a:outerShdw blurRad="69850" dist="43180" dir="5400000" sx="0" sy="0">
                    <a:srgbClr val="000000">
                      <a:alpha val="65000"/>
                    </a:srgbClr>
                  </a:outerShdw>
                </a:effectLst>
                <a:latin typeface="Calibri"/>
                <a:ea typeface="Calibri"/>
                <a:cs typeface="Calibri"/>
              </a:rPr>
              <a:t>[same]</a:t>
            </a:r>
            <a:r>
              <a:rPr lang="en-US" b="1" dirty="0" smtClean="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 </a:t>
            </a:r>
            <a:r>
              <a:rPr lang="en-US" b="1" u="sng" dirty="0" smtClean="0">
                <a:solidFill>
                  <a:srgbClr val="FF0000"/>
                </a:solidFill>
                <a:effectLst>
                  <a:outerShdw blurRad="69850" dist="43180" dir="5400000" sx="0" sy="0">
                    <a:srgbClr val="000000">
                      <a:alpha val="65000"/>
                    </a:srgbClr>
                  </a:outerShdw>
                </a:effectLst>
                <a:uFill>
                  <a:solidFill>
                    <a:srgbClr val="0070C0"/>
                  </a:solidFill>
                </a:uFill>
                <a:latin typeface="Calibri"/>
                <a:ea typeface="Calibri"/>
                <a:cs typeface="Calibri"/>
              </a:rPr>
              <a:t>day</a:t>
            </a:r>
            <a:r>
              <a:rPr lang="en-US" b="1" dirty="0" smtClean="0"/>
              <a:t> </a:t>
            </a:r>
            <a:r>
              <a:rPr lang="en-US" b="1" dirty="0" smtClean="0">
                <a:solidFill>
                  <a:schemeClr val="accent2"/>
                </a:solidFill>
              </a:rPr>
              <a:t>that they departed from Egypt.  They departed from Egypt on Wednesday, </a:t>
            </a:r>
            <a:r>
              <a:rPr lang="en-US" b="1" dirty="0" err="1" smtClean="0">
                <a:solidFill>
                  <a:schemeClr val="accent2"/>
                </a:solidFill>
              </a:rPr>
              <a:t>Abib</a:t>
            </a:r>
            <a:r>
              <a:rPr lang="en-US" b="1" dirty="0" smtClean="0">
                <a:solidFill>
                  <a:schemeClr val="accent2"/>
                </a:solidFill>
              </a:rPr>
              <a:t> 15.  </a:t>
            </a:r>
            <a:br>
              <a:rPr lang="en-US" b="1" dirty="0" smtClean="0">
                <a:solidFill>
                  <a:schemeClr val="accent2"/>
                </a:solidFill>
              </a:rPr>
            </a:br>
            <a:r>
              <a:rPr lang="en-US" b="1" dirty="0" smtClean="0">
                <a:solidFill>
                  <a:srgbClr val="FF0000"/>
                </a:solidFill>
              </a:rPr>
              <a:t>There are only two options:  Sivan 15, </a:t>
            </a:r>
            <a:r>
              <a:rPr lang="en-US" b="1" dirty="0" smtClean="0">
                <a:solidFill>
                  <a:srgbClr val="002060"/>
                </a:solidFill>
              </a:rPr>
              <a:t>or</a:t>
            </a:r>
            <a:r>
              <a:rPr lang="en-US" b="1" dirty="0" smtClean="0">
                <a:solidFill>
                  <a:srgbClr val="FF0000"/>
                </a:solidFill>
              </a:rPr>
              <a:t> </a:t>
            </a:r>
            <a:r>
              <a:rPr lang="en-US" b="1" u="sng" dirty="0" smtClean="0">
                <a:solidFill>
                  <a:srgbClr val="002060"/>
                </a:solidFill>
              </a:rPr>
              <a:t>a</a:t>
            </a:r>
            <a:r>
              <a:rPr lang="en-US" b="1" dirty="0" smtClean="0">
                <a:solidFill>
                  <a:srgbClr val="FF0000"/>
                </a:solidFill>
              </a:rPr>
              <a:t> Wednesday!    </a:t>
            </a:r>
            <a:r>
              <a:rPr lang="en-US" b="1" dirty="0" smtClean="0">
                <a:solidFill>
                  <a:schemeClr val="accent2"/>
                </a:solidFill>
              </a:rPr>
              <a:t>Which will it be?</a:t>
            </a:r>
            <a:endParaRPr lang="en-US" b="1" dirty="0">
              <a:solidFill>
                <a:schemeClr val="accent2"/>
              </a:solidFill>
            </a:endParaRPr>
          </a:p>
        </p:txBody>
      </p:sp>
      <p:sp>
        <p:nvSpPr>
          <p:cNvPr id="11" name="Rectangle 10"/>
          <p:cNvSpPr/>
          <p:nvPr/>
        </p:nvSpPr>
        <p:spPr>
          <a:xfrm>
            <a:off x="609600" y="1141006"/>
            <a:ext cx="7924800" cy="916394"/>
          </a:xfrm>
          <a:prstGeom prst="rect">
            <a:avLst/>
          </a:prstGeom>
          <a:solidFill>
            <a:srgbClr val="ECE7F1"/>
          </a:solidFill>
          <a:ln w="38100" cap="flat" cmpd="sng" algn="ctr">
            <a:solidFill>
              <a:srgbClr val="7030A0"/>
            </a:solidFill>
            <a:prstDash val="solid"/>
          </a:ln>
          <a:effectLst/>
          <a:scene3d>
            <a:camera prst="orthographicFront"/>
            <a:lightRig rig="threePt" dir="t"/>
          </a:scene3d>
          <a:sp3d>
            <a:bevelT w="114300" prst="artDeco"/>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274320" marR="0" indent="-274320">
              <a:lnSpc>
                <a:spcPct val="115000"/>
              </a:lnSpc>
              <a:spcBef>
                <a:spcPts val="0"/>
              </a:spcBef>
              <a:spcAft>
                <a:spcPts val="1000"/>
              </a:spcAft>
            </a:pPr>
            <a:r>
              <a:rPr lang="en-US" b="1" dirty="0" err="1" smtClean="0">
                <a:solidFill>
                  <a:srgbClr val="008080"/>
                </a:solidFill>
                <a:effectLst/>
                <a:latin typeface="Calibri"/>
                <a:ea typeface="Calibri"/>
                <a:cs typeface="Calibri"/>
              </a:rPr>
              <a:t>Exo</a:t>
            </a:r>
            <a:r>
              <a:rPr lang="en-US" b="1" dirty="0" smtClean="0">
                <a:solidFill>
                  <a:srgbClr val="008080"/>
                </a:solidFill>
                <a:effectLst/>
                <a:latin typeface="Calibri"/>
                <a:ea typeface="Calibri"/>
                <a:cs typeface="Calibri"/>
              </a:rPr>
              <a:t> </a:t>
            </a:r>
            <a:r>
              <a:rPr lang="en-US" b="1" dirty="0">
                <a:solidFill>
                  <a:srgbClr val="008080"/>
                </a:solidFill>
                <a:effectLst/>
                <a:latin typeface="Calibri"/>
                <a:ea typeface="Calibri"/>
                <a:cs typeface="Calibri"/>
              </a:rPr>
              <a:t>19:1</a:t>
            </a:r>
            <a:r>
              <a:rPr lang="en-US" dirty="0">
                <a:effectLst/>
                <a:latin typeface="Calibri"/>
                <a:ea typeface="Calibri"/>
                <a:cs typeface="Calibri"/>
              </a:rPr>
              <a:t>  </a:t>
            </a:r>
            <a:r>
              <a:rPr lang="en-US"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In the third month </a:t>
            </a:r>
            <a:r>
              <a:rPr lang="en-US" b="1" u="sng" dirty="0" smtClean="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uFill>
                  <a:solidFill>
                    <a:srgbClr val="0070C0"/>
                  </a:solidFill>
                </a:uFill>
                <a:latin typeface="Calibri"/>
                <a:ea typeface="Calibri"/>
                <a:cs typeface="Calibri"/>
              </a:rPr>
              <a:t>after</a:t>
            </a:r>
            <a:r>
              <a:rPr lang="en-US" b="1" dirty="0" smtClean="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uFill>
                  <a:solidFill>
                    <a:srgbClr val="0070C0"/>
                  </a:solidFill>
                </a:uFill>
                <a:latin typeface="Calibri"/>
                <a:ea typeface="Calibri"/>
                <a:cs typeface="Calibri"/>
              </a:rPr>
              <a:t> </a:t>
            </a:r>
            <a:r>
              <a:rPr lang="en-US"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the </a:t>
            </a:r>
            <a:r>
              <a:rPr lang="en-US"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children of </a:t>
            </a:r>
            <a:r>
              <a:rPr lang="en-US" b="1" dirty="0" smtClean="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Israe</a:t>
            </a:r>
            <a:r>
              <a:rPr lang="en-US"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l </a:t>
            </a:r>
            <a:r>
              <a:rPr lang="en-US"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had come out of the land </a:t>
            </a:r>
            <a:r>
              <a:rPr lang="en-US"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     	of </a:t>
            </a:r>
            <a:r>
              <a:rPr lang="en-US" b="1" dirty="0" smtClean="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Egypt</a:t>
            </a:r>
            <a:r>
              <a:rPr lang="en-US"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 </a:t>
            </a:r>
            <a:r>
              <a:rPr lang="en-US" b="1" u="sng"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uFill>
                  <a:solidFill>
                    <a:srgbClr val="0070C0"/>
                  </a:solidFill>
                </a:uFill>
                <a:latin typeface="Calibri"/>
                <a:ea typeface="Calibri"/>
                <a:cs typeface="Calibri"/>
              </a:rPr>
              <a:t>on this</a:t>
            </a:r>
            <a:r>
              <a:rPr lang="en-US"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 </a:t>
            </a:r>
            <a:r>
              <a:rPr lang="en-US" dirty="0">
                <a:ln>
                  <a:noFill/>
                </a:ln>
                <a:solidFill>
                  <a:srgbClr val="7F7F7F"/>
                </a:solidFill>
                <a:effectLst>
                  <a:outerShdw blurRad="69850" dist="43180" dir="5400000" sx="0" sy="0">
                    <a:srgbClr val="000000">
                      <a:alpha val="65000"/>
                    </a:srgbClr>
                  </a:outerShdw>
                </a:effectLst>
                <a:latin typeface="Calibri"/>
                <a:ea typeface="Calibri"/>
                <a:cs typeface="Calibri"/>
              </a:rPr>
              <a:t>[same]</a:t>
            </a:r>
            <a:r>
              <a:rPr lang="en-US"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 </a:t>
            </a:r>
            <a:r>
              <a:rPr lang="en-US" b="1" u="sng"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uFill>
                  <a:solidFill>
                    <a:srgbClr val="0070C0"/>
                  </a:solidFill>
                </a:uFill>
                <a:latin typeface="Calibri"/>
                <a:ea typeface="Calibri"/>
                <a:cs typeface="Calibri"/>
              </a:rPr>
              <a:t>day</a:t>
            </a:r>
            <a:r>
              <a:rPr lang="en-US"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 </a:t>
            </a:r>
            <a:r>
              <a:rPr lang="en-US" b="1" u="sng"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they came to the Wilderness of Sinai</a:t>
            </a:r>
            <a:r>
              <a:rPr lang="en-US"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a:t>
            </a:r>
            <a:endParaRPr lang="en-US" dirty="0">
              <a:effectLst/>
              <a:latin typeface="Calibri"/>
              <a:ea typeface="Calibri"/>
              <a:cs typeface="Times New Roman"/>
            </a:endParaRPr>
          </a:p>
        </p:txBody>
      </p:sp>
      <p:sp>
        <p:nvSpPr>
          <p:cNvPr id="7" name="Lightning Bolt 6"/>
          <p:cNvSpPr/>
          <p:nvPr/>
        </p:nvSpPr>
        <p:spPr>
          <a:xfrm>
            <a:off x="457200" y="4570491"/>
            <a:ext cx="533400" cy="839709"/>
          </a:xfrm>
          <a:prstGeom prst="lightningBolt">
            <a:avLst/>
          </a:prstGeom>
          <a:solidFill>
            <a:schemeClr val="tx1">
              <a:lumMod val="10000"/>
              <a:lumOff val="90000"/>
            </a:schemeClr>
          </a:solidFill>
          <a:ln>
            <a:solidFill>
              <a:srgbClr val="FF00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926840" y="4522959"/>
            <a:ext cx="381000" cy="1344441"/>
          </a:xfrm>
          <a:prstGeom prst="roundRect">
            <a:avLst/>
          </a:prstGeom>
          <a:noFill/>
          <a:ln w="5715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92297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4">
                                            <p:txEl>
                                              <p:pRg st="6" end="6"/>
                                            </p:txEl>
                                          </p:spTgt>
                                        </p:tgtEl>
                                        <p:attrNameLst>
                                          <p:attrName>style.visibility</p:attrName>
                                        </p:attrNameLst>
                                      </p:cBhvr>
                                      <p:to>
                                        <p:strVal val="visible"/>
                                      </p:to>
                                    </p:set>
                                    <p:animEffect transition="in" filter="wipe(up)">
                                      <p:cBhvr>
                                        <p:cTn id="14" dur="2000"/>
                                        <p:tgtEl>
                                          <p:spTgt spid="4">
                                            <p:txEl>
                                              <p:pRg st="6" end="6"/>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80">
                                          <p:stCondLst>
                                            <p:cond delay="0"/>
                                          </p:stCondLst>
                                        </p:cTn>
                                        <p:tgtEl>
                                          <p:spTgt spid="7"/>
                                        </p:tgtEl>
                                      </p:cBhvr>
                                    </p:animEffect>
                                    <p:anim calcmode="lin" valueType="num">
                                      <p:cBhvr>
                                        <p:cTn id="2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5" dur="26">
                                          <p:stCondLst>
                                            <p:cond delay="650"/>
                                          </p:stCondLst>
                                        </p:cTn>
                                        <p:tgtEl>
                                          <p:spTgt spid="7"/>
                                        </p:tgtEl>
                                      </p:cBhvr>
                                      <p:to x="100000" y="60000"/>
                                    </p:animScale>
                                    <p:animScale>
                                      <p:cBhvr>
                                        <p:cTn id="26" dur="166" decel="50000">
                                          <p:stCondLst>
                                            <p:cond delay="676"/>
                                          </p:stCondLst>
                                        </p:cTn>
                                        <p:tgtEl>
                                          <p:spTgt spid="7"/>
                                        </p:tgtEl>
                                      </p:cBhvr>
                                      <p:to x="100000" y="100000"/>
                                    </p:animScale>
                                    <p:animScale>
                                      <p:cBhvr>
                                        <p:cTn id="27" dur="26">
                                          <p:stCondLst>
                                            <p:cond delay="1312"/>
                                          </p:stCondLst>
                                        </p:cTn>
                                        <p:tgtEl>
                                          <p:spTgt spid="7"/>
                                        </p:tgtEl>
                                      </p:cBhvr>
                                      <p:to x="100000" y="80000"/>
                                    </p:animScale>
                                    <p:animScale>
                                      <p:cBhvr>
                                        <p:cTn id="28" dur="166" decel="50000">
                                          <p:stCondLst>
                                            <p:cond delay="1338"/>
                                          </p:stCondLst>
                                        </p:cTn>
                                        <p:tgtEl>
                                          <p:spTgt spid="7"/>
                                        </p:tgtEl>
                                      </p:cBhvr>
                                      <p:to x="100000" y="100000"/>
                                    </p:animScale>
                                    <p:animScale>
                                      <p:cBhvr>
                                        <p:cTn id="29" dur="26">
                                          <p:stCondLst>
                                            <p:cond delay="1642"/>
                                          </p:stCondLst>
                                        </p:cTn>
                                        <p:tgtEl>
                                          <p:spTgt spid="7"/>
                                        </p:tgtEl>
                                      </p:cBhvr>
                                      <p:to x="100000" y="90000"/>
                                    </p:animScale>
                                    <p:animScale>
                                      <p:cBhvr>
                                        <p:cTn id="30" dur="166" decel="50000">
                                          <p:stCondLst>
                                            <p:cond delay="1668"/>
                                          </p:stCondLst>
                                        </p:cTn>
                                        <p:tgtEl>
                                          <p:spTgt spid="7"/>
                                        </p:tgtEl>
                                      </p:cBhvr>
                                      <p:to x="100000" y="100000"/>
                                    </p:animScale>
                                    <p:animScale>
                                      <p:cBhvr>
                                        <p:cTn id="31" dur="26">
                                          <p:stCondLst>
                                            <p:cond delay="1808"/>
                                          </p:stCondLst>
                                        </p:cTn>
                                        <p:tgtEl>
                                          <p:spTgt spid="7"/>
                                        </p:tgtEl>
                                      </p:cBhvr>
                                      <p:to x="100000" y="95000"/>
                                    </p:animScale>
                                    <p:animScale>
                                      <p:cBhvr>
                                        <p:cTn id="32" dur="166" decel="50000">
                                          <p:stCondLst>
                                            <p:cond delay="1834"/>
                                          </p:stCondLst>
                                        </p:cTn>
                                        <p:tgtEl>
                                          <p:spTgt spid="7"/>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heel(1)">
                                      <p:cBhvr>
                                        <p:cTn id="3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a:xfrm>
            <a:off x="8191500" y="6429375"/>
            <a:ext cx="876300" cy="292100"/>
          </a:xfrm>
        </p:spPr>
        <p:txBody>
          <a:bodyPr>
            <a:normAutofit fontScale="92500" lnSpcReduction="20000"/>
          </a:bodyPr>
          <a:lstStyle/>
          <a:p>
            <a:fld id="{A0A75170-548C-4A8B-8FEE-6418D9891680}" type="slidenum">
              <a:rPr lang="en-US" smtClean="0"/>
              <a:t>38</a:t>
            </a:fld>
            <a:endParaRPr lang="en-US" dirty="0"/>
          </a:p>
        </p:txBody>
      </p:sp>
      <p:sp>
        <p:nvSpPr>
          <p:cNvPr id="9" name="Title 3"/>
          <p:cNvSpPr txBox="1">
            <a:spLocks/>
          </p:cNvSpPr>
          <p:nvPr/>
        </p:nvSpPr>
        <p:spPr>
          <a:xfrm>
            <a:off x="228600" y="-304800"/>
            <a:ext cx="8591550" cy="1066801"/>
          </a:xfrm>
          <a:prstGeom prst="rect">
            <a:avLst/>
          </a:prstGeom>
        </p:spPr>
        <p:txBody>
          <a:bodyPr vert="horz" lIns="91440" tIns="45720" rIns="91440" bIns="45720" rtlCol="0" anchor="b" anchorCtr="0">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Entering the Wilderness of Sinai</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225287" y="1723072"/>
            <a:ext cx="8686800" cy="1477328"/>
          </a:xfrm>
          <a:prstGeom prst="rect">
            <a:avLst/>
          </a:prstGeom>
          <a:noFill/>
        </p:spPr>
        <p:txBody>
          <a:bodyPr wrap="square" rtlCol="0">
            <a:spAutoFit/>
            <a:scene3d>
              <a:camera prst="orthographicFront"/>
              <a:lightRig rig="threePt" dir="t"/>
            </a:scene3d>
            <a:sp3d extrusionH="57150">
              <a:bevelT w="38100" h="38100"/>
            </a:sp3d>
          </a:bodyPr>
          <a:lstStyle/>
          <a:p>
            <a:pPr algn="ctr"/>
            <a:r>
              <a:rPr lang="en-US" b="1" dirty="0" smtClean="0">
                <a:solidFill>
                  <a:schemeClr val="accent2">
                    <a:lumMod val="75000"/>
                  </a:schemeClr>
                </a:solidFill>
              </a:rPr>
              <a:t>The Omer Count for Sivan 1 is Day #43 of 50.  Because Pentecost is on the 50</a:t>
            </a:r>
            <a:r>
              <a:rPr lang="en-US" b="1" baseline="30000" dirty="0" smtClean="0">
                <a:solidFill>
                  <a:schemeClr val="accent2">
                    <a:lumMod val="75000"/>
                  </a:schemeClr>
                </a:solidFill>
              </a:rPr>
              <a:t>th</a:t>
            </a:r>
            <a:r>
              <a:rPr lang="en-US" b="1" dirty="0" smtClean="0">
                <a:solidFill>
                  <a:schemeClr val="accent2">
                    <a:lumMod val="75000"/>
                  </a:schemeClr>
                </a:solidFill>
              </a:rPr>
              <a:t> Da</a:t>
            </a:r>
            <a:r>
              <a:rPr lang="en-US" b="1" dirty="0" smtClean="0"/>
              <a:t>y, </a:t>
            </a:r>
            <a:br>
              <a:rPr lang="en-US" b="1" dirty="0" smtClean="0"/>
            </a:br>
            <a:r>
              <a:rPr lang="en-US" b="1" dirty="0" smtClean="0">
                <a:solidFill>
                  <a:srgbClr val="FF0000"/>
                </a:solidFill>
              </a:rPr>
              <a:t>we can automatically eliminate </a:t>
            </a:r>
            <a:r>
              <a:rPr lang="en-US" b="1" dirty="0" smtClean="0">
                <a:solidFill>
                  <a:schemeClr val="accent2">
                    <a:lumMod val="75000"/>
                  </a:schemeClr>
                </a:solidFill>
              </a:rPr>
              <a:t>Sivan 15 as one of the choices for when Israel </a:t>
            </a:r>
            <a:r>
              <a:rPr lang="en-US" b="1" u="sng" dirty="0" smtClean="0">
                <a:solidFill>
                  <a:schemeClr val="accent2">
                    <a:lumMod val="75000"/>
                  </a:schemeClr>
                </a:solidFill>
              </a:rPr>
              <a:t>entered</a:t>
            </a:r>
            <a:r>
              <a:rPr lang="en-US" b="1" dirty="0" smtClean="0">
                <a:solidFill>
                  <a:schemeClr val="accent2">
                    <a:lumMod val="75000"/>
                  </a:schemeClr>
                </a:solidFill>
              </a:rPr>
              <a:t> the Wilderness of Sinai.  It’s </a:t>
            </a:r>
            <a:r>
              <a:rPr lang="en-US" b="1" u="sng" dirty="0" smtClean="0">
                <a:solidFill>
                  <a:schemeClr val="accent2">
                    <a:lumMod val="75000"/>
                  </a:schemeClr>
                </a:solidFill>
              </a:rPr>
              <a:t>not before</a:t>
            </a:r>
            <a:r>
              <a:rPr lang="en-US" b="1" dirty="0" smtClean="0">
                <a:solidFill>
                  <a:schemeClr val="accent2">
                    <a:lumMod val="75000"/>
                  </a:schemeClr>
                </a:solidFill>
              </a:rPr>
              <a:t> Pentecost, and </a:t>
            </a:r>
            <a:r>
              <a:rPr lang="en-US" b="1" u="sng" dirty="0" smtClean="0">
                <a:solidFill>
                  <a:schemeClr val="accent2">
                    <a:lumMod val="75000"/>
                  </a:schemeClr>
                </a:solidFill>
              </a:rPr>
              <a:t>not</a:t>
            </a:r>
            <a:r>
              <a:rPr lang="en-US" b="1" dirty="0" smtClean="0">
                <a:solidFill>
                  <a:schemeClr val="accent2">
                    <a:lumMod val="75000"/>
                  </a:schemeClr>
                </a:solidFill>
              </a:rPr>
              <a:t> a Wednesday!  </a:t>
            </a:r>
          </a:p>
          <a:p>
            <a:pPr algn="ctr"/>
            <a:r>
              <a:rPr lang="en-US" b="1" dirty="0" smtClean="0">
                <a:solidFill>
                  <a:srgbClr val="00B050"/>
                </a:solidFill>
              </a:rPr>
              <a:t>Let’s choose Sivan 4</a:t>
            </a:r>
            <a:r>
              <a:rPr lang="en-US" b="1" baseline="30000" dirty="0" smtClean="0">
                <a:solidFill>
                  <a:srgbClr val="00B050"/>
                </a:solidFill>
              </a:rPr>
              <a:t>th</a:t>
            </a:r>
            <a:r>
              <a:rPr lang="en-US" b="1" dirty="0" smtClean="0">
                <a:solidFill>
                  <a:srgbClr val="00B050"/>
                </a:solidFill>
              </a:rPr>
              <a:t> as the “day and date” Israel entered the Wilderness of Sinai.  </a:t>
            </a:r>
            <a:r>
              <a:rPr lang="en-US" b="1" dirty="0" smtClean="0">
                <a:solidFill>
                  <a:schemeClr val="accent2">
                    <a:lumMod val="75000"/>
                  </a:schemeClr>
                </a:solidFill>
              </a:rPr>
              <a:t>Keep in mind, Israel is NOT at the foot of Mt Sinai yet. </a:t>
            </a:r>
            <a:endParaRPr lang="en-US" sz="1000" dirty="0"/>
          </a:p>
        </p:txBody>
      </p:sp>
      <p:sp>
        <p:nvSpPr>
          <p:cNvPr id="11" name="Rectangle 10"/>
          <p:cNvSpPr/>
          <p:nvPr/>
        </p:nvSpPr>
        <p:spPr>
          <a:xfrm>
            <a:off x="225287" y="787038"/>
            <a:ext cx="8693426" cy="916394"/>
          </a:xfrm>
          <a:prstGeom prst="rect">
            <a:avLst/>
          </a:prstGeom>
          <a:solidFill>
            <a:srgbClr val="ECE7F1"/>
          </a:solidFill>
          <a:ln w="38100" cap="flat" cmpd="sng" algn="ctr">
            <a:solidFill>
              <a:srgbClr val="7030A0"/>
            </a:solidFill>
            <a:prstDash val="solid"/>
          </a:ln>
          <a:effectLst/>
          <a:scene3d>
            <a:camera prst="orthographicFront"/>
            <a:lightRig rig="threePt" dir="t"/>
          </a:scene3d>
          <a:sp3d>
            <a:bevelT w="114300" prst="artDeco"/>
          </a:sp3d>
        </p:spPr>
        <p:txBody>
          <a:bodyPr rot="0" spcFirstLastPara="0" vert="horz" wrap="square" lIns="91440" tIns="45720" rIns="91440" bIns="45720" numCol="1" spcCol="0" rtlCol="0" fromWordArt="0" anchor="ctr" anchorCtr="0" forceAA="0" compatLnSpc="1">
            <a:prstTxWarp prst="textNoShape">
              <a:avLst/>
            </a:prstTxWarp>
            <a:noAutofit/>
            <a:sp3d extrusionH="57150">
              <a:bevelT w="38100" h="38100"/>
            </a:sp3d>
          </a:bodyPr>
          <a:lstStyle/>
          <a:p>
            <a:pPr marL="274320" marR="0" indent="-274320">
              <a:lnSpc>
                <a:spcPct val="115000"/>
              </a:lnSpc>
              <a:spcBef>
                <a:spcPts val="0"/>
              </a:spcBef>
              <a:spcAft>
                <a:spcPts val="1000"/>
              </a:spcAft>
            </a:pPr>
            <a:r>
              <a:rPr lang="en-US" b="1" dirty="0" smtClean="0">
                <a:solidFill>
                  <a:srgbClr val="008080"/>
                </a:solidFill>
                <a:latin typeface="Calibri"/>
                <a:ea typeface="Calibri"/>
                <a:cs typeface="Calibri"/>
              </a:rPr>
              <a:t>21</a:t>
            </a:r>
            <a:r>
              <a:rPr lang="en-US" b="1" dirty="0" smtClean="0">
                <a:solidFill>
                  <a:srgbClr val="008080"/>
                </a:solidFill>
                <a:effectLst/>
                <a:latin typeface="Calibri"/>
                <a:ea typeface="Calibri"/>
                <a:cs typeface="Calibri"/>
              </a:rPr>
              <a:t>.  </a:t>
            </a:r>
            <a:r>
              <a:rPr lang="en-US" b="1" dirty="0" err="1">
                <a:solidFill>
                  <a:srgbClr val="008080"/>
                </a:solidFill>
                <a:effectLst/>
                <a:latin typeface="Calibri"/>
                <a:ea typeface="Calibri"/>
                <a:cs typeface="Calibri"/>
              </a:rPr>
              <a:t>Exo</a:t>
            </a:r>
            <a:r>
              <a:rPr lang="en-US" b="1" dirty="0">
                <a:solidFill>
                  <a:srgbClr val="008080"/>
                </a:solidFill>
                <a:effectLst/>
                <a:latin typeface="Calibri"/>
                <a:ea typeface="Calibri"/>
                <a:cs typeface="Calibri"/>
              </a:rPr>
              <a:t> 19:1</a:t>
            </a:r>
            <a:r>
              <a:rPr lang="en-US" dirty="0">
                <a:effectLst/>
                <a:latin typeface="Calibri"/>
                <a:ea typeface="Calibri"/>
                <a:cs typeface="Calibri"/>
              </a:rPr>
              <a:t>  </a:t>
            </a:r>
            <a:r>
              <a:rPr lang="en-US"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In the third month </a:t>
            </a:r>
            <a:r>
              <a:rPr lang="en-US" b="1" u="sng" dirty="0" smtClean="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uFill>
                  <a:solidFill>
                    <a:srgbClr val="0070C0"/>
                  </a:solidFill>
                </a:uFill>
                <a:latin typeface="Calibri"/>
                <a:ea typeface="Calibri"/>
                <a:cs typeface="Calibri"/>
              </a:rPr>
              <a:t>after</a:t>
            </a:r>
            <a:r>
              <a:rPr lang="en-US" b="1" dirty="0" smtClean="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uFill>
                  <a:solidFill>
                    <a:srgbClr val="0070C0"/>
                  </a:solidFill>
                </a:uFill>
                <a:latin typeface="Calibri"/>
                <a:ea typeface="Calibri"/>
                <a:cs typeface="Calibri"/>
              </a:rPr>
              <a:t> </a:t>
            </a:r>
            <a:r>
              <a:rPr lang="en-US"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the </a:t>
            </a:r>
            <a:r>
              <a:rPr lang="en-US"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children of </a:t>
            </a:r>
            <a:r>
              <a:rPr lang="en-US" b="1" dirty="0" smtClean="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Israe</a:t>
            </a:r>
            <a:r>
              <a:rPr lang="en-US"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l </a:t>
            </a:r>
            <a:r>
              <a:rPr lang="en-US"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had come out of the land of </a:t>
            </a:r>
            <a:r>
              <a:rPr lang="en-US" b="1" dirty="0" smtClean="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Egypt</a:t>
            </a:r>
            <a:r>
              <a:rPr lang="en-US"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 </a:t>
            </a:r>
            <a:r>
              <a:rPr lang="en-US" b="1" u="sng"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uFill>
                  <a:solidFill>
                    <a:srgbClr val="0070C0"/>
                  </a:solidFill>
                </a:uFill>
                <a:latin typeface="Calibri"/>
                <a:ea typeface="Calibri"/>
                <a:cs typeface="Calibri"/>
              </a:rPr>
              <a:t>on </a:t>
            </a:r>
            <a:r>
              <a:rPr lang="en-US" b="1" u="sng"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uFill>
                  <a:solidFill>
                    <a:srgbClr val="0070C0"/>
                  </a:solidFill>
                </a:uFill>
                <a:latin typeface="Calibri"/>
                <a:ea typeface="Calibri"/>
                <a:cs typeface="Calibri"/>
              </a:rPr>
              <a:t>this day</a:t>
            </a:r>
            <a:r>
              <a:rPr lang="en-US"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 </a:t>
            </a:r>
            <a:r>
              <a:rPr lang="en-US" dirty="0" smtClean="0">
                <a:solidFill>
                  <a:srgbClr val="7F7F7F"/>
                </a:solidFill>
                <a:effectLst>
                  <a:outerShdw blurRad="69850" dist="43180" dir="5400000" sx="0" sy="0">
                    <a:srgbClr val="000000">
                      <a:alpha val="65000"/>
                    </a:srgbClr>
                  </a:outerShdw>
                </a:effectLst>
                <a:latin typeface="Calibri"/>
                <a:ea typeface="Calibri"/>
                <a:cs typeface="Calibri"/>
              </a:rPr>
              <a:t>[a Wed. or </a:t>
            </a:r>
            <a:r>
              <a:rPr lang="en-US" dirty="0">
                <a:solidFill>
                  <a:srgbClr val="7F7F7F"/>
                </a:solidFill>
                <a:effectLst>
                  <a:outerShdw blurRad="69850" dist="43180" dir="5400000" sx="0" sy="0">
                    <a:srgbClr val="000000">
                      <a:alpha val="65000"/>
                    </a:srgbClr>
                  </a:outerShdw>
                </a:effectLst>
                <a:latin typeface="Calibri"/>
                <a:ea typeface="Calibri"/>
                <a:cs typeface="Calibri"/>
              </a:rPr>
              <a:t>t</a:t>
            </a:r>
            <a:r>
              <a:rPr lang="en-US" dirty="0" smtClean="0">
                <a:solidFill>
                  <a:srgbClr val="7F7F7F"/>
                </a:solidFill>
                <a:effectLst>
                  <a:outerShdw blurRad="69850" dist="43180" dir="5400000" sx="0" sy="0">
                    <a:srgbClr val="000000">
                      <a:alpha val="65000"/>
                    </a:srgbClr>
                  </a:outerShdw>
                </a:effectLst>
                <a:latin typeface="Calibri"/>
                <a:ea typeface="Calibri"/>
                <a:cs typeface="Calibri"/>
              </a:rPr>
              <a:t>he 15</a:t>
            </a:r>
            <a:r>
              <a:rPr lang="en-US" baseline="30000" dirty="0" smtClean="0">
                <a:solidFill>
                  <a:srgbClr val="7F7F7F"/>
                </a:solidFill>
                <a:effectLst>
                  <a:outerShdw blurRad="69850" dist="43180" dir="5400000" sx="0" sy="0">
                    <a:srgbClr val="000000">
                      <a:alpha val="65000"/>
                    </a:srgbClr>
                  </a:outerShdw>
                </a:effectLst>
                <a:latin typeface="Calibri"/>
                <a:ea typeface="Calibri"/>
                <a:cs typeface="Calibri"/>
              </a:rPr>
              <a:t>TH</a:t>
            </a:r>
            <a:r>
              <a:rPr lang="en-US" dirty="0" smtClean="0">
                <a:solidFill>
                  <a:srgbClr val="7F7F7F"/>
                </a:solidFill>
                <a:effectLst>
                  <a:outerShdw blurRad="69850" dist="43180" dir="5400000" sx="0" sy="0">
                    <a:srgbClr val="000000">
                      <a:alpha val="65000"/>
                    </a:srgbClr>
                  </a:outerShdw>
                </a:effectLst>
                <a:latin typeface="Calibri"/>
                <a:ea typeface="Calibri"/>
                <a:cs typeface="Calibri"/>
              </a:rPr>
              <a:t>]</a:t>
            </a:r>
            <a:r>
              <a:rPr lang="en-US" b="1" dirty="0" smtClean="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 </a:t>
            </a:r>
            <a:r>
              <a:rPr lang="en-US" b="1" u="sng"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they came</a:t>
            </a:r>
            <a:r>
              <a:rPr lang="en-US"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 [entered] </a:t>
            </a:r>
            <a:r>
              <a:rPr lang="en-US" b="1" u="sng"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to </a:t>
            </a:r>
            <a:r>
              <a:rPr lang="en-US" b="1" u="sng"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the Wilderness of Sinai</a:t>
            </a:r>
            <a:r>
              <a:rPr lang="en-US"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a:t>
            </a:r>
            <a:endParaRPr lang="en-US" dirty="0">
              <a:effectLst/>
              <a:latin typeface="Calibri"/>
              <a:ea typeface="Calibri"/>
              <a:cs typeface="Times New Roman"/>
            </a:endParaRPr>
          </a:p>
        </p:txBody>
      </p:sp>
      <p:pic>
        <p:nvPicPr>
          <p:cNvPr id="3077" name="Picture 5" descr="C:\Users\Rae\Desktop\Passover Studies\Yah's Elegant Calendar\Sivan 1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 y="3200400"/>
            <a:ext cx="8153400" cy="3286125"/>
          </a:xfrm>
          <a:prstGeom prst="rect">
            <a:avLst/>
          </a:prstGeom>
          <a:noFill/>
          <a:ln w="38100">
            <a:solidFill>
              <a:srgbClr val="00B0F0"/>
            </a:solidFill>
          </a:ln>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681990" y="5103355"/>
            <a:ext cx="935163" cy="381000"/>
          </a:xfrm>
          <a:prstGeom prst="roundRect">
            <a:avLst/>
          </a:prstGeom>
          <a:noFill/>
          <a:ln w="3810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676400" y="5291861"/>
            <a:ext cx="5486400" cy="727939"/>
          </a:xfrm>
          <a:prstGeom prst="roundRect">
            <a:avLst/>
          </a:prstGeom>
          <a:solidFill>
            <a:schemeClr val="accent2">
              <a:lumMod val="20000"/>
              <a:lumOff val="80000"/>
            </a:schemeClr>
          </a:solidFill>
          <a:ln w="38100" cap="flat" cmpd="sng" algn="ctr">
            <a:solidFill>
              <a:srgbClr val="FF0000"/>
            </a:solidFill>
            <a:prstDash val="solid"/>
          </a:ln>
          <a:effectLst/>
          <a:scene3d>
            <a:camera prst="orthographicFront"/>
            <a:lightRig rig="threePt" dir="t"/>
          </a:scene3d>
          <a:sp3d>
            <a:bevelT w="114300" prst="artDeco"/>
          </a:sp3d>
        </p:spPr>
        <p:txBody>
          <a:bodyPr rot="0" spcFirstLastPara="0" vert="horz" wrap="square" lIns="91440" tIns="45720" rIns="91440" bIns="45720" numCol="1" spcCol="0" rtlCol="0" fromWordArt="0" anchor="ctr" anchorCtr="0" forceAA="0" compatLnSpc="1">
            <a:prstTxWarp prst="textNoShape">
              <a:avLst/>
            </a:prstTxWarp>
            <a:noAutofit/>
            <a:sp3d extrusionH="57150">
              <a:bevelT w="38100" h="38100"/>
            </a:sp3d>
          </a:bodyPr>
          <a:lstStyle/>
          <a:p>
            <a:pPr marL="274320" marR="0" indent="-274320" algn="ctr">
              <a:lnSpc>
                <a:spcPct val="115000"/>
              </a:lnSpc>
              <a:spcBef>
                <a:spcPts val="0"/>
              </a:spcBef>
              <a:spcAft>
                <a:spcPts val="1000"/>
              </a:spcAft>
            </a:pPr>
            <a:r>
              <a:rPr lang="en-US" b="1" dirty="0" smtClean="0">
                <a:solidFill>
                  <a:srgbClr val="008080"/>
                </a:solidFill>
                <a:latin typeface="Calibri"/>
                <a:ea typeface="Calibri"/>
                <a:cs typeface="Calibri"/>
              </a:rPr>
              <a:t>Sivan 15 is not an acceptable candidate for the </a:t>
            </a:r>
            <a:br>
              <a:rPr lang="en-US" b="1" dirty="0" smtClean="0">
                <a:solidFill>
                  <a:srgbClr val="008080"/>
                </a:solidFill>
                <a:latin typeface="Calibri"/>
                <a:ea typeface="Calibri"/>
                <a:cs typeface="Calibri"/>
              </a:rPr>
            </a:br>
            <a:r>
              <a:rPr lang="en-US" b="1" dirty="0" smtClean="0">
                <a:solidFill>
                  <a:srgbClr val="008080"/>
                </a:solidFill>
                <a:latin typeface="Calibri"/>
                <a:ea typeface="Calibri"/>
                <a:cs typeface="Calibri"/>
              </a:rPr>
              <a:t>“day and date” of entering the Wilderness of Sinai.</a:t>
            </a:r>
            <a:endParaRPr lang="en-US" dirty="0">
              <a:effectLst/>
              <a:latin typeface="Calibri"/>
              <a:ea typeface="Calibri"/>
              <a:cs typeface="Times New Roman"/>
            </a:endParaRPr>
          </a:p>
        </p:txBody>
      </p:sp>
      <p:sp>
        <p:nvSpPr>
          <p:cNvPr id="10" name="Rounded Rectangle 9"/>
          <p:cNvSpPr/>
          <p:nvPr/>
        </p:nvSpPr>
        <p:spPr>
          <a:xfrm>
            <a:off x="3579052" y="4038600"/>
            <a:ext cx="935163" cy="685800"/>
          </a:xfrm>
          <a:prstGeom prst="roundRect">
            <a:avLst/>
          </a:prstGeom>
          <a:noFill/>
          <a:ln w="57150">
            <a:solidFill>
              <a:srgbClr val="7030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4566920" y="4266203"/>
            <a:ext cx="3505200" cy="762997"/>
          </a:xfrm>
          <a:prstGeom prst="roundRect">
            <a:avLst/>
          </a:prstGeom>
          <a:solidFill>
            <a:schemeClr val="accent2">
              <a:lumMod val="20000"/>
              <a:lumOff val="80000"/>
            </a:schemeClr>
          </a:solidFill>
          <a:ln w="38100" cap="flat" cmpd="sng" algn="ctr">
            <a:solidFill>
              <a:srgbClr val="7030A0"/>
            </a:solidFill>
            <a:prstDash val="solid"/>
          </a:ln>
          <a:effectLst/>
          <a:scene3d>
            <a:camera prst="orthographicFront"/>
            <a:lightRig rig="threePt" dir="t"/>
          </a:scene3d>
          <a:sp3d>
            <a:bevelT w="114300" prst="artDeco"/>
          </a:sp3d>
        </p:spPr>
        <p:txBody>
          <a:bodyPr rot="0" spcFirstLastPara="0" vert="horz" wrap="square" lIns="91440" tIns="45720" rIns="91440" bIns="45720" numCol="1" spcCol="0" rtlCol="0" fromWordArt="0" anchor="ctr" anchorCtr="0" forceAA="0" compatLnSpc="1">
            <a:prstTxWarp prst="textNoShape">
              <a:avLst/>
            </a:prstTxWarp>
            <a:noAutofit/>
            <a:sp3d extrusionH="57150">
              <a:bevelT w="38100" h="38100"/>
            </a:sp3d>
          </a:bodyPr>
          <a:lstStyle/>
          <a:p>
            <a:pPr marL="274320" marR="0" indent="-274320" algn="ctr">
              <a:lnSpc>
                <a:spcPct val="115000"/>
              </a:lnSpc>
              <a:spcBef>
                <a:spcPts val="0"/>
              </a:spcBef>
              <a:spcAft>
                <a:spcPts val="1000"/>
              </a:spcAft>
            </a:pPr>
            <a:r>
              <a:rPr lang="en-US" b="1" dirty="0" smtClean="0">
                <a:solidFill>
                  <a:srgbClr val="008080"/>
                </a:solidFill>
                <a:latin typeface="Calibri"/>
                <a:ea typeface="Calibri"/>
                <a:cs typeface="Calibri"/>
              </a:rPr>
              <a:t>They entered the Wilderness of Sinai on Wed. the 4</a:t>
            </a:r>
            <a:r>
              <a:rPr lang="en-US" b="1" baseline="30000" dirty="0" smtClean="0">
                <a:solidFill>
                  <a:srgbClr val="008080"/>
                </a:solidFill>
                <a:latin typeface="Calibri"/>
                <a:ea typeface="Calibri"/>
                <a:cs typeface="Calibri"/>
              </a:rPr>
              <a:t>th</a:t>
            </a:r>
            <a:r>
              <a:rPr lang="en-US" b="1" dirty="0" smtClean="0">
                <a:solidFill>
                  <a:srgbClr val="008080"/>
                </a:solidFill>
                <a:latin typeface="Calibri"/>
                <a:ea typeface="Calibri"/>
                <a:cs typeface="Calibri"/>
              </a:rPr>
              <a:t> of Sivan.</a:t>
            </a:r>
            <a:endParaRPr lang="en-US" dirty="0">
              <a:effectLst/>
              <a:latin typeface="Calibri"/>
              <a:ea typeface="Calibri"/>
              <a:cs typeface="Times New Roman"/>
            </a:endParaRPr>
          </a:p>
        </p:txBody>
      </p:sp>
    </p:spTree>
    <p:extLst>
      <p:ext uri="{BB962C8B-B14F-4D97-AF65-F5344CB8AC3E}">
        <p14:creationId xmlns:p14="http://schemas.microsoft.com/office/powerpoint/2010/main" val="18414012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par>
                          <p:cTn id="18" fill="hold">
                            <p:stCondLst>
                              <p:cond delay="2000"/>
                            </p:stCondLst>
                            <p:childTnLst>
                              <p:par>
                                <p:cTn id="19" presetID="42" presetClass="entr" presetSubtype="0" fill="hold" grpId="0" nodeType="afterEffect">
                                  <p:stCondLst>
                                    <p:cond delay="10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wipe(left)">
                                      <p:cBhvr>
                                        <p:cTn id="28" dur="1500"/>
                                        <p:tgtEl>
                                          <p:spTgt spid="4">
                                            <p:txEl>
                                              <p:pRg st="1" end="1"/>
                                            </p:txEl>
                                          </p:spTgt>
                                        </p:tgtEl>
                                      </p:cBhvr>
                                    </p:animEffect>
                                  </p:childTnLst>
                                </p:cTn>
                              </p:par>
                            </p:childTnLst>
                          </p:cTn>
                        </p:par>
                        <p:par>
                          <p:cTn id="29" fill="hold">
                            <p:stCondLst>
                              <p:cond delay="1500"/>
                            </p:stCondLst>
                            <p:childTnLst>
                              <p:par>
                                <p:cTn id="30" presetID="21" presetClass="entr" presetSubtype="1" fill="hold" grpId="0" nodeType="afterEffect">
                                  <p:stCondLst>
                                    <p:cond delay="1000"/>
                                  </p:stCondLst>
                                  <p:childTnLst>
                                    <p:set>
                                      <p:cBhvr>
                                        <p:cTn id="31" dur="1" fill="hold">
                                          <p:stCondLst>
                                            <p:cond delay="0"/>
                                          </p:stCondLst>
                                        </p:cTn>
                                        <p:tgtEl>
                                          <p:spTgt spid="10"/>
                                        </p:tgtEl>
                                        <p:attrNameLst>
                                          <p:attrName>style.visibility</p:attrName>
                                        </p:attrNameLst>
                                      </p:cBhvr>
                                      <p:to>
                                        <p:strVal val="visible"/>
                                      </p:to>
                                    </p:set>
                                    <p:animEffect transition="in" filter="wheel(1)">
                                      <p:cBhvr>
                                        <p:cTn id="32" dur="2000"/>
                                        <p:tgtEl>
                                          <p:spTgt spid="10"/>
                                        </p:tgtEl>
                                      </p:cBhvr>
                                    </p:animEffect>
                                  </p:childTnLst>
                                </p:cTn>
                              </p:par>
                            </p:childTnLst>
                          </p:cTn>
                        </p:par>
                        <p:par>
                          <p:cTn id="33" fill="hold">
                            <p:stCondLst>
                              <p:cond delay="4500"/>
                            </p:stCondLst>
                            <p:childTnLst>
                              <p:par>
                                <p:cTn id="34" presetID="6" presetClass="entr" presetSubtype="16" fill="hold" grpId="0" nodeType="afterEffect">
                                  <p:stCondLst>
                                    <p:cond delay="1000"/>
                                  </p:stCondLst>
                                  <p:childTnLst>
                                    <p:set>
                                      <p:cBhvr>
                                        <p:cTn id="35" dur="1" fill="hold">
                                          <p:stCondLst>
                                            <p:cond delay="0"/>
                                          </p:stCondLst>
                                        </p:cTn>
                                        <p:tgtEl>
                                          <p:spTgt spid="12"/>
                                        </p:tgtEl>
                                        <p:attrNameLst>
                                          <p:attrName>style.visibility</p:attrName>
                                        </p:attrNameLst>
                                      </p:cBhvr>
                                      <p:to>
                                        <p:strVal val="visible"/>
                                      </p:to>
                                    </p:set>
                                    <p:animEffect transition="in" filter="circle(in)">
                                      <p:cBhvr>
                                        <p:cTn id="3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13" grpId="0" animBg="1"/>
      <p:bldP spid="10" grpId="0" animBg="1"/>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normAutofit fontScale="92500" lnSpcReduction="20000"/>
          </a:bodyPr>
          <a:lstStyle/>
          <a:p>
            <a:fld id="{A0A75170-548C-4A8B-8FEE-6418D9891680}" type="slidenum">
              <a:rPr lang="en-US" smtClean="0"/>
              <a:t>39</a:t>
            </a:fld>
            <a:endParaRPr lang="en-US"/>
          </a:p>
        </p:txBody>
      </p:sp>
      <p:sp>
        <p:nvSpPr>
          <p:cNvPr id="9" name="Title 3"/>
          <p:cNvSpPr txBox="1">
            <a:spLocks/>
          </p:cNvSpPr>
          <p:nvPr/>
        </p:nvSpPr>
        <p:spPr>
          <a:xfrm>
            <a:off x="228600" y="0"/>
            <a:ext cx="8591550" cy="762001"/>
          </a:xfrm>
          <a:prstGeom prst="rect">
            <a:avLst/>
          </a:prstGeom>
        </p:spPr>
        <p:txBody>
          <a:bodyPr vert="horz" lIns="91440" tIns="45720" rIns="91440" bIns="45720" rtlCol="0" anchor="b" anchorCtr="0">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the Foot of Mount Sinai - Sivan 5</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409575" y="762001"/>
            <a:ext cx="8353426" cy="5970865"/>
          </a:xfrm>
          <a:prstGeom prst="rect">
            <a:avLst/>
          </a:prstGeom>
          <a:noFill/>
        </p:spPr>
        <p:txBody>
          <a:bodyPr wrap="square" rtlCol="0">
            <a:spAutoFit/>
            <a:scene3d>
              <a:camera prst="orthographicFront"/>
              <a:lightRig rig="threePt" dir="t"/>
            </a:scene3d>
            <a:sp3d extrusionH="57150">
              <a:bevelT w="38100" h="38100"/>
            </a:sp3d>
          </a:bodyPr>
          <a:lstStyle/>
          <a:p>
            <a:pPr algn="ctr"/>
            <a:r>
              <a:rPr lang="en-US" b="1" dirty="0" smtClean="0">
                <a:solidFill>
                  <a:srgbClr val="0070C0"/>
                </a:solidFill>
              </a:rPr>
              <a:t>Exodus 19:2 </a:t>
            </a:r>
            <a:r>
              <a:rPr lang="en-US" b="1" dirty="0" smtClean="0">
                <a:solidFill>
                  <a:schemeClr val="accent2">
                    <a:lumMod val="75000"/>
                  </a:schemeClr>
                </a:solidFill>
              </a:rPr>
              <a:t>announces Israel is at the foot of Mt Sinai.  This is Omer Count #47. </a:t>
            </a:r>
          </a:p>
          <a:p>
            <a:pPr algn="ctr"/>
            <a:endParaRPr lang="en-US" dirty="0">
              <a:solidFill>
                <a:schemeClr val="accent2">
                  <a:lumMod val="75000"/>
                </a:schemeClr>
              </a:solidFill>
            </a:endParaRPr>
          </a:p>
          <a:p>
            <a:pPr algn="ctr"/>
            <a:endParaRPr lang="en-US" dirty="0" smtClean="0">
              <a:solidFill>
                <a:schemeClr val="accent2">
                  <a:lumMod val="75000"/>
                </a:schemeClr>
              </a:solidFill>
            </a:endParaRPr>
          </a:p>
          <a:p>
            <a:pPr algn="ctr"/>
            <a:endParaRPr lang="en-US" dirty="0">
              <a:solidFill>
                <a:schemeClr val="accent2">
                  <a:lumMod val="75000"/>
                </a:schemeClr>
              </a:solidFill>
            </a:endParaRPr>
          </a:p>
          <a:p>
            <a:pPr algn="ctr"/>
            <a:endParaRPr lang="en-US" dirty="0" smtClean="0">
              <a:solidFill>
                <a:schemeClr val="accent2">
                  <a:lumMod val="75000"/>
                </a:schemeClr>
              </a:solidFill>
            </a:endParaRPr>
          </a:p>
          <a:p>
            <a:pPr algn="ctr"/>
            <a:endParaRPr lang="en-US" dirty="0">
              <a:solidFill>
                <a:schemeClr val="accent2">
                  <a:lumMod val="75000"/>
                </a:schemeClr>
              </a:solidFill>
            </a:endParaRPr>
          </a:p>
          <a:p>
            <a:pPr algn="ctr"/>
            <a:endParaRPr lang="en-US" dirty="0" smtClean="0">
              <a:solidFill>
                <a:schemeClr val="accent2">
                  <a:lumMod val="75000"/>
                </a:schemeClr>
              </a:solidFill>
            </a:endParaRPr>
          </a:p>
          <a:p>
            <a:pPr algn="ctr"/>
            <a:endParaRPr lang="en-US" dirty="0">
              <a:solidFill>
                <a:schemeClr val="accent2">
                  <a:lumMod val="75000"/>
                </a:schemeClr>
              </a:solidFill>
            </a:endParaRPr>
          </a:p>
          <a:p>
            <a:pPr algn="ctr"/>
            <a:endParaRPr lang="en-US" dirty="0" smtClean="0">
              <a:solidFill>
                <a:schemeClr val="accent2">
                  <a:lumMod val="75000"/>
                </a:schemeClr>
              </a:solidFill>
            </a:endParaRPr>
          </a:p>
          <a:p>
            <a:pPr algn="ctr"/>
            <a:endParaRPr lang="en-US" dirty="0">
              <a:solidFill>
                <a:schemeClr val="accent2">
                  <a:lumMod val="75000"/>
                </a:schemeClr>
              </a:solidFill>
            </a:endParaRPr>
          </a:p>
          <a:p>
            <a:pPr algn="ctr"/>
            <a:endParaRPr lang="en-US" dirty="0" smtClean="0">
              <a:solidFill>
                <a:schemeClr val="accent2">
                  <a:lumMod val="75000"/>
                </a:schemeClr>
              </a:solidFill>
            </a:endParaRPr>
          </a:p>
          <a:p>
            <a:pPr algn="ctr"/>
            <a:endParaRPr lang="en-US" dirty="0">
              <a:solidFill>
                <a:schemeClr val="accent2">
                  <a:lumMod val="75000"/>
                </a:schemeClr>
              </a:solidFill>
            </a:endParaRPr>
          </a:p>
          <a:p>
            <a:pPr algn="ctr"/>
            <a:endParaRPr lang="en-US" dirty="0" smtClean="0">
              <a:solidFill>
                <a:schemeClr val="accent2">
                  <a:lumMod val="75000"/>
                </a:schemeClr>
              </a:solidFill>
            </a:endParaRPr>
          </a:p>
          <a:p>
            <a:pPr algn="ctr"/>
            <a:endParaRPr lang="en-US" dirty="0">
              <a:solidFill>
                <a:schemeClr val="accent2">
                  <a:lumMod val="75000"/>
                </a:schemeClr>
              </a:solidFill>
            </a:endParaRPr>
          </a:p>
          <a:p>
            <a:pPr algn="ctr"/>
            <a:endParaRPr lang="en-US" dirty="0" smtClean="0">
              <a:solidFill>
                <a:schemeClr val="accent2">
                  <a:lumMod val="75000"/>
                </a:schemeClr>
              </a:solidFill>
            </a:endParaRPr>
          </a:p>
          <a:p>
            <a:pPr algn="ctr"/>
            <a:endParaRPr lang="en-US" sz="1200" dirty="0">
              <a:solidFill>
                <a:schemeClr val="accent2">
                  <a:lumMod val="75000"/>
                </a:schemeClr>
              </a:solidFill>
            </a:endParaRPr>
          </a:p>
          <a:p>
            <a:pPr algn="ctr"/>
            <a:endParaRPr lang="en-US" dirty="0" smtClean="0">
              <a:solidFill>
                <a:schemeClr val="accent2">
                  <a:lumMod val="75000"/>
                </a:schemeClr>
              </a:solidFill>
            </a:endParaRPr>
          </a:p>
          <a:p>
            <a:r>
              <a:rPr lang="en-US" b="1" dirty="0" smtClean="0">
                <a:solidFill>
                  <a:schemeClr val="accent2">
                    <a:lumMod val="75000"/>
                  </a:schemeClr>
                </a:solidFill>
              </a:rPr>
              <a:t>Moses’ first encounter at Mt Sinai was at the burning bush.  This 2</a:t>
            </a:r>
            <a:r>
              <a:rPr lang="en-US" b="1" baseline="30000" dirty="0" smtClean="0">
                <a:solidFill>
                  <a:schemeClr val="accent2">
                    <a:lumMod val="75000"/>
                  </a:schemeClr>
                </a:solidFill>
              </a:rPr>
              <a:t>nd</a:t>
            </a:r>
            <a:r>
              <a:rPr lang="en-US" b="1" dirty="0" smtClean="0">
                <a:solidFill>
                  <a:schemeClr val="accent2">
                    <a:lumMod val="75000"/>
                  </a:schemeClr>
                </a:solidFill>
              </a:rPr>
              <a:t> encounter at </a:t>
            </a:r>
            <a:br>
              <a:rPr lang="en-US" b="1" dirty="0" smtClean="0">
                <a:solidFill>
                  <a:schemeClr val="accent2">
                    <a:lumMod val="75000"/>
                  </a:schemeClr>
                </a:solidFill>
              </a:rPr>
            </a:br>
            <a:r>
              <a:rPr lang="en-US" b="1" dirty="0" smtClean="0">
                <a:solidFill>
                  <a:schemeClr val="accent2">
                    <a:lumMod val="75000"/>
                  </a:schemeClr>
                </a:solidFill>
              </a:rPr>
              <a:t>Mt Sinai is a trip UP the mountain.  </a:t>
            </a:r>
            <a:r>
              <a:rPr lang="en-US" b="1" dirty="0" smtClean="0">
                <a:solidFill>
                  <a:srgbClr val="0070C0"/>
                </a:solidFill>
              </a:rPr>
              <a:t>Yahuah</a:t>
            </a:r>
            <a:r>
              <a:rPr lang="en-US" b="1" dirty="0" smtClean="0">
                <a:solidFill>
                  <a:schemeClr val="accent2">
                    <a:lumMod val="75000"/>
                  </a:schemeClr>
                </a:solidFill>
              </a:rPr>
              <a:t> has some instructions for Moses</a:t>
            </a:r>
            <a:r>
              <a:rPr lang="en-US" b="1" dirty="0">
                <a:solidFill>
                  <a:schemeClr val="accent2">
                    <a:lumMod val="75000"/>
                  </a:schemeClr>
                </a:solidFill>
              </a:rPr>
              <a:t>, as Melchizedek Priest, to </a:t>
            </a:r>
            <a:r>
              <a:rPr lang="en-US" b="1" dirty="0" smtClean="0">
                <a:solidFill>
                  <a:schemeClr val="accent2">
                    <a:lumMod val="75000"/>
                  </a:schemeClr>
                </a:solidFill>
              </a:rPr>
              <a:t>give to the people in preparation for a great event in a</a:t>
            </a:r>
            <a:br>
              <a:rPr lang="en-US" b="1" dirty="0" smtClean="0">
                <a:solidFill>
                  <a:schemeClr val="accent2">
                    <a:lumMod val="75000"/>
                  </a:schemeClr>
                </a:solidFill>
              </a:rPr>
            </a:br>
            <a:r>
              <a:rPr lang="en-US" b="1" dirty="0" smtClean="0">
                <a:solidFill>
                  <a:schemeClr val="accent2">
                    <a:lumMod val="75000"/>
                  </a:schemeClr>
                </a:solidFill>
              </a:rPr>
              <a:t>few days.   (This is Moses’ 2</a:t>
            </a:r>
            <a:r>
              <a:rPr lang="en-US" b="1" baseline="30000" dirty="0" smtClean="0">
                <a:solidFill>
                  <a:schemeClr val="accent2">
                    <a:lumMod val="75000"/>
                  </a:schemeClr>
                </a:solidFill>
              </a:rPr>
              <a:t>nd</a:t>
            </a:r>
            <a:r>
              <a:rPr lang="en-US" b="1" dirty="0" smtClean="0">
                <a:solidFill>
                  <a:schemeClr val="accent2">
                    <a:lumMod val="75000"/>
                  </a:schemeClr>
                </a:solidFill>
              </a:rPr>
              <a:t> encounter at Mt Sinai, being labeled as Trip #2.)   </a:t>
            </a:r>
            <a:endParaRPr lang="en-US" sz="1000" b="1" dirty="0">
              <a:solidFill>
                <a:schemeClr val="accent2">
                  <a:lumMod val="75000"/>
                </a:schemeClr>
              </a:solidFill>
            </a:endParaRPr>
          </a:p>
        </p:txBody>
      </p:sp>
      <p:sp>
        <p:nvSpPr>
          <p:cNvPr id="11" name="Rectangle 10"/>
          <p:cNvSpPr/>
          <p:nvPr/>
        </p:nvSpPr>
        <p:spPr>
          <a:xfrm>
            <a:off x="638175" y="1143000"/>
            <a:ext cx="7772400" cy="838200"/>
          </a:xfrm>
          <a:prstGeom prst="rect">
            <a:avLst/>
          </a:prstGeom>
          <a:solidFill>
            <a:srgbClr val="ECE7F1"/>
          </a:solidFill>
          <a:ln w="38100" cap="flat" cmpd="sng" algn="ctr">
            <a:solidFill>
              <a:srgbClr val="7030A0"/>
            </a:solidFill>
            <a:prstDash val="solid"/>
          </a:ln>
          <a:effectLst/>
          <a:scene3d>
            <a:camera prst="orthographicFront"/>
            <a:lightRig rig="threePt" dir="t"/>
          </a:scene3d>
          <a:sp3d>
            <a:bevelT w="114300" prst="artDeco"/>
          </a:sp3d>
        </p:spPr>
        <p:txBody>
          <a:bodyPr rot="0" spcFirstLastPara="0" vert="horz" wrap="square" lIns="91440" tIns="45720" rIns="91440" bIns="45720" numCol="1" spcCol="0" rtlCol="0" fromWordArt="0" anchor="ctr" anchorCtr="0" forceAA="0" compatLnSpc="1">
            <a:prstTxWarp prst="textNoShape">
              <a:avLst/>
            </a:prstTxWarp>
            <a:noAutofit/>
            <a:sp3d extrusionH="57150">
              <a:bevelT w="38100" h="38100"/>
            </a:sp3d>
          </a:bodyPr>
          <a:lstStyle/>
          <a:p>
            <a:pPr marL="274320" marR="0" indent="-274320">
              <a:lnSpc>
                <a:spcPct val="115000"/>
              </a:lnSpc>
              <a:spcBef>
                <a:spcPts val="0"/>
              </a:spcBef>
              <a:spcAft>
                <a:spcPts val="1000"/>
              </a:spcAft>
            </a:pPr>
            <a:r>
              <a:rPr lang="en-US" b="1" dirty="0" smtClean="0">
                <a:solidFill>
                  <a:srgbClr val="008080"/>
                </a:solidFill>
                <a:latin typeface="Calibri"/>
                <a:ea typeface="Calibri"/>
                <a:cs typeface="Calibri"/>
              </a:rPr>
              <a:t>22a</a:t>
            </a:r>
            <a:r>
              <a:rPr lang="en-US" b="1" dirty="0" smtClean="0">
                <a:solidFill>
                  <a:srgbClr val="008080"/>
                </a:solidFill>
                <a:effectLst/>
                <a:latin typeface="Calibri"/>
                <a:ea typeface="Calibri"/>
                <a:cs typeface="Calibri"/>
              </a:rPr>
              <a:t>.  </a:t>
            </a:r>
            <a:r>
              <a:rPr lang="en-US" b="1" dirty="0" err="1">
                <a:solidFill>
                  <a:srgbClr val="008080"/>
                </a:solidFill>
                <a:effectLst/>
                <a:latin typeface="Calibri"/>
                <a:ea typeface="Calibri"/>
                <a:cs typeface="Calibri"/>
              </a:rPr>
              <a:t>Exo</a:t>
            </a:r>
            <a:r>
              <a:rPr lang="en-US" b="1" dirty="0">
                <a:solidFill>
                  <a:srgbClr val="008080"/>
                </a:solidFill>
                <a:effectLst/>
                <a:latin typeface="Calibri"/>
                <a:ea typeface="Calibri"/>
                <a:cs typeface="Calibri"/>
              </a:rPr>
              <a:t> </a:t>
            </a:r>
            <a:r>
              <a:rPr lang="en-US" sz="1600" b="1" dirty="0" smtClean="0">
                <a:solidFill>
                  <a:srgbClr val="008080"/>
                </a:solidFill>
                <a:effectLst/>
                <a:latin typeface="Calibri"/>
                <a:ea typeface="Calibri"/>
                <a:cs typeface="Calibri"/>
              </a:rPr>
              <a:t>19:2  </a:t>
            </a:r>
            <a:r>
              <a:rPr lang="en-US" sz="1600" b="1" dirty="0" smtClean="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For </a:t>
            </a:r>
            <a:r>
              <a:rPr lang="en-US" sz="1600" b="1" dirty="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they were departed from </a:t>
            </a:r>
            <a:r>
              <a:rPr lang="en-US" sz="1600" b="1" dirty="0" err="1">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Rephidim</a:t>
            </a:r>
            <a:r>
              <a:rPr lang="en-US" sz="1600" b="1" dirty="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 and were come to the desert of Sinai, and had pitched in the wilderness; </a:t>
            </a:r>
            <a:r>
              <a:rPr lang="en-US" sz="1600" b="1" u="sng" dirty="0" smtClean="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uFill>
                  <a:solidFill>
                    <a:srgbClr val="0070C0"/>
                  </a:solidFill>
                </a:uFill>
                <a:latin typeface="Calibri"/>
                <a:ea typeface="Calibri"/>
                <a:cs typeface="Calibri"/>
              </a:rPr>
              <a:t>and there Israel camped before the mount</a:t>
            </a:r>
            <a:r>
              <a:rPr lang="en-US" sz="1600" b="1" dirty="0" smtClean="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a:t>
            </a:r>
            <a:endParaRPr lang="en-US" sz="1600" dirty="0">
              <a:effectLst/>
              <a:latin typeface="Calibri"/>
              <a:ea typeface="Calibri"/>
              <a:cs typeface="Times New Roman"/>
            </a:endParaRPr>
          </a:p>
        </p:txBody>
      </p:sp>
      <p:pic>
        <p:nvPicPr>
          <p:cNvPr id="4098" name="Picture 2" descr="C:\Users\Rae\Desktop\Sivan pg 1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 y="2108517"/>
            <a:ext cx="8229600" cy="3230563"/>
          </a:xfrm>
          <a:prstGeom prst="rect">
            <a:avLst/>
          </a:prstGeom>
          <a:noFill/>
          <a:ln w="38100">
            <a:solidFill>
              <a:srgbClr val="00B0F0"/>
            </a:solidFill>
          </a:ln>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
        <p:nvSpPr>
          <p:cNvPr id="12" name="Rectangle 11"/>
          <p:cNvSpPr/>
          <p:nvPr/>
        </p:nvSpPr>
        <p:spPr>
          <a:xfrm>
            <a:off x="1670304" y="3711722"/>
            <a:ext cx="5715000" cy="1017758"/>
          </a:xfrm>
          <a:prstGeom prst="rect">
            <a:avLst/>
          </a:prstGeom>
          <a:solidFill>
            <a:srgbClr val="FFFF99"/>
          </a:solidFill>
          <a:ln w="38100" cap="flat" cmpd="sng" algn="ctr">
            <a:solidFill>
              <a:schemeClr val="accent6">
                <a:lumMod val="75000"/>
              </a:schemeClr>
            </a:solidFill>
            <a:prstDash val="solid"/>
          </a:ln>
          <a:effectLst/>
          <a:scene3d>
            <a:camera prst="orthographicFront"/>
            <a:lightRig rig="threePt" dir="t"/>
          </a:scene3d>
          <a:sp3d>
            <a:bevelT w="114300" prst="artDeco"/>
          </a:sp3d>
        </p:spPr>
        <p:txBody>
          <a:bodyPr rot="0" spcFirstLastPara="0" vert="horz" wrap="square" lIns="91440" tIns="45720" rIns="91440" bIns="45720" numCol="1" spcCol="0" rtlCol="0" fromWordArt="0" anchor="ctr" anchorCtr="0" forceAA="0" compatLnSpc="1">
            <a:prstTxWarp prst="textNoShape">
              <a:avLst/>
            </a:prstTxWarp>
            <a:noAutofit/>
            <a:sp3d extrusionH="57150">
              <a:bevelT w="38100" h="38100"/>
            </a:sp3d>
          </a:bodyPr>
          <a:lstStyle/>
          <a:p>
            <a:pPr marL="274320" marR="0" indent="-274320">
              <a:lnSpc>
                <a:spcPct val="115000"/>
              </a:lnSpc>
              <a:spcBef>
                <a:spcPts val="0"/>
              </a:spcBef>
              <a:spcAft>
                <a:spcPts val="0"/>
              </a:spcAft>
            </a:pPr>
            <a:r>
              <a:rPr lang="en-US" sz="1600" b="1" dirty="0" smtClean="0">
                <a:solidFill>
                  <a:srgbClr val="800000"/>
                </a:solidFill>
                <a:latin typeface="Calibri"/>
                <a:ea typeface="Calibri"/>
                <a:cs typeface="Times New Roman"/>
              </a:rPr>
              <a:t>22b</a:t>
            </a:r>
            <a:r>
              <a:rPr lang="en-US" sz="1600" b="1" dirty="0" smtClean="0">
                <a:solidFill>
                  <a:srgbClr val="800000"/>
                </a:solidFill>
                <a:effectLst/>
                <a:latin typeface="Calibri"/>
                <a:ea typeface="Calibri"/>
                <a:cs typeface="Times New Roman"/>
              </a:rPr>
              <a:t>.   </a:t>
            </a:r>
            <a:r>
              <a:rPr lang="en-US" sz="1600" b="1" dirty="0" smtClean="0">
                <a:solidFill>
                  <a:srgbClr val="0070C0"/>
                </a:solidFill>
                <a:effectLst/>
                <a:latin typeface="Calibri"/>
                <a:ea typeface="Calibri"/>
                <a:cs typeface="Times New Roman"/>
              </a:rPr>
              <a:t>*** </a:t>
            </a:r>
            <a:r>
              <a:rPr lang="en-US" sz="1600" b="1" dirty="0">
                <a:solidFill>
                  <a:srgbClr val="0070C0"/>
                </a:solidFill>
                <a:effectLst/>
                <a:latin typeface="Calibri"/>
                <a:ea typeface="Calibri"/>
                <a:cs typeface="Times New Roman"/>
              </a:rPr>
              <a:t>Moses’ </a:t>
            </a:r>
            <a:r>
              <a:rPr lang="en-US" sz="1600" b="1" dirty="0" smtClean="0">
                <a:solidFill>
                  <a:srgbClr val="0070C0"/>
                </a:solidFill>
                <a:effectLst/>
                <a:latin typeface="Calibri"/>
                <a:ea typeface="Calibri"/>
                <a:cs typeface="Times New Roman"/>
              </a:rPr>
              <a:t>Ascends Mt </a:t>
            </a:r>
            <a:r>
              <a:rPr lang="en-US" sz="1600" b="1" dirty="0">
                <a:solidFill>
                  <a:srgbClr val="0070C0"/>
                </a:solidFill>
                <a:effectLst/>
                <a:latin typeface="Calibri"/>
                <a:ea typeface="Calibri"/>
                <a:cs typeface="Times New Roman"/>
              </a:rPr>
              <a:t>Sinai  </a:t>
            </a:r>
            <a:r>
              <a:rPr lang="en-US" sz="1600" b="1" dirty="0">
                <a:solidFill>
                  <a:srgbClr val="800000"/>
                </a:solidFill>
                <a:effectLst/>
                <a:latin typeface="Calibri"/>
                <a:ea typeface="Calibri"/>
                <a:cs typeface="Times New Roman"/>
              </a:rPr>
              <a:t>(Thurs </a:t>
            </a:r>
            <a:r>
              <a:rPr lang="en-US" sz="1600" b="1" dirty="0">
                <a:ln>
                  <a:noFill/>
                </a:ln>
                <a:solidFill>
                  <a:srgbClr val="FF0000"/>
                </a:solidFill>
                <a:effectLst>
                  <a:outerShdw blurRad="69850" dist="43180" dir="5400000" sx="0" sy="0">
                    <a:srgbClr val="000000">
                      <a:alpha val="65000"/>
                    </a:srgbClr>
                  </a:outerShdw>
                </a:effectLst>
                <a:latin typeface="Calibri"/>
                <a:ea typeface="Calibri"/>
                <a:cs typeface="Times New Roman"/>
              </a:rPr>
              <a:t>Sivan 5</a:t>
            </a:r>
            <a:r>
              <a:rPr lang="en-US" sz="1600" b="1" dirty="0">
                <a:solidFill>
                  <a:srgbClr val="800000"/>
                </a:solidFill>
                <a:effectLst/>
                <a:latin typeface="Calibri"/>
                <a:ea typeface="Calibri"/>
                <a:cs typeface="Times New Roman"/>
              </a:rPr>
              <a:t>) </a:t>
            </a:r>
            <a:r>
              <a:rPr lang="en-US" sz="1600" b="1" dirty="0">
                <a:solidFill>
                  <a:srgbClr val="0070C0"/>
                </a:solidFill>
                <a:latin typeface="Calibri"/>
                <a:ea typeface="Calibri"/>
                <a:cs typeface="Times New Roman"/>
              </a:rPr>
              <a:t>*** </a:t>
            </a:r>
            <a:r>
              <a:rPr lang="en-US" sz="1600" b="1" dirty="0" smtClean="0">
                <a:solidFill>
                  <a:srgbClr val="800000"/>
                </a:solidFill>
                <a:effectLst/>
                <a:latin typeface="Calibri"/>
                <a:ea typeface="Calibri"/>
                <a:cs typeface="Times New Roman"/>
              </a:rPr>
              <a:t/>
            </a:r>
            <a:br>
              <a:rPr lang="en-US" sz="1600" b="1" dirty="0" smtClean="0">
                <a:solidFill>
                  <a:srgbClr val="800000"/>
                </a:solidFill>
                <a:effectLst/>
                <a:latin typeface="Calibri"/>
                <a:ea typeface="Calibri"/>
                <a:cs typeface="Times New Roman"/>
              </a:rPr>
            </a:br>
            <a:r>
              <a:rPr lang="en-US" sz="1600" b="1" dirty="0" err="1" smtClean="0">
                <a:solidFill>
                  <a:srgbClr val="008080"/>
                </a:solidFill>
                <a:effectLst/>
                <a:latin typeface="Calibri"/>
                <a:ea typeface="Calibri"/>
                <a:cs typeface="Calibri"/>
              </a:rPr>
              <a:t>Exo</a:t>
            </a:r>
            <a:r>
              <a:rPr lang="en-US" sz="1600" b="1" dirty="0" smtClean="0">
                <a:solidFill>
                  <a:srgbClr val="008080"/>
                </a:solidFill>
                <a:effectLst/>
                <a:latin typeface="Calibri"/>
                <a:ea typeface="Calibri"/>
                <a:cs typeface="Calibri"/>
              </a:rPr>
              <a:t> </a:t>
            </a:r>
            <a:r>
              <a:rPr lang="en-US" sz="1600" b="1" dirty="0">
                <a:solidFill>
                  <a:srgbClr val="008080"/>
                </a:solidFill>
                <a:effectLst/>
                <a:latin typeface="Calibri"/>
                <a:ea typeface="Calibri"/>
                <a:cs typeface="Calibri"/>
              </a:rPr>
              <a:t>19:3</a:t>
            </a:r>
            <a:r>
              <a:rPr lang="en-US" sz="1600" dirty="0">
                <a:effectLst/>
                <a:latin typeface="Calibri"/>
                <a:ea typeface="Calibri"/>
                <a:cs typeface="Calibri"/>
              </a:rPr>
              <a:t>  </a:t>
            </a:r>
            <a:r>
              <a:rPr lang="en-US" sz="16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And</a:t>
            </a:r>
            <a:r>
              <a:rPr lang="en-US" sz="1600" dirty="0">
                <a:solidFill>
                  <a:srgbClr val="0D0D0D"/>
                </a:solidFill>
                <a:effectLst/>
                <a:latin typeface="Calibri"/>
                <a:ea typeface="Calibri"/>
                <a:cs typeface="Calibri"/>
              </a:rPr>
              <a:t> </a:t>
            </a:r>
            <a:r>
              <a:rPr lang="en-US" sz="1600" b="1" i="1" dirty="0" err="1">
                <a:solidFill>
                  <a:srgbClr val="CC00CC"/>
                </a:solidFill>
                <a:effectLst/>
                <a:latin typeface="Calibri"/>
                <a:ea typeface="Calibri"/>
                <a:cs typeface="Calibri"/>
              </a:rPr>
              <a:t>Mosheh</a:t>
            </a:r>
            <a:r>
              <a:rPr lang="en-US" sz="1600" b="1" i="1" dirty="0">
                <a:solidFill>
                  <a:srgbClr val="CC00CC"/>
                </a:solidFill>
                <a:effectLst/>
                <a:latin typeface="Calibri"/>
                <a:ea typeface="Calibri"/>
                <a:cs typeface="Calibri"/>
              </a:rPr>
              <a:t> went up to </a:t>
            </a:r>
            <a:r>
              <a:rPr lang="en-US" sz="1600" b="1" i="1" dirty="0" err="1">
                <a:solidFill>
                  <a:srgbClr val="CC00CC"/>
                </a:solidFill>
                <a:effectLst/>
                <a:latin typeface="Calibri"/>
                <a:ea typeface="Calibri"/>
                <a:cs typeface="Calibri"/>
              </a:rPr>
              <a:t>Elohim</a:t>
            </a:r>
            <a:r>
              <a:rPr lang="en-US" sz="1600" b="1" i="1" dirty="0">
                <a:solidFill>
                  <a:srgbClr val="CC00CC"/>
                </a:solidFill>
                <a:effectLst/>
                <a:latin typeface="Calibri"/>
                <a:ea typeface="Calibri"/>
                <a:cs typeface="Calibri"/>
              </a:rPr>
              <a:t>,</a:t>
            </a:r>
            <a:r>
              <a:rPr lang="en-US" sz="1600" dirty="0">
                <a:solidFill>
                  <a:srgbClr val="CC00CC"/>
                </a:solidFill>
                <a:effectLst/>
                <a:latin typeface="Calibri"/>
                <a:ea typeface="Calibri"/>
                <a:cs typeface="Calibri"/>
              </a:rPr>
              <a:t> </a:t>
            </a:r>
            <a:r>
              <a:rPr lang="en-US" sz="16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and</a:t>
            </a:r>
            <a:r>
              <a:rPr lang="en-US" sz="1600" dirty="0">
                <a:solidFill>
                  <a:srgbClr val="0D0D0D"/>
                </a:solidFill>
                <a:effectLst/>
                <a:latin typeface="Calibri"/>
                <a:ea typeface="Calibri"/>
                <a:cs typeface="Calibri"/>
              </a:rPr>
              <a:t> </a:t>
            </a:r>
            <a:r>
              <a:rPr lang="en-US" sz="1600" b="1" dirty="0" err="1" smtClean="0">
                <a:solidFill>
                  <a:srgbClr val="0000FF"/>
                </a:solidFill>
                <a:effectLst/>
                <a:latin typeface="Calibri"/>
                <a:ea typeface="Calibri"/>
                <a:cs typeface="Calibri"/>
              </a:rPr>
              <a:t>Yahuah</a:t>
            </a:r>
            <a:r>
              <a:rPr lang="en-US" sz="1600" b="1" dirty="0" smtClean="0">
                <a:solidFill>
                  <a:srgbClr val="0000FF"/>
                </a:solidFill>
                <a:effectLst/>
                <a:latin typeface="Calibri"/>
                <a:ea typeface="Calibri"/>
                <a:cs typeface="Calibri"/>
              </a:rPr>
              <a:t> </a:t>
            </a:r>
            <a:r>
              <a:rPr lang="en-US" sz="16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called to him from the </a:t>
            </a:r>
            <a:r>
              <a:rPr lang="en-US" sz="1600"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mountain …</a:t>
            </a:r>
            <a:endParaRPr lang="en-US" sz="1600" dirty="0">
              <a:effectLst/>
              <a:latin typeface="Calibri"/>
              <a:ea typeface="Calibri"/>
              <a:cs typeface="Times New Roman"/>
            </a:endParaRPr>
          </a:p>
        </p:txBody>
      </p:sp>
    </p:spTree>
    <p:extLst>
      <p:ext uri="{BB962C8B-B14F-4D97-AF65-F5344CB8AC3E}">
        <p14:creationId xmlns:p14="http://schemas.microsoft.com/office/powerpoint/2010/main" val="4690956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17" end="17"/>
                                            </p:txEl>
                                          </p:spTgt>
                                        </p:tgtEl>
                                        <p:attrNameLst>
                                          <p:attrName>style.visibility</p:attrName>
                                        </p:attrNameLst>
                                      </p:cBhvr>
                                      <p:to>
                                        <p:strVal val="visible"/>
                                      </p:to>
                                    </p:set>
                                    <p:animEffect transition="in" filter="wipe(up)">
                                      <p:cBhvr>
                                        <p:cTn id="12" dur="2000"/>
                                        <p:tgtEl>
                                          <p:spTgt spid="4">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743323" y="2133600"/>
            <a:ext cx="5120640" cy="4267200"/>
          </a:xfrm>
        </p:spPr>
        <p:txBody>
          <a:bodyPr>
            <a:normAutofit fontScale="85000" lnSpcReduction="10000"/>
            <a:scene3d>
              <a:camera prst="orthographicFront"/>
              <a:lightRig rig="threePt" dir="t"/>
            </a:scene3d>
            <a:sp3d extrusionH="57150">
              <a:bevelT w="38100" h="38100"/>
            </a:sp3d>
          </a:bodyPr>
          <a:lstStyle/>
          <a:p>
            <a:pPr algn="ctr"/>
            <a:r>
              <a:rPr lang="en-US" dirty="0" err="1">
                <a:solidFill>
                  <a:schemeClr val="accent2">
                    <a:lumMod val="75000"/>
                  </a:schemeClr>
                </a:solidFill>
              </a:rPr>
              <a:t>Abib</a:t>
            </a:r>
            <a:r>
              <a:rPr lang="en-US" dirty="0">
                <a:solidFill>
                  <a:schemeClr val="accent2">
                    <a:lumMod val="75000"/>
                  </a:schemeClr>
                </a:solidFill>
              </a:rPr>
              <a:t> 1 must begin on </a:t>
            </a:r>
            <a:r>
              <a:rPr lang="en-US" dirty="0" smtClean="0">
                <a:solidFill>
                  <a:schemeClr val="accent2">
                    <a:lumMod val="75000"/>
                  </a:schemeClr>
                </a:solidFill>
              </a:rPr>
              <a:t>Wednesday, the </a:t>
            </a:r>
            <a:r>
              <a:rPr lang="en-US" dirty="0">
                <a:solidFill>
                  <a:schemeClr val="accent2">
                    <a:lumMod val="75000"/>
                  </a:schemeClr>
                </a:solidFill>
              </a:rPr>
              <a:t>4</a:t>
            </a:r>
            <a:r>
              <a:rPr lang="en-US" baseline="30000" dirty="0">
                <a:solidFill>
                  <a:schemeClr val="accent2">
                    <a:lumMod val="75000"/>
                  </a:schemeClr>
                </a:solidFill>
              </a:rPr>
              <a:t>th</a:t>
            </a:r>
            <a:r>
              <a:rPr lang="en-US" dirty="0">
                <a:solidFill>
                  <a:schemeClr val="accent2">
                    <a:lumMod val="75000"/>
                  </a:schemeClr>
                </a:solidFill>
              </a:rPr>
              <a:t> </a:t>
            </a:r>
            <a:r>
              <a:rPr lang="en-US" dirty="0" smtClean="0">
                <a:solidFill>
                  <a:schemeClr val="accent2">
                    <a:lumMod val="75000"/>
                  </a:schemeClr>
                </a:solidFill>
              </a:rPr>
              <a:t>day of the week (in THIS year ONLY).  </a:t>
            </a:r>
            <a:r>
              <a:rPr lang="en-US" dirty="0">
                <a:solidFill>
                  <a:schemeClr val="accent2">
                    <a:lumMod val="75000"/>
                  </a:schemeClr>
                </a:solidFill>
              </a:rPr>
              <a:t>This selection has not been </a:t>
            </a:r>
            <a:r>
              <a:rPr lang="en-US" dirty="0" smtClean="0">
                <a:solidFill>
                  <a:schemeClr val="accent2">
                    <a:lumMod val="75000"/>
                  </a:schemeClr>
                </a:solidFill>
              </a:rPr>
              <a:t/>
            </a:r>
            <a:br>
              <a:rPr lang="en-US" dirty="0" smtClean="0">
                <a:solidFill>
                  <a:schemeClr val="accent2">
                    <a:lumMod val="75000"/>
                  </a:schemeClr>
                </a:solidFill>
              </a:rPr>
            </a:br>
            <a:r>
              <a:rPr lang="en-US" dirty="0" smtClean="0">
                <a:solidFill>
                  <a:schemeClr val="accent2">
                    <a:lumMod val="75000"/>
                  </a:schemeClr>
                </a:solidFill>
              </a:rPr>
              <a:t>“</a:t>
            </a:r>
            <a:r>
              <a:rPr lang="en-US" dirty="0">
                <a:solidFill>
                  <a:schemeClr val="accent2">
                    <a:lumMod val="75000"/>
                  </a:schemeClr>
                </a:solidFill>
              </a:rPr>
              <a:t>pulled out of thin air.”  </a:t>
            </a:r>
            <a:r>
              <a:rPr lang="en-US" dirty="0" smtClean="0">
                <a:solidFill>
                  <a:schemeClr val="accent2">
                    <a:lumMod val="75000"/>
                  </a:schemeClr>
                </a:solidFill>
              </a:rPr>
              <a:t/>
            </a:r>
            <a:br>
              <a:rPr lang="en-US" dirty="0" smtClean="0">
                <a:solidFill>
                  <a:schemeClr val="accent2">
                    <a:lumMod val="75000"/>
                  </a:schemeClr>
                </a:solidFill>
              </a:rPr>
            </a:br>
            <a:r>
              <a:rPr lang="en-US" b="1" dirty="0" smtClean="0">
                <a:solidFill>
                  <a:schemeClr val="tx2">
                    <a:lumMod val="60000"/>
                    <a:lumOff val="40000"/>
                  </a:schemeClr>
                </a:solidFill>
              </a:rPr>
              <a:t>Such a </a:t>
            </a:r>
            <a:r>
              <a:rPr lang="en-US" b="1" dirty="0">
                <a:solidFill>
                  <a:schemeClr val="tx2">
                    <a:lumMod val="60000"/>
                    <a:lumOff val="40000"/>
                  </a:schemeClr>
                </a:solidFill>
              </a:rPr>
              <a:t>placement is divinely appointed by </a:t>
            </a:r>
            <a:r>
              <a:rPr lang="en-US" b="1" u="heavy" dirty="0">
                <a:solidFill>
                  <a:srgbClr val="0070C0"/>
                </a:solidFill>
              </a:rPr>
              <a:t>Yahuah</a:t>
            </a:r>
            <a:r>
              <a:rPr lang="en-US" dirty="0">
                <a:solidFill>
                  <a:schemeClr val="tx2">
                    <a:lumMod val="60000"/>
                    <a:lumOff val="40000"/>
                  </a:schemeClr>
                </a:solidFill>
              </a:rPr>
              <a:t> </a:t>
            </a:r>
            <a:r>
              <a:rPr lang="en-US" b="1" dirty="0" smtClean="0">
                <a:solidFill>
                  <a:schemeClr val="tx2">
                    <a:lumMod val="60000"/>
                    <a:lumOff val="40000"/>
                  </a:schemeClr>
                </a:solidFill>
              </a:rPr>
              <a:t>with the command of </a:t>
            </a:r>
            <a:br>
              <a:rPr lang="en-US" b="1" dirty="0" smtClean="0">
                <a:solidFill>
                  <a:schemeClr val="tx2">
                    <a:lumMod val="60000"/>
                    <a:lumOff val="40000"/>
                  </a:schemeClr>
                </a:solidFill>
              </a:rPr>
            </a:br>
            <a:r>
              <a:rPr lang="en-US" b="1" dirty="0" smtClean="0">
                <a:solidFill>
                  <a:schemeClr val="tx2">
                    <a:lumMod val="60000"/>
                    <a:lumOff val="40000"/>
                  </a:schemeClr>
                </a:solidFill>
              </a:rPr>
              <a:t>“3 days’ travel” to </a:t>
            </a:r>
            <a:r>
              <a:rPr lang="en-US" b="1" dirty="0">
                <a:solidFill>
                  <a:schemeClr val="tx2">
                    <a:lumMod val="60000"/>
                    <a:lumOff val="40000"/>
                  </a:schemeClr>
                </a:solidFill>
              </a:rPr>
              <a:t>accurately determine several appointed </a:t>
            </a:r>
            <a:r>
              <a:rPr lang="en-US" b="1" dirty="0" smtClean="0">
                <a:solidFill>
                  <a:schemeClr val="tx2">
                    <a:lumMod val="60000"/>
                    <a:lumOff val="40000"/>
                  </a:schemeClr>
                </a:solidFill>
              </a:rPr>
              <a:t/>
            </a:r>
            <a:br>
              <a:rPr lang="en-US" b="1" dirty="0" smtClean="0">
                <a:solidFill>
                  <a:schemeClr val="tx2">
                    <a:lumMod val="60000"/>
                    <a:lumOff val="40000"/>
                  </a:schemeClr>
                </a:solidFill>
              </a:rPr>
            </a:br>
            <a:r>
              <a:rPr lang="en-US" b="1" dirty="0" smtClean="0">
                <a:solidFill>
                  <a:schemeClr val="tx2">
                    <a:lumMod val="60000"/>
                    <a:lumOff val="40000"/>
                  </a:schemeClr>
                </a:solidFill>
              </a:rPr>
              <a:t>times </a:t>
            </a:r>
            <a:r>
              <a:rPr lang="en-US" b="1" dirty="0">
                <a:solidFill>
                  <a:schemeClr val="tx2">
                    <a:lumMod val="60000"/>
                    <a:lumOff val="40000"/>
                  </a:schemeClr>
                </a:solidFill>
              </a:rPr>
              <a:t>in this </a:t>
            </a:r>
            <a:r>
              <a:rPr lang="en-US" b="1" dirty="0" smtClean="0">
                <a:solidFill>
                  <a:schemeClr val="tx2">
                    <a:lumMod val="60000"/>
                    <a:lumOff val="40000"/>
                  </a:schemeClr>
                </a:solidFill>
              </a:rPr>
              <a:t>study such as:</a:t>
            </a:r>
            <a:r>
              <a:rPr lang="en-US" dirty="0" smtClean="0">
                <a:solidFill>
                  <a:schemeClr val="tx2">
                    <a:lumMod val="60000"/>
                    <a:lumOff val="40000"/>
                  </a:schemeClr>
                </a:solidFill>
              </a:rPr>
              <a:t> </a:t>
            </a:r>
          </a:p>
          <a:p>
            <a:pPr marL="457200" indent="-457200">
              <a:buFont typeface="+mj-lt"/>
              <a:buAutoNum type="arabicPeriod"/>
            </a:pPr>
            <a:r>
              <a:rPr lang="en-US" dirty="0" smtClean="0">
                <a:solidFill>
                  <a:schemeClr val="accent2">
                    <a:lumMod val="75000"/>
                  </a:schemeClr>
                </a:solidFill>
              </a:rPr>
              <a:t>“weekday” of </a:t>
            </a:r>
            <a:r>
              <a:rPr lang="en-US" dirty="0" err="1" smtClean="0">
                <a:solidFill>
                  <a:schemeClr val="accent2">
                    <a:lumMod val="75000"/>
                  </a:schemeClr>
                </a:solidFill>
              </a:rPr>
              <a:t>Exo</a:t>
            </a:r>
            <a:r>
              <a:rPr lang="en-US" dirty="0" smtClean="0">
                <a:solidFill>
                  <a:schemeClr val="accent2">
                    <a:lumMod val="75000"/>
                  </a:schemeClr>
                </a:solidFill>
              </a:rPr>
              <a:t> 12 Passover</a:t>
            </a:r>
          </a:p>
          <a:p>
            <a:pPr marL="457200" indent="-457200">
              <a:buFont typeface="+mj-lt"/>
              <a:buAutoNum type="arabicPeriod"/>
            </a:pPr>
            <a:r>
              <a:rPr lang="en-US" dirty="0" smtClean="0">
                <a:solidFill>
                  <a:schemeClr val="accent2">
                    <a:lumMod val="75000"/>
                  </a:schemeClr>
                </a:solidFill>
              </a:rPr>
              <a:t>“manna week” of </a:t>
            </a:r>
            <a:r>
              <a:rPr lang="en-US" dirty="0" err="1" smtClean="0">
                <a:solidFill>
                  <a:schemeClr val="accent2">
                    <a:lumMod val="75000"/>
                  </a:schemeClr>
                </a:solidFill>
              </a:rPr>
              <a:t>Exo</a:t>
            </a:r>
            <a:r>
              <a:rPr lang="en-US" dirty="0" smtClean="0">
                <a:solidFill>
                  <a:schemeClr val="accent2">
                    <a:lumMod val="75000"/>
                  </a:schemeClr>
                </a:solidFill>
              </a:rPr>
              <a:t> 16</a:t>
            </a:r>
          </a:p>
          <a:p>
            <a:pPr marL="457200" indent="-457200">
              <a:buFont typeface="+mj-lt"/>
              <a:buAutoNum type="arabicPeriod"/>
            </a:pPr>
            <a:r>
              <a:rPr lang="en-US" dirty="0" smtClean="0">
                <a:solidFill>
                  <a:schemeClr val="accent2">
                    <a:lumMod val="75000"/>
                  </a:schemeClr>
                </a:solidFill>
              </a:rPr>
              <a:t>“Pentecost date” of </a:t>
            </a:r>
            <a:r>
              <a:rPr lang="en-US" dirty="0" err="1" smtClean="0">
                <a:solidFill>
                  <a:schemeClr val="accent2">
                    <a:lumMod val="75000"/>
                  </a:schemeClr>
                </a:solidFill>
              </a:rPr>
              <a:t>Exo</a:t>
            </a:r>
            <a:r>
              <a:rPr lang="en-US" dirty="0" smtClean="0">
                <a:solidFill>
                  <a:schemeClr val="accent2">
                    <a:lumMod val="75000"/>
                  </a:schemeClr>
                </a:solidFill>
              </a:rPr>
              <a:t> 19  </a:t>
            </a:r>
            <a:br>
              <a:rPr lang="en-US" dirty="0" smtClean="0">
                <a:solidFill>
                  <a:schemeClr val="accent2">
                    <a:lumMod val="75000"/>
                  </a:schemeClr>
                </a:solidFill>
              </a:rPr>
            </a:br>
            <a:r>
              <a:rPr lang="en-US" dirty="0" smtClean="0">
                <a:solidFill>
                  <a:schemeClr val="accent2">
                    <a:lumMod val="75000"/>
                  </a:schemeClr>
                </a:solidFill>
              </a:rPr>
              <a:t>(which will also confirm the “Firstfruits date” of </a:t>
            </a:r>
            <a:r>
              <a:rPr lang="en-US" dirty="0" err="1" smtClean="0">
                <a:solidFill>
                  <a:schemeClr val="accent2">
                    <a:lumMod val="75000"/>
                  </a:schemeClr>
                </a:solidFill>
              </a:rPr>
              <a:t>Exo</a:t>
            </a:r>
            <a:r>
              <a:rPr lang="en-US" dirty="0" smtClean="0">
                <a:solidFill>
                  <a:schemeClr val="accent2">
                    <a:lumMod val="75000"/>
                  </a:schemeClr>
                </a:solidFill>
              </a:rPr>
              <a:t> 12.)</a:t>
            </a:r>
            <a:endParaRPr lang="en-US" dirty="0">
              <a:solidFill>
                <a:schemeClr val="accent2">
                  <a:lumMod val="75000"/>
                </a:schemeClr>
              </a:solidFill>
            </a:endParaRP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normAutofit fontScale="92500" lnSpcReduction="20000"/>
          </a:bodyPr>
          <a:lstStyle/>
          <a:p>
            <a:fld id="{A0A75170-548C-4A8B-8FEE-6418D9891680}" type="slidenum">
              <a:rPr lang="en-US" smtClean="0"/>
              <a:t>4</a:t>
            </a:fld>
            <a:endParaRPr lang="en-US"/>
          </a:p>
        </p:txBody>
      </p:sp>
      <p:sp>
        <p:nvSpPr>
          <p:cNvPr id="5" name="Title 4"/>
          <p:cNvSpPr>
            <a:spLocks noGrp="1"/>
          </p:cNvSpPr>
          <p:nvPr>
            <p:ph type="title"/>
          </p:nvPr>
        </p:nvSpPr>
        <p:spPr>
          <a:xfrm>
            <a:off x="3733800" y="-228600"/>
            <a:ext cx="5120640" cy="20574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rPr>
              <a:t>Important Note</a:t>
            </a:r>
            <a:br>
              <a:rPr lang="en-US" sz="3600" b="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rPr>
            </a:br>
            <a:r>
              <a:rPr lang="en-US" sz="3600" b="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rPr>
              <a:t>About the Placement of Passover</a:t>
            </a:r>
            <a:endParaRPr lang="en-US" sz="3600"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endParaRPr>
          </a:p>
        </p:txBody>
      </p:sp>
    </p:spTree>
    <p:extLst>
      <p:ext uri="{BB962C8B-B14F-4D97-AF65-F5344CB8AC3E}">
        <p14:creationId xmlns:p14="http://schemas.microsoft.com/office/powerpoint/2010/main" val="14595009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normAutofit fontScale="92500" lnSpcReduction="20000"/>
          </a:bodyPr>
          <a:lstStyle/>
          <a:p>
            <a:fld id="{A0A75170-548C-4A8B-8FEE-6418D9891680}" type="slidenum">
              <a:rPr lang="en-US" smtClean="0"/>
              <a:t>40</a:t>
            </a:fld>
            <a:endParaRPr lang="en-US"/>
          </a:p>
        </p:txBody>
      </p:sp>
      <p:sp>
        <p:nvSpPr>
          <p:cNvPr id="9" name="Title 3"/>
          <p:cNvSpPr txBox="1">
            <a:spLocks/>
          </p:cNvSpPr>
          <p:nvPr/>
        </p:nvSpPr>
        <p:spPr>
          <a:xfrm>
            <a:off x="228600" y="0"/>
            <a:ext cx="8591550" cy="762001"/>
          </a:xfrm>
          <a:prstGeom prst="rect">
            <a:avLst/>
          </a:prstGeom>
        </p:spPr>
        <p:txBody>
          <a:bodyPr vert="horz" lIns="91440" tIns="45720" rIns="91440" bIns="45720" rtlCol="0" anchor="b" anchorCtr="0">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Moses </a:t>
            </a:r>
            <a:r>
              <a:rPr lang="en-US" b="1" dirty="0" smtClean="0">
                <a:ln w="11430"/>
                <a:solidFill>
                  <a:srgbClr val="FF0000"/>
                </a:solidFill>
                <a:effectLst>
                  <a:outerShdw blurRad="50800" dist="39000" dir="5460000" algn="tl">
                    <a:srgbClr val="000000">
                      <a:alpha val="38000"/>
                    </a:srgbClr>
                  </a:outerShdw>
                </a:effectLst>
              </a:rPr>
              <a:t>Descends</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Mount Sinai – Sivan 5</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202248" y="762001"/>
            <a:ext cx="8686800" cy="369332"/>
          </a:xfrm>
          <a:prstGeom prst="rect">
            <a:avLst/>
          </a:prstGeom>
          <a:noFill/>
        </p:spPr>
        <p:txBody>
          <a:bodyPr wrap="square" rtlCol="0">
            <a:spAutoFit/>
            <a:scene3d>
              <a:camera prst="orthographicFront"/>
              <a:lightRig rig="threePt" dir="t"/>
            </a:scene3d>
            <a:sp3d extrusionH="57150">
              <a:bevelT w="38100" h="38100"/>
            </a:sp3d>
          </a:bodyPr>
          <a:lstStyle/>
          <a:p>
            <a:pPr algn="ctr"/>
            <a:r>
              <a:rPr lang="en-US" b="1" dirty="0" smtClean="0">
                <a:solidFill>
                  <a:schemeClr val="accent2">
                    <a:lumMod val="75000"/>
                  </a:schemeClr>
                </a:solidFill>
              </a:rPr>
              <a:t>Moses receives </a:t>
            </a:r>
            <a:r>
              <a:rPr lang="en-US" b="1" dirty="0" err="1" smtClean="0">
                <a:solidFill>
                  <a:srgbClr val="0070C0"/>
                </a:solidFill>
              </a:rPr>
              <a:t>Yahuah’s</a:t>
            </a:r>
            <a:r>
              <a:rPr lang="en-US" b="1" dirty="0" smtClean="0">
                <a:solidFill>
                  <a:schemeClr val="accent2">
                    <a:lumMod val="75000"/>
                  </a:schemeClr>
                </a:solidFill>
              </a:rPr>
              <a:t> Covenant proposal to give to the people. </a:t>
            </a:r>
            <a:endParaRPr lang="en-US" sz="1000" b="1" dirty="0">
              <a:solidFill>
                <a:schemeClr val="accent2">
                  <a:lumMod val="75000"/>
                </a:schemeClr>
              </a:solidFill>
            </a:endParaRPr>
          </a:p>
        </p:txBody>
      </p:sp>
      <p:pic>
        <p:nvPicPr>
          <p:cNvPr id="3074" name="Picture 2" descr="C:\Users\Rae\Desktop\Sivan pg 1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422" y="1236239"/>
            <a:ext cx="8172452" cy="3224212"/>
          </a:xfrm>
          <a:prstGeom prst="rect">
            <a:avLst/>
          </a:prstGeom>
          <a:noFill/>
          <a:ln w="38100">
            <a:solidFill>
              <a:srgbClr val="00B0F0"/>
            </a:solidFill>
          </a:ln>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
        <p:nvSpPr>
          <p:cNvPr id="10" name="Rectangle 9"/>
          <p:cNvSpPr/>
          <p:nvPr/>
        </p:nvSpPr>
        <p:spPr>
          <a:xfrm>
            <a:off x="1070929" y="4648200"/>
            <a:ext cx="6930071" cy="1542788"/>
          </a:xfrm>
          <a:prstGeom prst="rect">
            <a:avLst/>
          </a:prstGeom>
          <a:solidFill>
            <a:srgbClr val="FFFF99"/>
          </a:solidFill>
          <a:ln w="38100" cap="flat" cmpd="sng" algn="ctr">
            <a:solidFill>
              <a:schemeClr val="accent6">
                <a:lumMod val="75000"/>
              </a:schemeClr>
            </a:solidFill>
            <a:prstDash val="solid"/>
          </a:ln>
          <a:effectLst/>
          <a:scene3d>
            <a:camera prst="orthographicFront"/>
            <a:lightRig rig="threePt" dir="t"/>
          </a:scene3d>
          <a:sp3d>
            <a:bevelT w="114300" prst="artDeco"/>
          </a:sp3d>
        </p:spPr>
        <p:txBody>
          <a:bodyPr rot="0" spcFirstLastPara="0" vert="horz" wrap="square" lIns="91440" tIns="45720" rIns="91440" bIns="45720" numCol="1" spcCol="0" rtlCol="0" fromWordArt="0" anchor="ctr" anchorCtr="0" forceAA="0" compatLnSpc="1">
            <a:prstTxWarp prst="textNoShape">
              <a:avLst/>
            </a:prstTxWarp>
            <a:noAutofit/>
            <a:sp3d extrusionH="57150">
              <a:bevelT w="38100" h="38100"/>
            </a:sp3d>
          </a:bodyPr>
          <a:lstStyle/>
          <a:p>
            <a:pPr marL="274320" marR="0" indent="-274320">
              <a:lnSpc>
                <a:spcPct val="115000"/>
              </a:lnSpc>
              <a:spcBef>
                <a:spcPts val="0"/>
              </a:spcBef>
              <a:spcAft>
                <a:spcPts val="0"/>
              </a:spcAft>
            </a:pPr>
            <a:r>
              <a:rPr lang="en-US" sz="1600" b="1" dirty="0" smtClean="0">
                <a:solidFill>
                  <a:srgbClr val="800000"/>
                </a:solidFill>
                <a:latin typeface="Calibri"/>
                <a:ea typeface="Calibri"/>
                <a:cs typeface="Times New Roman"/>
              </a:rPr>
              <a:t>22c.   </a:t>
            </a:r>
            <a:r>
              <a:rPr lang="en-US" sz="1600" b="1" dirty="0" smtClean="0">
                <a:solidFill>
                  <a:srgbClr val="FF0000"/>
                </a:solidFill>
                <a:effectLst/>
                <a:latin typeface="Calibri"/>
                <a:ea typeface="Calibri"/>
                <a:cs typeface="Times New Roman"/>
              </a:rPr>
              <a:t>*** </a:t>
            </a:r>
            <a:r>
              <a:rPr lang="en-US" sz="1600" b="1" dirty="0">
                <a:solidFill>
                  <a:srgbClr val="FF0000"/>
                </a:solidFill>
                <a:effectLst/>
                <a:latin typeface="Calibri"/>
                <a:ea typeface="Calibri"/>
                <a:cs typeface="Times New Roman"/>
              </a:rPr>
              <a:t>Moses Descends from Mt Sinai  </a:t>
            </a:r>
            <a:r>
              <a:rPr lang="en-US" sz="1600" b="1" dirty="0" smtClean="0">
                <a:solidFill>
                  <a:srgbClr val="800000"/>
                </a:solidFill>
                <a:effectLst/>
                <a:latin typeface="Calibri"/>
                <a:ea typeface="Calibri"/>
                <a:cs typeface="Times New Roman"/>
              </a:rPr>
              <a:t>(Thurs </a:t>
            </a:r>
            <a:r>
              <a:rPr lang="en-US" sz="1600" b="1" dirty="0">
                <a:ln>
                  <a:noFill/>
                </a:ln>
                <a:solidFill>
                  <a:srgbClr val="FF0000"/>
                </a:solidFill>
                <a:effectLst>
                  <a:outerShdw blurRad="69850" dist="43180" dir="5400000" sx="0" sy="0">
                    <a:srgbClr val="000000">
                      <a:alpha val="65000"/>
                    </a:srgbClr>
                  </a:outerShdw>
                </a:effectLst>
                <a:latin typeface="Calibri"/>
                <a:ea typeface="Calibri"/>
                <a:cs typeface="Times New Roman"/>
              </a:rPr>
              <a:t>Sivan 5</a:t>
            </a:r>
            <a:r>
              <a:rPr lang="en-US" sz="1600" b="1" dirty="0">
                <a:solidFill>
                  <a:srgbClr val="800000"/>
                </a:solidFill>
                <a:effectLst/>
                <a:latin typeface="Calibri"/>
                <a:ea typeface="Calibri"/>
                <a:cs typeface="Times New Roman"/>
              </a:rPr>
              <a:t>) </a:t>
            </a:r>
            <a:r>
              <a:rPr lang="en-US" sz="1600" b="1" dirty="0">
                <a:solidFill>
                  <a:srgbClr val="FF0000"/>
                </a:solidFill>
                <a:effectLst/>
                <a:latin typeface="Calibri"/>
                <a:ea typeface="Calibri"/>
                <a:cs typeface="Times New Roman"/>
              </a:rPr>
              <a:t>***</a:t>
            </a:r>
            <a:endParaRPr lang="en-US" sz="1600" dirty="0">
              <a:solidFill>
                <a:srgbClr val="FF0000"/>
              </a:solidFill>
              <a:effectLst/>
              <a:latin typeface="Calibri"/>
              <a:ea typeface="Calibri"/>
              <a:cs typeface="Times New Roman"/>
            </a:endParaRPr>
          </a:p>
          <a:p>
            <a:pPr marL="274320" marR="0" indent="-274320">
              <a:lnSpc>
                <a:spcPct val="115000"/>
              </a:lnSpc>
              <a:spcBef>
                <a:spcPts val="0"/>
              </a:spcBef>
              <a:spcAft>
                <a:spcPts val="0"/>
              </a:spcAft>
            </a:pPr>
            <a:r>
              <a:rPr lang="en-US" sz="1600" b="1" dirty="0" err="1">
                <a:solidFill>
                  <a:srgbClr val="008080"/>
                </a:solidFill>
                <a:effectLst/>
                <a:latin typeface="Calibri"/>
                <a:ea typeface="Calibri"/>
                <a:cs typeface="Calibri"/>
              </a:rPr>
              <a:t>Exo</a:t>
            </a:r>
            <a:r>
              <a:rPr lang="en-US" sz="1600" b="1" dirty="0">
                <a:solidFill>
                  <a:srgbClr val="008080"/>
                </a:solidFill>
                <a:effectLst/>
                <a:latin typeface="Calibri"/>
                <a:ea typeface="Calibri"/>
                <a:cs typeface="Calibri"/>
              </a:rPr>
              <a:t> 19:7</a:t>
            </a:r>
            <a:r>
              <a:rPr lang="en-US" sz="1600" dirty="0">
                <a:solidFill>
                  <a:srgbClr val="0D0D0D"/>
                </a:solidFill>
                <a:effectLst/>
                <a:latin typeface="Calibri"/>
                <a:ea typeface="Calibri"/>
                <a:cs typeface="Calibri"/>
              </a:rPr>
              <a:t>  </a:t>
            </a:r>
            <a:r>
              <a:rPr lang="en-US" sz="16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And</a:t>
            </a:r>
            <a:r>
              <a:rPr lang="en-US" sz="1600" dirty="0">
                <a:solidFill>
                  <a:srgbClr val="E36C0A"/>
                </a:solidFill>
                <a:effectLst/>
                <a:latin typeface="Calibri"/>
                <a:ea typeface="Calibri"/>
                <a:cs typeface="Calibri"/>
              </a:rPr>
              <a:t> </a:t>
            </a:r>
            <a:r>
              <a:rPr lang="en-US" sz="1600" b="1" i="1" dirty="0" err="1">
                <a:solidFill>
                  <a:srgbClr val="CC00CC"/>
                </a:solidFill>
                <a:effectLst/>
                <a:latin typeface="Calibri"/>
                <a:ea typeface="Calibri"/>
                <a:cs typeface="Calibri"/>
              </a:rPr>
              <a:t>Mosheh</a:t>
            </a:r>
            <a:r>
              <a:rPr lang="en-US" sz="1600" dirty="0">
                <a:solidFill>
                  <a:srgbClr val="E36C0A"/>
                </a:solidFill>
                <a:effectLst/>
                <a:latin typeface="Calibri"/>
                <a:ea typeface="Calibri"/>
                <a:cs typeface="Calibri"/>
              </a:rPr>
              <a:t> </a:t>
            </a:r>
            <a:r>
              <a:rPr lang="en-US" sz="1600" b="1" i="1" dirty="0">
                <a:solidFill>
                  <a:srgbClr val="CC00CC"/>
                </a:solidFill>
                <a:effectLst/>
                <a:latin typeface="Calibri"/>
                <a:ea typeface="Calibri"/>
                <a:cs typeface="Calibri"/>
              </a:rPr>
              <a:t>came</a:t>
            </a:r>
            <a:r>
              <a:rPr lang="en-US" sz="1600" dirty="0">
                <a:solidFill>
                  <a:srgbClr val="E36C0A"/>
                </a:solidFill>
                <a:effectLst/>
                <a:latin typeface="Calibri"/>
                <a:ea typeface="Calibri"/>
                <a:cs typeface="Calibri"/>
              </a:rPr>
              <a:t> </a:t>
            </a:r>
            <a:r>
              <a:rPr lang="en-US" sz="1600" dirty="0">
                <a:solidFill>
                  <a:srgbClr val="7F7F7F"/>
                </a:solidFill>
                <a:effectLst/>
                <a:latin typeface="Calibri"/>
                <a:ea typeface="Calibri"/>
                <a:cs typeface="Calibri"/>
              </a:rPr>
              <a:t>[down and] </a:t>
            </a:r>
            <a:r>
              <a:rPr lang="en-US" sz="16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and called for the elders of the people, and set before them all these words </a:t>
            </a:r>
            <a:r>
              <a:rPr lang="en-US" sz="1600"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which</a:t>
            </a:r>
            <a:r>
              <a:rPr lang="en-US" sz="1600" dirty="0" smtClean="0">
                <a:solidFill>
                  <a:srgbClr val="E36C0A"/>
                </a:solidFill>
                <a:effectLst/>
                <a:latin typeface="Calibri"/>
                <a:ea typeface="Calibri"/>
                <a:cs typeface="Calibri"/>
              </a:rPr>
              <a:t> </a:t>
            </a:r>
            <a:r>
              <a:rPr lang="en-US" sz="1600" b="1" dirty="0" err="1" smtClean="0">
                <a:solidFill>
                  <a:srgbClr val="0000FF"/>
                </a:solidFill>
                <a:effectLst/>
                <a:latin typeface="Calibri"/>
                <a:ea typeface="Calibri"/>
                <a:cs typeface="Calibri"/>
              </a:rPr>
              <a:t>Yahuah</a:t>
            </a:r>
            <a:r>
              <a:rPr lang="en-US" sz="1600" b="1" dirty="0" smtClean="0">
                <a:solidFill>
                  <a:srgbClr val="0000FF"/>
                </a:solidFill>
                <a:effectLst/>
                <a:latin typeface="Calibri"/>
                <a:ea typeface="Calibri"/>
                <a:cs typeface="Calibri"/>
              </a:rPr>
              <a:t> </a:t>
            </a:r>
            <a:r>
              <a:rPr lang="en-US" sz="16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commanded him. </a:t>
            </a:r>
            <a:endParaRPr lang="en-US" sz="1600" dirty="0">
              <a:effectLst/>
              <a:latin typeface="Calibri"/>
              <a:ea typeface="Calibri"/>
              <a:cs typeface="Times New Roman"/>
            </a:endParaRPr>
          </a:p>
          <a:p>
            <a:pPr marL="228600" marR="0" indent="-228600">
              <a:lnSpc>
                <a:spcPct val="115000"/>
              </a:lnSpc>
              <a:spcBef>
                <a:spcPts val="0"/>
              </a:spcBef>
              <a:spcAft>
                <a:spcPts val="0"/>
              </a:spcAft>
            </a:pPr>
            <a:r>
              <a:rPr lang="en-US" sz="1600" b="1" dirty="0" err="1">
                <a:solidFill>
                  <a:srgbClr val="008080"/>
                </a:solidFill>
                <a:effectLst/>
                <a:latin typeface="Calibri"/>
                <a:ea typeface="Calibri"/>
                <a:cs typeface="Calibri"/>
              </a:rPr>
              <a:t>Exo</a:t>
            </a:r>
            <a:r>
              <a:rPr lang="en-US" sz="1600" b="1" dirty="0">
                <a:solidFill>
                  <a:srgbClr val="008080"/>
                </a:solidFill>
                <a:effectLst/>
                <a:latin typeface="Calibri"/>
                <a:ea typeface="Calibri"/>
                <a:cs typeface="Calibri"/>
              </a:rPr>
              <a:t> 19:8(</a:t>
            </a:r>
            <a:r>
              <a:rPr lang="en-US" sz="1600" b="1" dirty="0">
                <a:solidFill>
                  <a:srgbClr val="FF0000"/>
                </a:solidFill>
                <a:effectLst/>
                <a:latin typeface="Calibri"/>
                <a:ea typeface="Calibri"/>
                <a:cs typeface="Calibri"/>
              </a:rPr>
              <a:t>a</a:t>
            </a:r>
            <a:r>
              <a:rPr lang="en-US" sz="1600" b="1" dirty="0">
                <a:solidFill>
                  <a:srgbClr val="008080"/>
                </a:solidFill>
                <a:effectLst/>
                <a:latin typeface="Calibri"/>
                <a:ea typeface="Calibri"/>
                <a:cs typeface="Calibri"/>
              </a:rPr>
              <a:t>)</a:t>
            </a:r>
            <a:r>
              <a:rPr lang="en-US" sz="1400" dirty="0">
                <a:effectLst/>
                <a:latin typeface="Calibri"/>
                <a:ea typeface="Calibri"/>
                <a:cs typeface="Calibri"/>
              </a:rPr>
              <a:t>  </a:t>
            </a:r>
            <a:r>
              <a:rPr lang="en-US" sz="16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And all the people answered together and said, “All that</a:t>
            </a:r>
            <a:r>
              <a:rPr lang="en-US" sz="1600" dirty="0">
                <a:solidFill>
                  <a:srgbClr val="E36C0A"/>
                </a:solidFill>
                <a:effectLst/>
                <a:latin typeface="Calibri"/>
                <a:ea typeface="Calibri"/>
                <a:cs typeface="Calibri"/>
              </a:rPr>
              <a:t> </a:t>
            </a:r>
            <a:r>
              <a:rPr lang="en-US" sz="1600" b="1" dirty="0" err="1" smtClean="0">
                <a:solidFill>
                  <a:srgbClr val="0000FF"/>
                </a:solidFill>
                <a:effectLst/>
                <a:latin typeface="Calibri"/>
                <a:ea typeface="Calibri"/>
                <a:cs typeface="Calibri"/>
              </a:rPr>
              <a:t>Yahuah</a:t>
            </a:r>
            <a:r>
              <a:rPr lang="en-US" sz="1600" b="1" dirty="0" smtClean="0">
                <a:solidFill>
                  <a:srgbClr val="0000FF"/>
                </a:solidFill>
                <a:effectLst/>
                <a:latin typeface="Calibri"/>
                <a:ea typeface="Calibri"/>
                <a:cs typeface="Calibri"/>
              </a:rPr>
              <a:t> </a:t>
            </a:r>
            <a:r>
              <a:rPr lang="en-US" sz="16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has spoken we shall do.”</a:t>
            </a:r>
            <a:endParaRPr lang="en-US" sz="1600" dirty="0">
              <a:effectLst/>
              <a:latin typeface="Calibri"/>
              <a:ea typeface="Calibri"/>
              <a:cs typeface="Times New Roman"/>
            </a:endParaRPr>
          </a:p>
        </p:txBody>
      </p:sp>
    </p:spTree>
    <p:extLst>
      <p:ext uri="{BB962C8B-B14F-4D97-AF65-F5344CB8AC3E}">
        <p14:creationId xmlns:p14="http://schemas.microsoft.com/office/powerpoint/2010/main" val="40289435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normAutofit fontScale="92500" lnSpcReduction="20000"/>
          </a:bodyPr>
          <a:lstStyle/>
          <a:p>
            <a:fld id="{A0A75170-548C-4A8B-8FEE-6418D9891680}" type="slidenum">
              <a:rPr lang="en-US" smtClean="0"/>
              <a:t>41</a:t>
            </a:fld>
            <a:endParaRPr lang="en-US"/>
          </a:p>
        </p:txBody>
      </p:sp>
      <p:sp>
        <p:nvSpPr>
          <p:cNvPr id="9" name="Title 3"/>
          <p:cNvSpPr txBox="1">
            <a:spLocks/>
          </p:cNvSpPr>
          <p:nvPr/>
        </p:nvSpPr>
        <p:spPr>
          <a:xfrm>
            <a:off x="228600" y="0"/>
            <a:ext cx="8591550" cy="762001"/>
          </a:xfrm>
          <a:prstGeom prst="rect">
            <a:avLst/>
          </a:prstGeom>
        </p:spPr>
        <p:txBody>
          <a:bodyPr vert="horz" lIns="91440" tIns="45720" rIns="91440" bIns="45720" rtlCol="0" anchor="b" anchorCtr="0">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Moses </a:t>
            </a:r>
            <a:r>
              <a:rPr lang="en-US" b="1" dirty="0" smtClean="0">
                <a:ln w="11430"/>
                <a:solidFill>
                  <a:srgbClr val="00B0F0"/>
                </a:solidFill>
                <a:effectLst>
                  <a:outerShdw blurRad="50800" dist="39000" dir="5460000" algn="tl">
                    <a:srgbClr val="000000">
                      <a:alpha val="38000"/>
                    </a:srgbClr>
                  </a:outerShdw>
                </a:effectLst>
              </a:rPr>
              <a:t>Ascends</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Mount Sinai – Sivan 6</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23496" y="704462"/>
            <a:ext cx="9044304" cy="369332"/>
          </a:xfrm>
          <a:prstGeom prst="rect">
            <a:avLst/>
          </a:prstGeom>
          <a:noFill/>
        </p:spPr>
        <p:txBody>
          <a:bodyPr wrap="square" rtlCol="0">
            <a:spAutoFit/>
            <a:scene3d>
              <a:camera prst="orthographicFront"/>
              <a:lightRig rig="threePt" dir="t"/>
            </a:scene3d>
            <a:sp3d extrusionH="57150">
              <a:bevelT w="38100" h="38100"/>
            </a:sp3d>
          </a:bodyPr>
          <a:lstStyle/>
          <a:p>
            <a:pPr algn="ctr"/>
            <a:r>
              <a:rPr lang="en-US" b="1" dirty="0" smtClean="0">
                <a:solidFill>
                  <a:schemeClr val="accent2">
                    <a:lumMod val="75000"/>
                  </a:schemeClr>
                </a:solidFill>
              </a:rPr>
              <a:t>Moses takes the words of the people back to </a:t>
            </a:r>
            <a:r>
              <a:rPr lang="en-US" b="1" dirty="0" err="1" smtClean="0">
                <a:solidFill>
                  <a:srgbClr val="0070C0"/>
                </a:solidFill>
              </a:rPr>
              <a:t>Yahuah</a:t>
            </a:r>
            <a:r>
              <a:rPr lang="en-US" b="1" dirty="0" smtClean="0">
                <a:solidFill>
                  <a:srgbClr val="0070C0"/>
                </a:solidFill>
              </a:rPr>
              <a:t>;</a:t>
            </a:r>
            <a:r>
              <a:rPr lang="en-US" b="1" dirty="0" smtClean="0">
                <a:solidFill>
                  <a:schemeClr val="accent2">
                    <a:lumMod val="75000"/>
                  </a:schemeClr>
                </a:solidFill>
              </a:rPr>
              <a:t> they accept His covenant proposal. </a:t>
            </a:r>
            <a:endParaRPr lang="en-US" sz="1000" b="1" dirty="0">
              <a:solidFill>
                <a:schemeClr val="accent2">
                  <a:lumMod val="75000"/>
                </a:schemeClr>
              </a:solidFill>
            </a:endParaRPr>
          </a:p>
        </p:txBody>
      </p:sp>
      <p:sp>
        <p:nvSpPr>
          <p:cNvPr id="14" name="Title 3"/>
          <p:cNvSpPr txBox="1">
            <a:spLocks/>
          </p:cNvSpPr>
          <p:nvPr/>
        </p:nvSpPr>
        <p:spPr>
          <a:xfrm>
            <a:off x="228600" y="5486400"/>
            <a:ext cx="8591550" cy="1066800"/>
          </a:xfrm>
          <a:prstGeom prst="rect">
            <a:avLst/>
          </a:prstGeom>
        </p:spPr>
        <p:txBody>
          <a:bodyPr vert="horz" lIns="91440" tIns="45720" rIns="91440" bIns="45720" rtlCol="0" anchor="b" anchorCtr="0">
            <a:normAutofit fontScale="92500"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n-US" sz="39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Note the 3 clues given on Sivan 6:</a:t>
            </a:r>
            <a:br>
              <a:rPr lang="en-US" sz="39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b="1" dirty="0" smtClean="0">
                <a:ln w="11430"/>
                <a:solidFill>
                  <a:srgbClr val="FF0000"/>
                </a:solidFill>
                <a:effectLst>
                  <a:outerShdw blurRad="50800" dist="39000" dir="5460000" algn="tl">
                    <a:srgbClr val="000000">
                      <a:alpha val="38000"/>
                    </a:srgbClr>
                  </a:outerShdw>
                </a:effectLst>
              </a:rPr>
              <a:t>today, </a:t>
            </a:r>
            <a:r>
              <a:rPr lang="en-US" b="1" dirty="0" smtClean="0">
                <a:ln w="11430"/>
                <a:solidFill>
                  <a:srgbClr val="00B0F0"/>
                </a:solidFill>
                <a:effectLst>
                  <a:outerShdw blurRad="50800" dist="39000" dir="5460000" algn="tl">
                    <a:srgbClr val="000000">
                      <a:alpha val="38000"/>
                    </a:srgbClr>
                  </a:outerShdw>
                </a:effectLst>
              </a:rPr>
              <a:t>tomorrow, </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and the </a:t>
            </a:r>
            <a:r>
              <a:rPr lang="en-US" b="1" dirty="0" smtClean="0">
                <a:ln w="11430"/>
                <a:solidFill>
                  <a:srgbClr val="00B050"/>
                </a:solidFill>
                <a:effectLst>
                  <a:outerShdw blurRad="50800" dist="39000" dir="5460000" algn="tl">
                    <a:srgbClr val="000000">
                      <a:alpha val="38000"/>
                    </a:srgbClr>
                  </a:outerShdw>
                </a:effectLst>
              </a:rPr>
              <a:t>3</a:t>
            </a:r>
            <a:r>
              <a:rPr lang="en-US" b="1" baseline="30000" dirty="0" smtClean="0">
                <a:ln w="11430"/>
                <a:solidFill>
                  <a:srgbClr val="00B050"/>
                </a:solidFill>
                <a:effectLst>
                  <a:outerShdw blurRad="50800" dist="39000" dir="5460000" algn="tl">
                    <a:srgbClr val="000000">
                      <a:alpha val="38000"/>
                    </a:srgbClr>
                  </a:outerShdw>
                </a:effectLst>
              </a:rPr>
              <a:t>rd</a:t>
            </a:r>
            <a:r>
              <a:rPr lang="en-US" b="1" dirty="0" smtClean="0">
                <a:ln w="11430"/>
                <a:solidFill>
                  <a:srgbClr val="00B050"/>
                </a:solidFill>
                <a:effectLst>
                  <a:outerShdw blurRad="50800" dist="39000" dir="5460000" algn="tl">
                    <a:srgbClr val="000000">
                      <a:alpha val="38000"/>
                    </a:srgbClr>
                  </a:outerShdw>
                </a:effectLst>
              </a:rPr>
              <a:t> day.</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 descr="C:\Users\Rae\Desktop\Passover Studies\Yah's Elegant Calendar\sivan slide 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73794"/>
            <a:ext cx="7848600" cy="3359150"/>
          </a:xfrm>
          <a:prstGeom prst="rect">
            <a:avLst/>
          </a:prstGeom>
          <a:noFill/>
          <a:ln w="38100">
            <a:solidFill>
              <a:srgbClr val="00B0F0"/>
            </a:solidFill>
          </a:ln>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
        <p:nvSpPr>
          <p:cNvPr id="12" name="Rectangle 11"/>
          <p:cNvSpPr/>
          <p:nvPr/>
        </p:nvSpPr>
        <p:spPr>
          <a:xfrm>
            <a:off x="685800" y="3392788"/>
            <a:ext cx="7848600" cy="2133600"/>
          </a:xfrm>
          <a:prstGeom prst="rect">
            <a:avLst/>
          </a:prstGeom>
          <a:solidFill>
            <a:srgbClr val="F7EAE9"/>
          </a:solidFill>
          <a:ln w="38100" cap="flat" cmpd="sng" algn="ctr">
            <a:solidFill>
              <a:schemeClr val="accent2"/>
            </a:solidFill>
            <a:prstDash val="solid"/>
          </a:ln>
          <a:effectLst/>
          <a:scene3d>
            <a:camera prst="orthographicFront"/>
            <a:lightRig rig="threePt" dir="t"/>
          </a:scene3d>
          <a:sp3d>
            <a:bevelT w="114300" prst="artDeco"/>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228600" marR="0" indent="-228600">
              <a:lnSpc>
                <a:spcPct val="115000"/>
              </a:lnSpc>
              <a:spcBef>
                <a:spcPts val="0"/>
              </a:spcBef>
              <a:spcAft>
                <a:spcPts val="0"/>
              </a:spcAft>
            </a:pPr>
            <a:r>
              <a:rPr lang="en-US" sz="1600" b="1" dirty="0" smtClean="0">
                <a:solidFill>
                  <a:srgbClr val="800000"/>
                </a:solidFill>
                <a:latin typeface="Calibri"/>
                <a:ea typeface="Calibri"/>
                <a:cs typeface="Times New Roman"/>
              </a:rPr>
              <a:t>23a</a:t>
            </a:r>
            <a:r>
              <a:rPr lang="en-US" sz="1600" b="1" dirty="0" smtClean="0">
                <a:solidFill>
                  <a:srgbClr val="800000"/>
                </a:solidFill>
                <a:effectLst/>
                <a:latin typeface="Calibri"/>
                <a:ea typeface="Calibri"/>
                <a:cs typeface="Times New Roman"/>
              </a:rPr>
              <a:t>.   </a:t>
            </a:r>
            <a:r>
              <a:rPr lang="en-US" sz="1600" b="1" dirty="0" smtClean="0">
                <a:solidFill>
                  <a:srgbClr val="0070C0"/>
                </a:solidFill>
                <a:effectLst/>
                <a:latin typeface="Calibri"/>
                <a:ea typeface="Calibri"/>
                <a:cs typeface="Times New Roman"/>
              </a:rPr>
              <a:t>*** Moses Ascends Mt </a:t>
            </a:r>
            <a:r>
              <a:rPr lang="en-US" sz="1600" b="1" dirty="0">
                <a:solidFill>
                  <a:srgbClr val="0070C0"/>
                </a:solidFill>
                <a:effectLst/>
                <a:latin typeface="Calibri"/>
                <a:ea typeface="Calibri"/>
                <a:cs typeface="Times New Roman"/>
              </a:rPr>
              <a:t>Sinai  </a:t>
            </a:r>
            <a:r>
              <a:rPr lang="en-US" sz="1600" b="1" dirty="0">
                <a:solidFill>
                  <a:srgbClr val="800000"/>
                </a:solidFill>
                <a:effectLst/>
                <a:latin typeface="Calibri"/>
                <a:ea typeface="Calibri"/>
                <a:cs typeface="Times New Roman"/>
              </a:rPr>
              <a:t>(Preparation Day </a:t>
            </a:r>
            <a:r>
              <a:rPr lang="en-US" sz="1600" b="1" dirty="0">
                <a:ln>
                  <a:noFill/>
                </a:ln>
                <a:solidFill>
                  <a:srgbClr val="FF0000"/>
                </a:solidFill>
                <a:effectLst>
                  <a:outerShdw blurRad="69850" dist="43180" dir="5400000" sx="0" sy="0">
                    <a:srgbClr val="000000">
                      <a:alpha val="65000"/>
                    </a:srgbClr>
                  </a:outerShdw>
                </a:effectLst>
                <a:latin typeface="Calibri"/>
                <a:ea typeface="Calibri"/>
                <a:cs typeface="Times New Roman"/>
              </a:rPr>
              <a:t>Sivan 6</a:t>
            </a:r>
            <a:r>
              <a:rPr lang="en-US" sz="1600" b="1" dirty="0">
                <a:solidFill>
                  <a:srgbClr val="800000"/>
                </a:solidFill>
                <a:effectLst/>
                <a:latin typeface="Calibri"/>
                <a:ea typeface="Calibri"/>
                <a:cs typeface="Times New Roman"/>
              </a:rPr>
              <a:t>) </a:t>
            </a:r>
            <a:r>
              <a:rPr lang="en-US" sz="1600" b="1" dirty="0">
                <a:solidFill>
                  <a:srgbClr val="0070C0"/>
                </a:solidFill>
                <a:effectLst/>
                <a:latin typeface="Calibri"/>
                <a:ea typeface="Calibri"/>
                <a:cs typeface="Times New Roman"/>
              </a:rPr>
              <a:t>***</a:t>
            </a:r>
            <a:endParaRPr lang="en-US" sz="1600" dirty="0">
              <a:solidFill>
                <a:srgbClr val="0070C0"/>
              </a:solidFill>
              <a:effectLst/>
              <a:latin typeface="Calibri"/>
              <a:ea typeface="Calibri"/>
              <a:cs typeface="Times New Roman"/>
            </a:endParaRPr>
          </a:p>
          <a:p>
            <a:pPr marL="228600" marR="0" indent="-228600">
              <a:lnSpc>
                <a:spcPct val="115000"/>
              </a:lnSpc>
              <a:spcBef>
                <a:spcPts val="0"/>
              </a:spcBef>
              <a:spcAft>
                <a:spcPts val="0"/>
              </a:spcAft>
            </a:pPr>
            <a:r>
              <a:rPr lang="en-US" sz="1600" b="1" dirty="0" err="1">
                <a:solidFill>
                  <a:srgbClr val="008080"/>
                </a:solidFill>
                <a:effectLst/>
                <a:latin typeface="Calibri"/>
                <a:ea typeface="Calibri"/>
                <a:cs typeface="Calibri"/>
              </a:rPr>
              <a:t>Exo</a:t>
            </a:r>
            <a:r>
              <a:rPr lang="en-US" sz="1600" b="1" dirty="0">
                <a:solidFill>
                  <a:srgbClr val="008080"/>
                </a:solidFill>
                <a:effectLst/>
                <a:latin typeface="Calibri"/>
                <a:ea typeface="Calibri"/>
                <a:cs typeface="Calibri"/>
              </a:rPr>
              <a:t> 19:8(</a:t>
            </a:r>
            <a:r>
              <a:rPr lang="en-US" sz="1600" b="1" dirty="0">
                <a:solidFill>
                  <a:srgbClr val="FF0000"/>
                </a:solidFill>
                <a:effectLst/>
                <a:latin typeface="Calibri"/>
                <a:ea typeface="Calibri"/>
                <a:cs typeface="Calibri"/>
              </a:rPr>
              <a:t>b</a:t>
            </a:r>
            <a:r>
              <a:rPr lang="en-US" sz="1600" b="1" dirty="0">
                <a:solidFill>
                  <a:srgbClr val="008080"/>
                </a:solidFill>
                <a:effectLst/>
                <a:latin typeface="Calibri"/>
                <a:ea typeface="Calibri"/>
                <a:cs typeface="Calibri"/>
              </a:rPr>
              <a:t>)</a:t>
            </a:r>
            <a:r>
              <a:rPr lang="en-US" sz="1600" dirty="0">
                <a:solidFill>
                  <a:srgbClr val="E36C0A"/>
                </a:solidFill>
                <a:effectLst/>
                <a:latin typeface="Calibri"/>
                <a:ea typeface="Calibri"/>
                <a:cs typeface="Calibri"/>
              </a:rPr>
              <a:t>  </a:t>
            </a:r>
            <a:r>
              <a:rPr lang="en-US" sz="16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So</a:t>
            </a:r>
            <a:r>
              <a:rPr lang="en-US" sz="1600" dirty="0">
                <a:solidFill>
                  <a:srgbClr val="E36C0A"/>
                </a:solidFill>
                <a:effectLst/>
                <a:latin typeface="Calibri"/>
                <a:ea typeface="Calibri"/>
                <a:cs typeface="Calibri"/>
              </a:rPr>
              <a:t> </a:t>
            </a:r>
            <a:r>
              <a:rPr lang="en-US" sz="1600" b="1" i="1" u="sng" dirty="0" smtClean="0">
                <a:solidFill>
                  <a:srgbClr val="CC00CC"/>
                </a:solidFill>
                <a:effectLst/>
                <a:latin typeface="Calibri"/>
                <a:ea typeface="Calibri"/>
                <a:cs typeface="Calibri"/>
              </a:rPr>
              <a:t>Moses</a:t>
            </a:r>
            <a:r>
              <a:rPr lang="en-US" sz="1600" b="1" i="1" dirty="0" smtClean="0">
                <a:solidFill>
                  <a:srgbClr val="CC00CC"/>
                </a:solidFill>
                <a:effectLst/>
                <a:latin typeface="Calibri"/>
                <a:ea typeface="Calibri"/>
                <a:cs typeface="Calibri"/>
              </a:rPr>
              <a:t> </a:t>
            </a:r>
            <a:r>
              <a:rPr lang="en-US" sz="1100" dirty="0">
                <a:solidFill>
                  <a:srgbClr val="7F7F7F"/>
                </a:solidFill>
                <a:effectLst/>
                <a:latin typeface="Calibri"/>
                <a:ea typeface="Calibri"/>
                <a:cs typeface="Calibri"/>
              </a:rPr>
              <a:t>[goes back up the mountain and] </a:t>
            </a:r>
            <a:r>
              <a:rPr lang="en-US" sz="1600" b="1" i="1" u="sng" dirty="0">
                <a:solidFill>
                  <a:srgbClr val="CC00CC"/>
                </a:solidFill>
                <a:effectLst/>
                <a:latin typeface="Calibri"/>
                <a:ea typeface="Calibri"/>
                <a:cs typeface="Calibri"/>
              </a:rPr>
              <a:t>brought</a:t>
            </a:r>
            <a:r>
              <a:rPr lang="en-US" sz="1600" b="1" i="1" dirty="0">
                <a:solidFill>
                  <a:srgbClr val="CC00CC"/>
                </a:solidFill>
                <a:effectLst/>
                <a:latin typeface="Calibri"/>
                <a:ea typeface="Calibri"/>
                <a:cs typeface="Calibri"/>
              </a:rPr>
              <a:t> back the </a:t>
            </a:r>
            <a:r>
              <a:rPr lang="en-US" sz="1600" b="1" i="1" u="sng" dirty="0">
                <a:solidFill>
                  <a:srgbClr val="CC00CC"/>
                </a:solidFill>
                <a:effectLst/>
                <a:latin typeface="Calibri"/>
                <a:ea typeface="Calibri"/>
                <a:cs typeface="Calibri"/>
              </a:rPr>
              <a:t>words</a:t>
            </a:r>
            <a:r>
              <a:rPr lang="en-US" sz="1600" b="1" i="1" dirty="0">
                <a:solidFill>
                  <a:srgbClr val="CC00CC"/>
                </a:solidFill>
                <a:effectLst/>
                <a:latin typeface="Calibri"/>
                <a:ea typeface="Calibri"/>
                <a:cs typeface="Calibri"/>
              </a:rPr>
              <a:t> of the people </a:t>
            </a:r>
            <a:r>
              <a:rPr lang="en-US" sz="1600" b="1" i="1" u="sng" dirty="0">
                <a:solidFill>
                  <a:srgbClr val="CC00CC"/>
                </a:solidFill>
                <a:effectLst/>
                <a:latin typeface="Calibri"/>
                <a:ea typeface="Calibri"/>
                <a:cs typeface="Calibri"/>
              </a:rPr>
              <a:t>to</a:t>
            </a:r>
            <a:r>
              <a:rPr lang="en-US" sz="1600" dirty="0">
                <a:solidFill>
                  <a:srgbClr val="E36C0A"/>
                </a:solidFill>
                <a:effectLst/>
                <a:latin typeface="Calibri"/>
                <a:ea typeface="Calibri"/>
                <a:cs typeface="Calibri"/>
              </a:rPr>
              <a:t> </a:t>
            </a:r>
            <a:r>
              <a:rPr lang="en-US" sz="1600" b="1" u="sng" dirty="0" err="1" smtClean="0">
                <a:solidFill>
                  <a:srgbClr val="0000FF"/>
                </a:solidFill>
                <a:effectLst/>
                <a:latin typeface="Calibri"/>
                <a:ea typeface="Calibri"/>
                <a:cs typeface="Calibri"/>
              </a:rPr>
              <a:t>Yahuah</a:t>
            </a:r>
            <a:r>
              <a:rPr lang="en-US" sz="1600" dirty="0" smtClean="0">
                <a:solidFill>
                  <a:srgbClr val="0D0D0D"/>
                </a:solidFill>
                <a:effectLst/>
                <a:latin typeface="Calibri"/>
                <a:ea typeface="Calibri"/>
                <a:cs typeface="Calibri"/>
              </a:rPr>
              <a:t>. </a:t>
            </a:r>
            <a:endParaRPr lang="en-US" sz="1600" dirty="0">
              <a:effectLst/>
              <a:latin typeface="Calibri"/>
              <a:ea typeface="Calibri"/>
              <a:cs typeface="Times New Roman"/>
            </a:endParaRPr>
          </a:p>
          <a:p>
            <a:pPr marL="274320" marR="0" indent="-274320">
              <a:lnSpc>
                <a:spcPct val="115000"/>
              </a:lnSpc>
              <a:spcBef>
                <a:spcPts val="0"/>
              </a:spcBef>
              <a:spcAft>
                <a:spcPts val="0"/>
              </a:spcAft>
            </a:pPr>
            <a:r>
              <a:rPr lang="en-US" sz="1600" b="1" dirty="0" err="1">
                <a:solidFill>
                  <a:srgbClr val="008080"/>
                </a:solidFill>
                <a:effectLst/>
                <a:latin typeface="Calibri"/>
                <a:ea typeface="Calibri"/>
                <a:cs typeface="Calibri"/>
              </a:rPr>
              <a:t>Exo</a:t>
            </a:r>
            <a:r>
              <a:rPr lang="en-US" sz="1600" b="1" dirty="0">
                <a:solidFill>
                  <a:srgbClr val="008080"/>
                </a:solidFill>
                <a:effectLst/>
                <a:latin typeface="Calibri"/>
                <a:ea typeface="Calibri"/>
                <a:cs typeface="Calibri"/>
              </a:rPr>
              <a:t> 19:10-11</a:t>
            </a:r>
            <a:r>
              <a:rPr lang="en-US" sz="1600" dirty="0">
                <a:effectLst/>
                <a:latin typeface="Calibri"/>
                <a:ea typeface="Calibri"/>
                <a:cs typeface="Calibri"/>
              </a:rPr>
              <a:t>  </a:t>
            </a:r>
            <a:r>
              <a:rPr lang="en-US" sz="16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And</a:t>
            </a:r>
            <a:r>
              <a:rPr lang="en-US" sz="1600" dirty="0">
                <a:solidFill>
                  <a:srgbClr val="0D0D0D"/>
                </a:solidFill>
                <a:effectLst/>
                <a:latin typeface="Calibri"/>
                <a:ea typeface="Calibri"/>
                <a:cs typeface="Calibri"/>
              </a:rPr>
              <a:t> </a:t>
            </a:r>
            <a:r>
              <a:rPr lang="en-US" sz="1600" b="1" dirty="0" err="1" smtClean="0">
                <a:solidFill>
                  <a:srgbClr val="0000FF"/>
                </a:solidFill>
                <a:effectLst/>
                <a:latin typeface="Calibri"/>
                <a:ea typeface="Calibri"/>
                <a:cs typeface="Calibri"/>
              </a:rPr>
              <a:t>Yahuah</a:t>
            </a:r>
            <a:r>
              <a:rPr lang="en-US" sz="1600" b="1" dirty="0" smtClean="0">
                <a:solidFill>
                  <a:srgbClr val="0000FF"/>
                </a:solidFill>
                <a:effectLst/>
                <a:latin typeface="Calibri"/>
                <a:ea typeface="Calibri"/>
                <a:cs typeface="Calibri"/>
              </a:rPr>
              <a:t> </a:t>
            </a:r>
            <a:r>
              <a:rPr lang="en-US" sz="16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said to </a:t>
            </a:r>
            <a:r>
              <a:rPr lang="en-US" sz="1600"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Moses, </a:t>
            </a:r>
            <a:r>
              <a:rPr lang="en-US" sz="1600" b="1" dirty="0">
                <a:solidFill>
                  <a:srgbClr val="CC00CC"/>
                </a:solidFill>
                <a:effectLst/>
                <a:latin typeface="Calibri"/>
                <a:ea typeface="Calibri"/>
                <a:cs typeface="Calibri"/>
              </a:rPr>
              <a:t>“Go</a:t>
            </a:r>
            <a:r>
              <a:rPr lang="en-US" sz="1600" dirty="0">
                <a:solidFill>
                  <a:srgbClr val="E36C0A"/>
                </a:solidFill>
                <a:effectLst/>
                <a:latin typeface="Calibri"/>
                <a:ea typeface="Calibri"/>
                <a:cs typeface="Calibri"/>
              </a:rPr>
              <a:t> </a:t>
            </a:r>
            <a:r>
              <a:rPr lang="en-US" sz="16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to the people and set them apart </a:t>
            </a:r>
            <a:r>
              <a:rPr lang="en-US" sz="1600" b="1" u="sng" dirty="0">
                <a:ln>
                  <a:noFill/>
                </a:ln>
                <a:solidFill>
                  <a:srgbClr val="FF0000"/>
                </a:solidFill>
                <a:effectLst>
                  <a:outerShdw blurRad="69850" dist="43180" dir="5400000" sx="0" sy="0">
                    <a:srgbClr val="000000">
                      <a:alpha val="65000"/>
                    </a:srgbClr>
                  </a:outerShdw>
                </a:effectLst>
                <a:latin typeface="Calibri"/>
                <a:ea typeface="Calibri"/>
                <a:cs typeface="Calibri"/>
              </a:rPr>
              <a:t>today</a:t>
            </a:r>
            <a:r>
              <a:rPr lang="en-US" sz="1600" b="1" dirty="0">
                <a:solidFill>
                  <a:srgbClr val="76923C"/>
                </a:solidFill>
                <a:effectLst/>
                <a:latin typeface="Calibri"/>
                <a:ea typeface="Calibri"/>
                <a:cs typeface="Calibri"/>
              </a:rPr>
              <a:t> </a:t>
            </a:r>
            <a:r>
              <a:rPr lang="en-US" sz="1600" dirty="0">
                <a:solidFill>
                  <a:srgbClr val="7F7F7F"/>
                </a:solidFill>
                <a:effectLst/>
                <a:latin typeface="Calibri"/>
                <a:ea typeface="Calibri"/>
                <a:cs typeface="Calibri"/>
              </a:rPr>
              <a:t>[</a:t>
            </a:r>
            <a:r>
              <a:rPr lang="en-US" sz="1600" dirty="0">
                <a:solidFill>
                  <a:srgbClr val="FF0000"/>
                </a:solidFill>
                <a:effectLst/>
                <a:latin typeface="Calibri"/>
                <a:ea typeface="Calibri"/>
                <a:cs typeface="Calibri"/>
              </a:rPr>
              <a:t>Sivan 6</a:t>
            </a:r>
            <a:r>
              <a:rPr lang="en-US" sz="1600" dirty="0">
                <a:solidFill>
                  <a:srgbClr val="7F7F7F"/>
                </a:solidFill>
                <a:effectLst/>
                <a:latin typeface="Calibri"/>
                <a:ea typeface="Calibri"/>
                <a:cs typeface="Calibri"/>
              </a:rPr>
              <a:t>]</a:t>
            </a:r>
            <a:r>
              <a:rPr lang="en-US" sz="1600" dirty="0">
                <a:solidFill>
                  <a:srgbClr val="0D0D0D"/>
                </a:solidFill>
                <a:effectLst/>
                <a:latin typeface="Calibri"/>
                <a:ea typeface="Calibri"/>
                <a:cs typeface="Calibri"/>
              </a:rPr>
              <a:t> </a:t>
            </a:r>
            <a:r>
              <a:rPr lang="en-US" sz="16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and</a:t>
            </a:r>
            <a:r>
              <a:rPr lang="en-US" sz="1600" dirty="0">
                <a:solidFill>
                  <a:srgbClr val="0D0D0D"/>
                </a:solidFill>
                <a:effectLst/>
                <a:latin typeface="Calibri"/>
                <a:ea typeface="Calibri"/>
                <a:cs typeface="Calibri"/>
              </a:rPr>
              <a:t> </a:t>
            </a:r>
            <a:r>
              <a:rPr lang="en-US" sz="1600" b="1" u="sng" dirty="0">
                <a:ln>
                  <a:noFill/>
                </a:ln>
                <a:solidFill>
                  <a:srgbClr val="31849B"/>
                </a:solidFill>
                <a:effectLst>
                  <a:outerShdw blurRad="69850" dist="43180" dir="5400000" sx="0" sy="0">
                    <a:srgbClr val="000000">
                      <a:alpha val="65000"/>
                    </a:srgbClr>
                  </a:outerShdw>
                </a:effectLst>
                <a:latin typeface="Calibri"/>
                <a:ea typeface="Calibri"/>
                <a:cs typeface="Calibri"/>
              </a:rPr>
              <a:t>tomorrow</a:t>
            </a:r>
            <a:r>
              <a:rPr lang="en-US" sz="1600" b="1" dirty="0">
                <a:ln>
                  <a:noFill/>
                </a:ln>
                <a:solidFill>
                  <a:srgbClr val="31849B"/>
                </a:solidFill>
                <a:effectLst>
                  <a:outerShdw blurRad="69850" dist="43180" dir="5400000" sx="0" sy="0">
                    <a:srgbClr val="000000">
                      <a:alpha val="65000"/>
                    </a:srgbClr>
                  </a:outerShdw>
                </a:effectLst>
                <a:latin typeface="Calibri"/>
                <a:ea typeface="Calibri"/>
                <a:cs typeface="Calibri"/>
              </a:rPr>
              <a:t> </a:t>
            </a:r>
            <a:r>
              <a:rPr lang="en-US" sz="1600" dirty="0">
                <a:solidFill>
                  <a:srgbClr val="7F7F7F"/>
                </a:solidFill>
                <a:effectLst/>
                <a:latin typeface="Calibri"/>
                <a:ea typeface="Calibri"/>
                <a:cs typeface="Calibri"/>
              </a:rPr>
              <a:t>[</a:t>
            </a:r>
            <a:r>
              <a:rPr lang="en-US" sz="1600" dirty="0">
                <a:solidFill>
                  <a:srgbClr val="FF0000"/>
                </a:solidFill>
                <a:effectLst/>
                <a:latin typeface="Calibri"/>
                <a:ea typeface="Calibri"/>
                <a:cs typeface="Calibri"/>
              </a:rPr>
              <a:t>Sivan 7</a:t>
            </a:r>
            <a:r>
              <a:rPr lang="en-US" sz="1600" dirty="0">
                <a:solidFill>
                  <a:srgbClr val="7F7F7F"/>
                </a:solidFill>
                <a:effectLst/>
                <a:latin typeface="Calibri"/>
                <a:ea typeface="Calibri"/>
                <a:cs typeface="Calibri"/>
              </a:rPr>
              <a:t>].</a:t>
            </a:r>
            <a:r>
              <a:rPr lang="en-US" sz="1600" dirty="0">
                <a:solidFill>
                  <a:srgbClr val="0000FF"/>
                </a:solidFill>
                <a:effectLst/>
                <a:latin typeface="Calibri"/>
                <a:ea typeface="Calibri"/>
                <a:cs typeface="Calibri"/>
              </a:rPr>
              <a:t>   </a:t>
            </a:r>
            <a:r>
              <a:rPr lang="en-US" sz="16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And they shall wash their garments, </a:t>
            </a:r>
            <a:r>
              <a:rPr lang="en-US" sz="1600" dirty="0">
                <a:solidFill>
                  <a:srgbClr val="008080"/>
                </a:solidFill>
                <a:effectLst/>
                <a:latin typeface="Calibri"/>
                <a:ea typeface="Calibri"/>
                <a:cs typeface="Calibri"/>
              </a:rPr>
              <a:t>[</a:t>
            </a:r>
            <a:r>
              <a:rPr lang="en-US" sz="1600" b="1" dirty="0">
                <a:solidFill>
                  <a:srgbClr val="008080"/>
                </a:solidFill>
                <a:effectLst/>
                <a:latin typeface="Calibri"/>
                <a:ea typeface="Calibri"/>
                <a:cs typeface="Calibri"/>
              </a:rPr>
              <a:t>11</a:t>
            </a:r>
            <a:r>
              <a:rPr lang="en-US" sz="1600" dirty="0">
                <a:solidFill>
                  <a:srgbClr val="008080"/>
                </a:solidFill>
                <a:effectLst/>
                <a:latin typeface="Calibri"/>
                <a:ea typeface="Calibri"/>
                <a:cs typeface="Calibri"/>
              </a:rPr>
              <a:t>]</a:t>
            </a:r>
            <a:r>
              <a:rPr lang="en-US" sz="1600" dirty="0">
                <a:effectLst/>
                <a:latin typeface="Calibri"/>
                <a:ea typeface="Calibri"/>
                <a:cs typeface="Calibri"/>
              </a:rPr>
              <a:t> </a:t>
            </a:r>
            <a:r>
              <a:rPr lang="en-US" sz="16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and shall be prepared by </a:t>
            </a:r>
            <a:r>
              <a:rPr lang="en-US" sz="1600" b="1" u="sng" dirty="0">
                <a:ln>
                  <a:noFill/>
                </a:ln>
                <a:solidFill>
                  <a:srgbClr val="00B050"/>
                </a:solidFill>
                <a:effectLst>
                  <a:outerShdw blurRad="69850" dist="43180" dir="5400000" sx="0" sy="0">
                    <a:srgbClr val="000000">
                      <a:alpha val="65000"/>
                    </a:srgbClr>
                  </a:outerShdw>
                </a:effectLst>
                <a:latin typeface="Calibri"/>
                <a:ea typeface="Calibri"/>
                <a:cs typeface="Calibri"/>
              </a:rPr>
              <a:t>the third day</a:t>
            </a:r>
            <a:r>
              <a:rPr lang="en-US" sz="1600" b="1" dirty="0">
                <a:ln>
                  <a:noFill/>
                </a:ln>
                <a:solidFill>
                  <a:srgbClr val="00B050"/>
                </a:solidFill>
                <a:effectLst>
                  <a:outerShdw blurRad="69850" dist="43180" dir="5400000" sx="0" sy="0">
                    <a:srgbClr val="000000">
                      <a:alpha val="65000"/>
                    </a:srgbClr>
                  </a:outerShdw>
                </a:effectLst>
                <a:latin typeface="Calibri"/>
                <a:ea typeface="Calibri"/>
                <a:cs typeface="Calibri"/>
              </a:rPr>
              <a:t>.  For on the third day </a:t>
            </a:r>
            <a:r>
              <a:rPr lang="en-US" sz="1600" dirty="0">
                <a:solidFill>
                  <a:srgbClr val="7F7F7F"/>
                </a:solidFill>
                <a:effectLst/>
                <a:latin typeface="Calibri"/>
                <a:ea typeface="Calibri"/>
                <a:cs typeface="Calibri"/>
              </a:rPr>
              <a:t>[</a:t>
            </a:r>
            <a:r>
              <a:rPr lang="en-US" sz="1600" dirty="0">
                <a:solidFill>
                  <a:srgbClr val="FF0000"/>
                </a:solidFill>
                <a:effectLst/>
                <a:latin typeface="Calibri"/>
                <a:ea typeface="Calibri"/>
                <a:cs typeface="Calibri"/>
              </a:rPr>
              <a:t>Sivan </a:t>
            </a:r>
            <a:r>
              <a:rPr lang="en-US" sz="1600" dirty="0" smtClean="0">
                <a:solidFill>
                  <a:srgbClr val="FF0000"/>
                </a:solidFill>
                <a:effectLst/>
                <a:latin typeface="Calibri"/>
                <a:ea typeface="Calibri"/>
                <a:cs typeface="Calibri"/>
              </a:rPr>
              <a:t>8</a:t>
            </a:r>
            <a:r>
              <a:rPr lang="en-US" sz="1600" dirty="0" smtClean="0">
                <a:solidFill>
                  <a:srgbClr val="7F7F7F"/>
                </a:solidFill>
                <a:effectLst/>
                <a:latin typeface="Calibri"/>
                <a:ea typeface="Calibri"/>
                <a:cs typeface="Calibri"/>
              </a:rPr>
              <a:t>],</a:t>
            </a:r>
            <a:r>
              <a:rPr lang="en-US" sz="1600"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 </a:t>
            </a:r>
            <a:r>
              <a:rPr lang="en-US" sz="1600" b="1" dirty="0" err="1" smtClean="0">
                <a:solidFill>
                  <a:srgbClr val="0000FF"/>
                </a:solidFill>
                <a:effectLst/>
                <a:latin typeface="Calibri"/>
                <a:ea typeface="Calibri"/>
                <a:cs typeface="Calibri"/>
              </a:rPr>
              <a:t>Yahuah</a:t>
            </a:r>
            <a:r>
              <a:rPr lang="en-US" sz="1600" dirty="0" smtClean="0">
                <a:solidFill>
                  <a:srgbClr val="0D0D0D"/>
                </a:solidFill>
                <a:effectLst/>
                <a:latin typeface="Calibri"/>
                <a:ea typeface="Calibri"/>
                <a:cs typeface="Calibri"/>
              </a:rPr>
              <a:t> </a:t>
            </a:r>
            <a:r>
              <a:rPr lang="en-US" sz="16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shall come down upon Mount Sinai before the eyes of all the </a:t>
            </a:r>
            <a:r>
              <a:rPr lang="en-US" sz="1600"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people.</a:t>
            </a:r>
            <a:endParaRPr lang="en-US" sz="1600" dirty="0">
              <a:effectLst/>
              <a:latin typeface="Calibri"/>
              <a:ea typeface="Calibri"/>
              <a:cs typeface="Times New Roman"/>
            </a:endParaRPr>
          </a:p>
        </p:txBody>
      </p:sp>
    </p:spTree>
    <p:extLst>
      <p:ext uri="{BB962C8B-B14F-4D97-AF65-F5344CB8AC3E}">
        <p14:creationId xmlns:p14="http://schemas.microsoft.com/office/powerpoint/2010/main" val="31014417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normAutofit fontScale="92500" lnSpcReduction="20000"/>
          </a:bodyPr>
          <a:lstStyle/>
          <a:p>
            <a:fld id="{A0A75170-548C-4A8B-8FEE-6418D9891680}" type="slidenum">
              <a:rPr lang="en-US" smtClean="0"/>
              <a:t>42</a:t>
            </a:fld>
            <a:endParaRPr lang="en-US"/>
          </a:p>
        </p:txBody>
      </p:sp>
      <p:sp>
        <p:nvSpPr>
          <p:cNvPr id="9" name="Title 3"/>
          <p:cNvSpPr txBox="1">
            <a:spLocks/>
          </p:cNvSpPr>
          <p:nvPr/>
        </p:nvSpPr>
        <p:spPr>
          <a:xfrm>
            <a:off x="228600" y="0"/>
            <a:ext cx="8591550" cy="762001"/>
          </a:xfrm>
          <a:prstGeom prst="rect">
            <a:avLst/>
          </a:prstGeom>
          <a:ln>
            <a:noFill/>
          </a:ln>
        </p:spPr>
        <p:txBody>
          <a:bodyPr vert="horz" lIns="91440" tIns="45720" rIns="91440" bIns="45720" rtlCol="0" anchor="b" anchorCtr="0">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Moses </a:t>
            </a:r>
            <a:r>
              <a:rPr lang="en-US" b="1" dirty="0" smtClean="0">
                <a:ln w="11430"/>
                <a:solidFill>
                  <a:srgbClr val="FF0000"/>
                </a:solidFill>
                <a:effectLst>
                  <a:outerShdw blurRad="50800" dist="39000" dir="5460000" algn="tl">
                    <a:srgbClr val="000000">
                      <a:alpha val="38000"/>
                    </a:srgbClr>
                  </a:outerShdw>
                </a:effectLst>
              </a:rPr>
              <a:t>Descends</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Mount Sinai – Sivan 6</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23496" y="704462"/>
            <a:ext cx="9044304" cy="369332"/>
          </a:xfrm>
          <a:prstGeom prst="rect">
            <a:avLst/>
          </a:prstGeom>
          <a:noFill/>
        </p:spPr>
        <p:txBody>
          <a:bodyPr wrap="square" rtlCol="0">
            <a:spAutoFit/>
          </a:bodyPr>
          <a:lstStyle/>
          <a:p>
            <a:pPr algn="ctr"/>
            <a:r>
              <a:rPr lang="en-US" b="1" dirty="0" smtClean="0">
                <a:solidFill>
                  <a:schemeClr val="accent2">
                    <a:lumMod val="75000"/>
                  </a:schemeClr>
                </a:solidFill>
              </a:rPr>
              <a:t>Moses  brings back to the people the next set of instructions from </a:t>
            </a:r>
            <a:r>
              <a:rPr lang="en-US" b="1" dirty="0" smtClean="0">
                <a:solidFill>
                  <a:srgbClr val="0070C0"/>
                </a:solidFill>
              </a:rPr>
              <a:t>Yahuah.</a:t>
            </a:r>
            <a:endParaRPr lang="en-US" sz="1000" b="1" dirty="0">
              <a:solidFill>
                <a:schemeClr val="accent2">
                  <a:lumMod val="75000"/>
                </a:schemeClr>
              </a:solidFill>
            </a:endParaRPr>
          </a:p>
        </p:txBody>
      </p:sp>
      <p:pic>
        <p:nvPicPr>
          <p:cNvPr id="5123" name="Picture 3" descr="C:\Users\Rae\Desktop\Passover Studies\Yah's Elegant Calendar\Sivan 1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89198"/>
            <a:ext cx="7848600" cy="3359150"/>
          </a:xfrm>
          <a:prstGeom prst="rect">
            <a:avLst/>
          </a:prstGeom>
          <a:noFill/>
          <a:ln w="38100">
            <a:solidFill>
              <a:srgbClr val="00B0F0"/>
            </a:solidFill>
          </a:ln>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
        <p:nvSpPr>
          <p:cNvPr id="7" name="Lightning Bolt 6"/>
          <p:cNvSpPr/>
          <p:nvPr/>
        </p:nvSpPr>
        <p:spPr>
          <a:xfrm>
            <a:off x="228600" y="1981200"/>
            <a:ext cx="838200" cy="992109"/>
          </a:xfrm>
          <a:prstGeom prst="lightningBolt">
            <a:avLst/>
          </a:prstGeom>
          <a:solidFill>
            <a:schemeClr val="tx1">
              <a:lumMod val="10000"/>
              <a:lumOff val="90000"/>
            </a:schemeClr>
          </a:solidFill>
          <a:ln w="28575">
            <a:solidFill>
              <a:srgbClr val="00B05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828800" y="3124200"/>
            <a:ext cx="6172200" cy="1600200"/>
          </a:xfrm>
          <a:prstGeom prst="rect">
            <a:avLst/>
          </a:prstGeom>
          <a:solidFill>
            <a:srgbClr val="F7EAE9"/>
          </a:solidFill>
          <a:ln w="38100" cap="flat" cmpd="sng" algn="ctr">
            <a:solidFill>
              <a:schemeClr val="accent2"/>
            </a:solidFill>
            <a:prstDash val="solid"/>
          </a:ln>
          <a:effectLst/>
          <a:scene3d>
            <a:camera prst="orthographicFront"/>
            <a:lightRig rig="threePt" dir="t"/>
          </a:scene3d>
          <a:sp3d>
            <a:bevelT w="114300" prst="artDeco"/>
          </a:sp3d>
        </p:spPr>
        <p:txBody>
          <a:bodyPr rot="0" spcFirstLastPara="0" vert="horz" wrap="square" lIns="91440" tIns="45720" rIns="91440" bIns="45720" numCol="1" spcCol="0" rtlCol="0" fromWordArt="0" anchor="ctr" anchorCtr="0" forceAA="0" compatLnSpc="1">
            <a:prstTxWarp prst="textNoShape">
              <a:avLst/>
            </a:prstTxWarp>
            <a:noAutofit/>
            <a:sp3d extrusionH="57150">
              <a:bevelT w="38100" h="38100"/>
            </a:sp3d>
          </a:bodyPr>
          <a:lstStyle/>
          <a:p>
            <a:pPr marL="228600" marR="0" indent="-228600">
              <a:lnSpc>
                <a:spcPct val="115000"/>
              </a:lnSpc>
              <a:spcBef>
                <a:spcPts val="0"/>
              </a:spcBef>
              <a:spcAft>
                <a:spcPts val="0"/>
              </a:spcAft>
            </a:pPr>
            <a:r>
              <a:rPr lang="en-US" sz="1600" b="1" dirty="0" smtClean="0">
                <a:solidFill>
                  <a:srgbClr val="800000"/>
                </a:solidFill>
                <a:latin typeface="Calibri"/>
                <a:ea typeface="Calibri"/>
                <a:cs typeface="Times New Roman"/>
              </a:rPr>
              <a:t>23b</a:t>
            </a:r>
            <a:r>
              <a:rPr lang="en-US" sz="1200" b="1" dirty="0" smtClean="0">
                <a:solidFill>
                  <a:srgbClr val="800000"/>
                </a:solidFill>
                <a:effectLst/>
                <a:latin typeface="Calibri"/>
                <a:ea typeface="Calibri"/>
                <a:cs typeface="Times New Roman"/>
              </a:rPr>
              <a:t>.   </a:t>
            </a:r>
            <a:r>
              <a:rPr lang="en-US" sz="1600" b="1" dirty="0" smtClean="0">
                <a:solidFill>
                  <a:srgbClr val="FF0000"/>
                </a:solidFill>
                <a:effectLst/>
                <a:latin typeface="Calibri"/>
                <a:ea typeface="Calibri"/>
                <a:cs typeface="Times New Roman"/>
              </a:rPr>
              <a:t>*** </a:t>
            </a:r>
            <a:r>
              <a:rPr lang="en-US" sz="1600" b="1" dirty="0">
                <a:solidFill>
                  <a:srgbClr val="FF0000"/>
                </a:solidFill>
                <a:effectLst/>
                <a:latin typeface="Calibri"/>
                <a:ea typeface="Calibri"/>
                <a:cs typeface="Times New Roman"/>
              </a:rPr>
              <a:t>Moses </a:t>
            </a:r>
            <a:r>
              <a:rPr lang="en-US" sz="1600" b="1" dirty="0" smtClean="0">
                <a:solidFill>
                  <a:srgbClr val="FF0000"/>
                </a:solidFill>
                <a:effectLst/>
                <a:latin typeface="Calibri"/>
                <a:ea typeface="Calibri"/>
                <a:cs typeface="Times New Roman"/>
              </a:rPr>
              <a:t>Descends from Mt </a:t>
            </a:r>
            <a:r>
              <a:rPr lang="en-US" sz="1600" b="1" dirty="0">
                <a:solidFill>
                  <a:srgbClr val="FF0000"/>
                </a:solidFill>
                <a:effectLst/>
                <a:latin typeface="Calibri"/>
                <a:ea typeface="Calibri"/>
                <a:cs typeface="Times New Roman"/>
              </a:rPr>
              <a:t>Sinai  </a:t>
            </a:r>
            <a:r>
              <a:rPr lang="en-US" sz="1600" b="1" dirty="0">
                <a:solidFill>
                  <a:srgbClr val="800000"/>
                </a:solidFill>
                <a:effectLst/>
                <a:latin typeface="Calibri"/>
                <a:ea typeface="Calibri"/>
                <a:cs typeface="Times New Roman"/>
              </a:rPr>
              <a:t>(Preparation Day </a:t>
            </a:r>
            <a:r>
              <a:rPr lang="en-US" sz="1600" b="1" dirty="0">
                <a:ln>
                  <a:noFill/>
                </a:ln>
                <a:solidFill>
                  <a:srgbClr val="FF0000"/>
                </a:solidFill>
                <a:effectLst>
                  <a:outerShdw blurRad="69850" dist="43180" dir="5400000" sx="0" sy="0">
                    <a:srgbClr val="000000">
                      <a:alpha val="65000"/>
                    </a:srgbClr>
                  </a:outerShdw>
                </a:effectLst>
                <a:latin typeface="Calibri"/>
                <a:ea typeface="Calibri"/>
                <a:cs typeface="Times New Roman"/>
              </a:rPr>
              <a:t>Sivan 6</a:t>
            </a:r>
            <a:r>
              <a:rPr lang="en-US" sz="1600" b="1" dirty="0">
                <a:solidFill>
                  <a:srgbClr val="800000"/>
                </a:solidFill>
                <a:effectLst/>
                <a:latin typeface="Calibri"/>
                <a:ea typeface="Calibri"/>
                <a:cs typeface="Times New Roman"/>
              </a:rPr>
              <a:t>) </a:t>
            </a:r>
            <a:r>
              <a:rPr lang="en-US" sz="1600" b="1" dirty="0">
                <a:solidFill>
                  <a:srgbClr val="FF0000"/>
                </a:solidFill>
                <a:effectLst/>
                <a:latin typeface="Calibri"/>
                <a:ea typeface="Calibri"/>
                <a:cs typeface="Times New Roman"/>
              </a:rPr>
              <a:t>***</a:t>
            </a:r>
            <a:endParaRPr lang="en-US" sz="1600" dirty="0">
              <a:solidFill>
                <a:srgbClr val="FF0000"/>
              </a:solidFill>
              <a:effectLst/>
              <a:latin typeface="Calibri"/>
              <a:ea typeface="Calibri"/>
              <a:cs typeface="Times New Roman"/>
            </a:endParaRPr>
          </a:p>
          <a:p>
            <a:pPr marL="274320" marR="0" indent="-274320">
              <a:lnSpc>
                <a:spcPct val="115000"/>
              </a:lnSpc>
              <a:spcBef>
                <a:spcPts val="0"/>
              </a:spcBef>
              <a:spcAft>
                <a:spcPts val="0"/>
              </a:spcAft>
            </a:pPr>
            <a:r>
              <a:rPr lang="en-US" sz="1600" b="1" dirty="0" err="1">
                <a:solidFill>
                  <a:srgbClr val="008080"/>
                </a:solidFill>
                <a:effectLst/>
                <a:latin typeface="Calibri"/>
                <a:ea typeface="Calibri"/>
                <a:cs typeface="Calibri"/>
              </a:rPr>
              <a:t>Exo</a:t>
            </a:r>
            <a:r>
              <a:rPr lang="en-US" sz="1600" b="1" dirty="0">
                <a:solidFill>
                  <a:srgbClr val="008080"/>
                </a:solidFill>
                <a:effectLst/>
                <a:latin typeface="Calibri"/>
                <a:ea typeface="Calibri"/>
                <a:cs typeface="Calibri"/>
              </a:rPr>
              <a:t> 19:14</a:t>
            </a:r>
            <a:r>
              <a:rPr lang="en-US" sz="1600" dirty="0">
                <a:solidFill>
                  <a:srgbClr val="008080"/>
                </a:solidFill>
                <a:effectLst/>
                <a:latin typeface="Calibri"/>
                <a:ea typeface="Calibri"/>
                <a:cs typeface="Calibri"/>
              </a:rPr>
              <a:t>  </a:t>
            </a:r>
            <a:r>
              <a:rPr lang="en-US" sz="16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And</a:t>
            </a:r>
            <a:r>
              <a:rPr lang="en-US" sz="1600" dirty="0">
                <a:solidFill>
                  <a:srgbClr val="E36C0A"/>
                </a:solidFill>
                <a:effectLst/>
                <a:latin typeface="Calibri"/>
                <a:ea typeface="Calibri"/>
                <a:cs typeface="Calibri"/>
              </a:rPr>
              <a:t> </a:t>
            </a:r>
            <a:r>
              <a:rPr lang="en-US" sz="1600" b="1" i="1" u="sng" dirty="0" smtClean="0">
                <a:solidFill>
                  <a:srgbClr val="CC00CC"/>
                </a:solidFill>
                <a:effectLst/>
                <a:latin typeface="Calibri"/>
                <a:ea typeface="Calibri"/>
                <a:cs typeface="Calibri"/>
              </a:rPr>
              <a:t>Moses </a:t>
            </a:r>
            <a:r>
              <a:rPr lang="en-US" sz="1600" b="1" i="1" u="sng" dirty="0">
                <a:solidFill>
                  <a:srgbClr val="CC00CC"/>
                </a:solidFill>
                <a:effectLst/>
                <a:latin typeface="Calibri"/>
                <a:ea typeface="Calibri"/>
                <a:cs typeface="Calibri"/>
              </a:rPr>
              <a:t>went down from the mount</a:t>
            </a:r>
            <a:r>
              <a:rPr lang="en-US" sz="1600" dirty="0">
                <a:solidFill>
                  <a:srgbClr val="E36C0A"/>
                </a:solidFill>
                <a:effectLst/>
                <a:latin typeface="Calibri"/>
                <a:ea typeface="Calibri"/>
                <a:cs typeface="Calibri"/>
              </a:rPr>
              <a:t> </a:t>
            </a:r>
            <a:r>
              <a:rPr lang="en-US" sz="16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unto the people, and sanctified the people; and they washed their clothes.</a:t>
            </a:r>
            <a:r>
              <a:rPr lang="en-US" sz="1600" dirty="0">
                <a:solidFill>
                  <a:srgbClr val="E36C0A"/>
                </a:solidFill>
                <a:effectLst/>
                <a:latin typeface="Calibri"/>
                <a:ea typeface="Calibri"/>
                <a:cs typeface="Calibri"/>
              </a:rPr>
              <a:t> </a:t>
            </a:r>
            <a:endParaRPr lang="en-US" sz="1600" dirty="0" smtClean="0">
              <a:solidFill>
                <a:srgbClr val="E36C0A"/>
              </a:solidFill>
              <a:effectLst/>
              <a:latin typeface="Calibri"/>
              <a:ea typeface="Calibri"/>
              <a:cs typeface="Calibri"/>
            </a:endParaRPr>
          </a:p>
          <a:p>
            <a:pPr marL="274320" marR="0" indent="-274320">
              <a:lnSpc>
                <a:spcPct val="115000"/>
              </a:lnSpc>
              <a:spcBef>
                <a:spcPts val="0"/>
              </a:spcBef>
              <a:spcAft>
                <a:spcPts val="0"/>
              </a:spcAft>
            </a:pPr>
            <a:r>
              <a:rPr lang="en-US" sz="1600" b="1" dirty="0" err="1">
                <a:solidFill>
                  <a:srgbClr val="008080"/>
                </a:solidFill>
                <a:latin typeface="Calibri"/>
                <a:ea typeface="Calibri"/>
                <a:cs typeface="Calibri"/>
              </a:rPr>
              <a:t>Exo</a:t>
            </a:r>
            <a:r>
              <a:rPr lang="en-US" sz="1600" b="1" dirty="0">
                <a:solidFill>
                  <a:srgbClr val="008080"/>
                </a:solidFill>
                <a:latin typeface="Calibri"/>
                <a:ea typeface="Calibri"/>
                <a:cs typeface="Calibri"/>
              </a:rPr>
              <a:t> </a:t>
            </a:r>
            <a:r>
              <a:rPr lang="en-US" sz="1600" b="1" dirty="0" smtClean="0">
                <a:solidFill>
                  <a:srgbClr val="008080"/>
                </a:solidFill>
                <a:latin typeface="Calibri"/>
                <a:ea typeface="Calibri"/>
                <a:cs typeface="Calibri"/>
              </a:rPr>
              <a:t>19:15</a:t>
            </a:r>
            <a:r>
              <a:rPr lang="en-US" sz="1600" dirty="0" smtClean="0">
                <a:solidFill>
                  <a:srgbClr val="008080"/>
                </a:solidFill>
                <a:latin typeface="Calibri"/>
                <a:ea typeface="Calibri"/>
                <a:cs typeface="Calibri"/>
              </a:rPr>
              <a:t>  </a:t>
            </a:r>
            <a:r>
              <a:rPr lang="en-US" sz="1600" b="1" dirty="0" smtClean="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And he said unto the people, Be ready against the third day:  come not at your wives. </a:t>
            </a:r>
            <a:endParaRPr lang="en-US" sz="1600" dirty="0">
              <a:effectLst/>
              <a:latin typeface="Calibri"/>
              <a:ea typeface="Calibri"/>
              <a:cs typeface="Times New Roman"/>
            </a:endParaRPr>
          </a:p>
        </p:txBody>
      </p:sp>
      <p:sp>
        <p:nvSpPr>
          <p:cNvPr id="13" name="Title 3"/>
          <p:cNvSpPr txBox="1">
            <a:spLocks/>
          </p:cNvSpPr>
          <p:nvPr/>
        </p:nvSpPr>
        <p:spPr>
          <a:xfrm>
            <a:off x="243689" y="4876800"/>
            <a:ext cx="8591550" cy="1600200"/>
          </a:xfrm>
          <a:prstGeom prst="rect">
            <a:avLst/>
          </a:prstGeom>
        </p:spPr>
        <p:txBody>
          <a:bodyPr vert="horz" lIns="91440" tIns="45720" rIns="91440" bIns="45720" rtlCol="0" anchor="b" anchorCtr="0">
            <a:normAutofit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n-US" b="1" dirty="0" smtClean="0">
                <a:ln w="11430"/>
                <a:solidFill>
                  <a:srgbClr val="00B0F0"/>
                </a:solidFill>
                <a:effectLst>
                  <a:outerShdw blurRad="50800" dist="39000" dir="5460000" algn="tl">
                    <a:srgbClr val="000000">
                      <a:alpha val="38000"/>
                    </a:srgbClr>
                  </a:outerShdw>
                </a:effectLst>
              </a:rPr>
              <a:t>“Tomorrow” is the Sabbath on Sivan 7</a:t>
            </a:r>
            <a:r>
              <a:rPr lang="en-US" b="1" baseline="30000" dirty="0" smtClean="0">
                <a:ln w="11430"/>
                <a:solidFill>
                  <a:srgbClr val="00B0F0"/>
                </a:solidFill>
                <a:effectLst>
                  <a:outerShdw blurRad="50800" dist="39000" dir="5460000" algn="tl">
                    <a:srgbClr val="000000">
                      <a:alpha val="38000"/>
                    </a:srgbClr>
                  </a:outerShdw>
                </a:effectLst>
              </a:rPr>
              <a:t>th</a:t>
            </a:r>
            <a:r>
              <a:rPr lang="en-US" b="1" dirty="0" smtClean="0">
                <a:ln w="11430"/>
                <a:solidFill>
                  <a:srgbClr val="00B0F0"/>
                </a:solidFill>
                <a:effectLst>
                  <a:outerShdw blurRad="50800" dist="39000" dir="5460000" algn="tl">
                    <a:srgbClr val="000000">
                      <a:alpha val="38000"/>
                    </a:srgbClr>
                  </a:outerShdw>
                </a:effectLst>
              </a:rPr>
              <a:t>.  </a:t>
            </a:r>
            <a:br>
              <a:rPr lang="en-US" b="1" dirty="0" smtClean="0">
                <a:ln w="11430"/>
                <a:solidFill>
                  <a:srgbClr val="00B0F0"/>
                </a:solidFill>
                <a:effectLst>
                  <a:outerShdw blurRad="50800" dist="39000" dir="5460000" algn="tl">
                    <a:srgbClr val="000000">
                      <a:alpha val="38000"/>
                    </a:srgbClr>
                  </a:outerShdw>
                </a:effectLst>
              </a:rPr>
            </a:br>
            <a:r>
              <a:rPr lang="en-US" b="1" dirty="0" smtClean="0">
                <a:ln w="11430"/>
                <a:solidFill>
                  <a:srgbClr val="00B050"/>
                </a:solidFill>
                <a:effectLst>
                  <a:outerShdw blurRad="50800" dist="39000" dir="5460000" algn="tl">
                    <a:srgbClr val="000000">
                      <a:alpha val="38000"/>
                    </a:srgbClr>
                  </a:outerShdw>
                </a:effectLst>
              </a:rPr>
              <a:t>This completes the 7 perfect weeks </a:t>
            </a:r>
            <a:br>
              <a:rPr lang="en-US" b="1" dirty="0" smtClean="0">
                <a:ln w="11430"/>
                <a:solidFill>
                  <a:srgbClr val="00B050"/>
                </a:solidFill>
                <a:effectLst>
                  <a:outerShdw blurRad="50800" dist="39000" dir="5460000" algn="tl">
                    <a:srgbClr val="000000">
                      <a:alpha val="38000"/>
                    </a:srgbClr>
                  </a:outerShdw>
                </a:effectLst>
              </a:rPr>
            </a:br>
            <a:r>
              <a:rPr lang="en-US" b="1" dirty="0" smtClean="0">
                <a:ln w="11430"/>
                <a:solidFill>
                  <a:srgbClr val="00B050"/>
                </a:solidFill>
                <a:effectLst>
                  <a:outerShdw blurRad="50800" dist="39000" dir="5460000" algn="tl">
                    <a:srgbClr val="000000">
                      <a:alpha val="38000"/>
                    </a:srgbClr>
                  </a:outerShdw>
                </a:effectLst>
              </a:rPr>
              <a:t>for the Omer Count.</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555721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wipe(left)">
                                      <p:cBhvr>
                                        <p:cTn id="7" dur="2000"/>
                                        <p:tgtEl>
                                          <p:spTgt spid="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80">
                                          <p:stCondLst>
                                            <p:cond delay="0"/>
                                          </p:stCondLst>
                                        </p:cTn>
                                        <p:tgtEl>
                                          <p:spTgt spid="7"/>
                                        </p:tgtEl>
                                      </p:cBhvr>
                                    </p:animEffect>
                                    <p:anim calcmode="lin" valueType="num">
                                      <p:cBhvr>
                                        <p:cTn id="2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5" dur="26">
                                          <p:stCondLst>
                                            <p:cond delay="650"/>
                                          </p:stCondLst>
                                        </p:cTn>
                                        <p:tgtEl>
                                          <p:spTgt spid="7"/>
                                        </p:tgtEl>
                                      </p:cBhvr>
                                      <p:to x="100000" y="60000"/>
                                    </p:animScale>
                                    <p:animScale>
                                      <p:cBhvr>
                                        <p:cTn id="26" dur="166" decel="50000">
                                          <p:stCondLst>
                                            <p:cond delay="676"/>
                                          </p:stCondLst>
                                        </p:cTn>
                                        <p:tgtEl>
                                          <p:spTgt spid="7"/>
                                        </p:tgtEl>
                                      </p:cBhvr>
                                      <p:to x="100000" y="100000"/>
                                    </p:animScale>
                                    <p:animScale>
                                      <p:cBhvr>
                                        <p:cTn id="27" dur="26">
                                          <p:stCondLst>
                                            <p:cond delay="1312"/>
                                          </p:stCondLst>
                                        </p:cTn>
                                        <p:tgtEl>
                                          <p:spTgt spid="7"/>
                                        </p:tgtEl>
                                      </p:cBhvr>
                                      <p:to x="100000" y="80000"/>
                                    </p:animScale>
                                    <p:animScale>
                                      <p:cBhvr>
                                        <p:cTn id="28" dur="166" decel="50000">
                                          <p:stCondLst>
                                            <p:cond delay="1338"/>
                                          </p:stCondLst>
                                        </p:cTn>
                                        <p:tgtEl>
                                          <p:spTgt spid="7"/>
                                        </p:tgtEl>
                                      </p:cBhvr>
                                      <p:to x="100000" y="100000"/>
                                    </p:animScale>
                                    <p:animScale>
                                      <p:cBhvr>
                                        <p:cTn id="29" dur="26">
                                          <p:stCondLst>
                                            <p:cond delay="1642"/>
                                          </p:stCondLst>
                                        </p:cTn>
                                        <p:tgtEl>
                                          <p:spTgt spid="7"/>
                                        </p:tgtEl>
                                      </p:cBhvr>
                                      <p:to x="100000" y="90000"/>
                                    </p:animScale>
                                    <p:animScale>
                                      <p:cBhvr>
                                        <p:cTn id="30" dur="166" decel="50000">
                                          <p:stCondLst>
                                            <p:cond delay="1668"/>
                                          </p:stCondLst>
                                        </p:cTn>
                                        <p:tgtEl>
                                          <p:spTgt spid="7"/>
                                        </p:tgtEl>
                                      </p:cBhvr>
                                      <p:to x="100000" y="100000"/>
                                    </p:animScale>
                                    <p:animScale>
                                      <p:cBhvr>
                                        <p:cTn id="31" dur="26">
                                          <p:stCondLst>
                                            <p:cond delay="1808"/>
                                          </p:stCondLst>
                                        </p:cTn>
                                        <p:tgtEl>
                                          <p:spTgt spid="7"/>
                                        </p:tgtEl>
                                      </p:cBhvr>
                                      <p:to x="100000" y="95000"/>
                                    </p:animScale>
                                    <p:animScale>
                                      <p:cBhvr>
                                        <p:cTn id="32"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743324" y="6337300"/>
            <a:ext cx="4086225" cy="292100"/>
          </a:xfrm>
        </p:spPr>
        <p:txBody>
          <a:bodyPr/>
          <a:lstStyle/>
          <a:p>
            <a:endParaRPr lang="en-US" dirty="0"/>
          </a:p>
        </p:txBody>
      </p:sp>
      <p:sp>
        <p:nvSpPr>
          <p:cNvPr id="3" name="Slide Number Placeholder 2"/>
          <p:cNvSpPr>
            <a:spLocks noGrp="1"/>
          </p:cNvSpPr>
          <p:nvPr>
            <p:ph type="sldNum" sz="quarter" idx="12"/>
          </p:nvPr>
        </p:nvSpPr>
        <p:spPr>
          <a:xfrm>
            <a:off x="7991475" y="6337300"/>
            <a:ext cx="876300" cy="292100"/>
          </a:xfrm>
        </p:spPr>
        <p:txBody>
          <a:bodyPr>
            <a:normAutofit fontScale="92500" lnSpcReduction="20000"/>
          </a:bodyPr>
          <a:lstStyle/>
          <a:p>
            <a:fld id="{A0A75170-548C-4A8B-8FEE-6418D9891680}" type="slidenum">
              <a:rPr lang="en-US" smtClean="0"/>
              <a:t>43</a:t>
            </a:fld>
            <a:endParaRPr lang="en-US" dirty="0"/>
          </a:p>
        </p:txBody>
      </p:sp>
      <p:sp>
        <p:nvSpPr>
          <p:cNvPr id="9" name="Title 3"/>
          <p:cNvSpPr txBox="1">
            <a:spLocks/>
          </p:cNvSpPr>
          <p:nvPr/>
        </p:nvSpPr>
        <p:spPr>
          <a:xfrm>
            <a:off x="228600" y="-1"/>
            <a:ext cx="8591550" cy="762001"/>
          </a:xfrm>
          <a:prstGeom prst="rect">
            <a:avLst/>
          </a:prstGeom>
          <a:ln>
            <a:noFill/>
          </a:ln>
        </p:spPr>
        <p:txBody>
          <a:bodyPr vert="horz" lIns="91440" tIns="45720" rIns="91440" bIns="45720" rtlCol="0" anchor="b" anchorCtr="0">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n-US" b="1" dirty="0" smtClean="0">
                <a:ln w="11430"/>
                <a:solidFill>
                  <a:srgbClr val="00B0F0"/>
                </a:solidFill>
                <a:effectLst>
                  <a:outerShdw blurRad="50800" dist="39000" dir="5460000" algn="tl">
                    <a:srgbClr val="000000">
                      <a:alpha val="38000"/>
                    </a:srgbClr>
                  </a:outerShdw>
                </a:effectLst>
              </a:rPr>
              <a:t>Sabbath</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Mount Sinai – Sivan 7</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123" name="Picture 3" descr="C:\Users\Rae\Desktop\Passover Studies\Yah's Elegant Calendar\Sivan 1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860598"/>
            <a:ext cx="7848600" cy="3359150"/>
          </a:xfrm>
          <a:prstGeom prst="rect">
            <a:avLst/>
          </a:prstGeom>
          <a:noFill/>
          <a:ln w="38100">
            <a:solidFill>
              <a:srgbClr val="00B0F0"/>
            </a:solidFill>
          </a:ln>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
        <p:nvSpPr>
          <p:cNvPr id="7" name="Lightning Bolt 6"/>
          <p:cNvSpPr/>
          <p:nvPr/>
        </p:nvSpPr>
        <p:spPr>
          <a:xfrm>
            <a:off x="228600" y="1752600"/>
            <a:ext cx="838200" cy="992109"/>
          </a:xfrm>
          <a:prstGeom prst="lightningBolt">
            <a:avLst/>
          </a:prstGeom>
          <a:solidFill>
            <a:schemeClr val="tx1">
              <a:lumMod val="10000"/>
              <a:lumOff val="90000"/>
            </a:schemeClr>
          </a:solidFill>
          <a:ln w="28575">
            <a:solidFill>
              <a:srgbClr val="00B05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3"/>
          <p:cNvSpPr txBox="1">
            <a:spLocks/>
          </p:cNvSpPr>
          <p:nvPr/>
        </p:nvSpPr>
        <p:spPr>
          <a:xfrm>
            <a:off x="647700" y="4370558"/>
            <a:ext cx="7886700" cy="2106442"/>
          </a:xfrm>
          <a:prstGeom prst="rect">
            <a:avLst/>
          </a:prstGeom>
          <a:solidFill>
            <a:schemeClr val="accent2">
              <a:lumMod val="20000"/>
              <a:lumOff val="80000"/>
            </a:schemeClr>
          </a:solidFill>
          <a:ln w="38100">
            <a:solidFill>
              <a:srgbClr val="00B0F0"/>
            </a:solidFill>
          </a:ln>
          <a:scene3d>
            <a:camera prst="orthographicFront"/>
            <a:lightRig rig="flat" dir="tl">
              <a:rot lat="0" lon="0" rev="6600000"/>
            </a:lightRig>
          </a:scene3d>
          <a:sp3d>
            <a:bevelT w="114300" prst="artDeco"/>
          </a:sp3d>
        </p:spPr>
        <p:txBody>
          <a:bodyPr vert="horz" lIns="91440" tIns="45720" rIns="91440" bIns="45720" rtlCol="0" anchor="b" anchorCtr="0">
            <a:normAutofit fontScale="92500"/>
            <a:sp3d extrusionH="25400" contourW="8890">
              <a:bevelT w="38100" h="31750"/>
              <a:contourClr>
                <a:schemeClr val="accent2">
                  <a:shade val="75000"/>
                </a:schemeClr>
              </a:contourClr>
            </a:sp3d>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n-US" sz="3000" b="1" dirty="0" smtClean="0">
                <a:ln w="11430"/>
                <a:solidFill>
                  <a:srgbClr val="00B0F0"/>
                </a:solidFill>
                <a:effectLst>
                  <a:outerShdw blurRad="50800" dist="39000" dir="5460000" algn="tl">
                    <a:srgbClr val="000000">
                      <a:alpha val="38000"/>
                    </a:srgbClr>
                  </a:outerShdw>
                </a:effectLst>
              </a:rPr>
              <a:t>24.</a:t>
            </a:r>
            <a:r>
              <a:rPr lang="en-US" b="1" dirty="0" smtClean="0">
                <a:ln w="11430"/>
                <a:solidFill>
                  <a:srgbClr val="00B0F0"/>
                </a:solidFill>
                <a:effectLst>
                  <a:outerShdw blurRad="50800" dist="39000" dir="5460000" algn="tl">
                    <a:srgbClr val="000000">
                      <a:alpha val="38000"/>
                    </a:srgbClr>
                  </a:outerShdw>
                </a:effectLst>
              </a:rPr>
              <a:t>  On the “tomorrow” Sabbath of Sivan 7, </a:t>
            </a:r>
            <a:br>
              <a:rPr lang="en-US" b="1" dirty="0" smtClean="0">
                <a:ln w="11430"/>
                <a:solidFill>
                  <a:srgbClr val="00B0F0"/>
                </a:solidFill>
                <a:effectLst>
                  <a:outerShdw blurRad="50800" dist="39000" dir="5460000" algn="tl">
                    <a:srgbClr val="000000">
                      <a:alpha val="38000"/>
                    </a:srgbClr>
                  </a:outerShdw>
                </a:effectLst>
              </a:rPr>
            </a:br>
            <a:r>
              <a:rPr lang="en-US" b="1" dirty="0" smtClean="0">
                <a:ln w="11430"/>
                <a:solidFill>
                  <a:srgbClr val="00B0F0"/>
                </a:solidFill>
                <a:effectLst>
                  <a:outerShdw blurRad="50800" dist="39000" dir="5460000" algn="tl">
                    <a:srgbClr val="000000">
                      <a:alpha val="38000"/>
                    </a:srgbClr>
                  </a:outerShdw>
                </a:effectLst>
              </a:rPr>
              <a:t>the people rest and worship.  </a:t>
            </a:r>
            <a:br>
              <a:rPr lang="en-US" b="1" dirty="0" smtClean="0">
                <a:ln w="11430"/>
                <a:solidFill>
                  <a:srgbClr val="00B0F0"/>
                </a:solidFill>
                <a:effectLst>
                  <a:outerShdw blurRad="50800" dist="39000" dir="5460000" algn="tl">
                    <a:srgbClr val="000000">
                      <a:alpha val="38000"/>
                    </a:srgbClr>
                  </a:outerShdw>
                </a:effectLst>
              </a:rPr>
            </a:br>
            <a:r>
              <a:rPr lang="en-US" b="1" dirty="0" smtClean="0">
                <a:ln w="11430"/>
                <a:solidFill>
                  <a:srgbClr val="00B0F0"/>
                </a:solidFill>
                <a:effectLst>
                  <a:outerShdw blurRad="50800" dist="39000" dir="5460000" algn="tl">
                    <a:srgbClr val="000000">
                      <a:alpha val="38000"/>
                    </a:srgbClr>
                  </a:outerShdw>
                </a:effectLst>
              </a:rPr>
              <a:t>Sabbath is the 49</a:t>
            </a:r>
            <a:r>
              <a:rPr lang="en-US" b="1" baseline="30000" dirty="0" smtClean="0">
                <a:ln w="11430"/>
                <a:solidFill>
                  <a:srgbClr val="00B0F0"/>
                </a:solidFill>
                <a:effectLst>
                  <a:outerShdw blurRad="50800" dist="39000" dir="5460000" algn="tl">
                    <a:srgbClr val="000000">
                      <a:alpha val="38000"/>
                    </a:srgbClr>
                  </a:outerShdw>
                </a:effectLst>
              </a:rPr>
              <a:t>th</a:t>
            </a:r>
            <a:r>
              <a:rPr lang="en-US" b="1" dirty="0" smtClean="0">
                <a:ln w="11430"/>
                <a:solidFill>
                  <a:srgbClr val="00B0F0"/>
                </a:solidFill>
                <a:effectLst>
                  <a:outerShdw blurRad="50800" dist="39000" dir="5460000" algn="tl">
                    <a:srgbClr val="000000">
                      <a:alpha val="38000"/>
                    </a:srgbClr>
                  </a:outerShdw>
                </a:effectLst>
              </a:rPr>
              <a:t> day of the Omer Count.    </a:t>
            </a:r>
            <a:br>
              <a:rPr lang="en-US" b="1" dirty="0" smtClean="0">
                <a:ln w="11430"/>
                <a:solidFill>
                  <a:srgbClr val="00B0F0"/>
                </a:solidFill>
                <a:effectLst>
                  <a:outerShdw blurRad="50800" dist="39000" dir="5460000" algn="tl">
                    <a:srgbClr val="000000">
                      <a:alpha val="38000"/>
                    </a:srgbClr>
                  </a:outerShdw>
                </a:effectLst>
              </a:rPr>
            </a:br>
            <a:r>
              <a:rPr lang="en-US" b="1" dirty="0" smtClean="0">
                <a:ln w="11430"/>
                <a:solidFill>
                  <a:srgbClr val="00B050"/>
                </a:solidFill>
                <a:effectLst>
                  <a:outerShdw blurRad="50800" dist="39000" dir="5460000" algn="tl">
                    <a:srgbClr val="000000">
                      <a:alpha val="38000"/>
                    </a:srgbClr>
                  </a:outerShdw>
                </a:effectLst>
              </a:rPr>
              <a:t>But the 3</a:t>
            </a:r>
            <a:r>
              <a:rPr lang="en-US" b="1" baseline="30000" dirty="0" smtClean="0">
                <a:ln w="11430"/>
                <a:solidFill>
                  <a:srgbClr val="00B050"/>
                </a:solidFill>
                <a:effectLst>
                  <a:outerShdw blurRad="50800" dist="39000" dir="5460000" algn="tl">
                    <a:srgbClr val="000000">
                      <a:alpha val="38000"/>
                    </a:srgbClr>
                  </a:outerShdw>
                </a:effectLst>
              </a:rPr>
              <a:t>rd</a:t>
            </a:r>
            <a:r>
              <a:rPr lang="en-US" b="1" dirty="0" smtClean="0">
                <a:ln w="11430"/>
                <a:solidFill>
                  <a:srgbClr val="00B050"/>
                </a:solidFill>
                <a:effectLst>
                  <a:outerShdw blurRad="50800" dist="39000" dir="5460000" algn="tl">
                    <a:srgbClr val="000000">
                      <a:alpha val="38000"/>
                    </a:srgbClr>
                  </a:outerShdw>
                </a:effectLst>
              </a:rPr>
              <a:t> day is very special!</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TextBox 7"/>
          <p:cNvSpPr txBox="1"/>
          <p:nvPr/>
        </p:nvSpPr>
        <p:spPr>
          <a:xfrm>
            <a:off x="2606040" y="2438123"/>
            <a:ext cx="5617533" cy="369332"/>
          </a:xfrm>
          <a:prstGeom prst="rect">
            <a:avLst/>
          </a:prstGeom>
          <a:solidFill>
            <a:schemeClr val="tx1">
              <a:lumMod val="10000"/>
              <a:lumOff val="90000"/>
            </a:schemeClr>
          </a:solidFill>
          <a:ln w="38100">
            <a:solidFill>
              <a:schemeClr val="tx2">
                <a:lumMod val="60000"/>
                <a:lumOff val="40000"/>
              </a:schemeClr>
            </a:solidFill>
          </a:ln>
          <a:effectLst>
            <a:glow rad="228600">
              <a:schemeClr val="accent2">
                <a:satMod val="175000"/>
                <a:alpha val="40000"/>
              </a:schemeClr>
            </a:glow>
          </a:effectLst>
          <a:scene3d>
            <a:camera prst="orthographicFront"/>
            <a:lightRig rig="threePt" dir="t"/>
          </a:scene3d>
          <a:sp3d>
            <a:bevelT w="114300" prst="artDeco"/>
          </a:sp3d>
        </p:spPr>
        <p:txBody>
          <a:bodyPr wrap="square" rtlCol="0">
            <a:spAutoFit/>
          </a:bodyPr>
          <a:lstStyle/>
          <a:p>
            <a:pPr algn="ctr"/>
            <a:r>
              <a:rPr lang="en-US" b="1" u="sng" dirty="0" smtClean="0"/>
              <a:t>Note</a:t>
            </a:r>
            <a:r>
              <a:rPr lang="en-US" dirty="0" smtClean="0"/>
              <a:t>:  The 7</a:t>
            </a:r>
            <a:r>
              <a:rPr lang="en-US" baseline="30000" dirty="0" smtClean="0"/>
              <a:t>th</a:t>
            </a:r>
            <a:r>
              <a:rPr lang="en-US" dirty="0" smtClean="0"/>
              <a:t> Week of the Omer Count is now complete.</a:t>
            </a:r>
            <a:endParaRPr lang="en-US" dirty="0"/>
          </a:p>
        </p:txBody>
      </p:sp>
    </p:spTree>
    <p:extLst>
      <p:ext uri="{BB962C8B-B14F-4D97-AF65-F5344CB8AC3E}">
        <p14:creationId xmlns:p14="http://schemas.microsoft.com/office/powerpoint/2010/main" val="35911498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par>
                          <p:cTn id="8" fill="hold">
                            <p:stCondLst>
                              <p:cond delay="2000"/>
                            </p:stCondLst>
                            <p:childTnLst>
                              <p:par>
                                <p:cTn id="9" presetID="26" presetClass="entr" presetSubtype="0" fill="hold" grpId="0" nodeType="afterEffect">
                                  <p:stCondLst>
                                    <p:cond delay="20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80">
                                          <p:stCondLst>
                                            <p:cond delay="0"/>
                                          </p:stCondLst>
                                        </p:cTn>
                                        <p:tgtEl>
                                          <p:spTgt spid="7"/>
                                        </p:tgtEl>
                                      </p:cBhvr>
                                    </p:animEffect>
                                    <p:anim calcmode="lin" valueType="num">
                                      <p:cBhvr>
                                        <p:cTn id="1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7" dur="26">
                                          <p:stCondLst>
                                            <p:cond delay="650"/>
                                          </p:stCondLst>
                                        </p:cTn>
                                        <p:tgtEl>
                                          <p:spTgt spid="7"/>
                                        </p:tgtEl>
                                      </p:cBhvr>
                                      <p:to x="100000" y="60000"/>
                                    </p:animScale>
                                    <p:animScale>
                                      <p:cBhvr>
                                        <p:cTn id="18" dur="166" decel="50000">
                                          <p:stCondLst>
                                            <p:cond delay="676"/>
                                          </p:stCondLst>
                                        </p:cTn>
                                        <p:tgtEl>
                                          <p:spTgt spid="7"/>
                                        </p:tgtEl>
                                      </p:cBhvr>
                                      <p:to x="100000" y="100000"/>
                                    </p:animScale>
                                    <p:animScale>
                                      <p:cBhvr>
                                        <p:cTn id="19" dur="26">
                                          <p:stCondLst>
                                            <p:cond delay="1312"/>
                                          </p:stCondLst>
                                        </p:cTn>
                                        <p:tgtEl>
                                          <p:spTgt spid="7"/>
                                        </p:tgtEl>
                                      </p:cBhvr>
                                      <p:to x="100000" y="80000"/>
                                    </p:animScale>
                                    <p:animScale>
                                      <p:cBhvr>
                                        <p:cTn id="20" dur="166" decel="50000">
                                          <p:stCondLst>
                                            <p:cond delay="1338"/>
                                          </p:stCondLst>
                                        </p:cTn>
                                        <p:tgtEl>
                                          <p:spTgt spid="7"/>
                                        </p:tgtEl>
                                      </p:cBhvr>
                                      <p:to x="100000" y="100000"/>
                                    </p:animScale>
                                    <p:animScale>
                                      <p:cBhvr>
                                        <p:cTn id="21" dur="26">
                                          <p:stCondLst>
                                            <p:cond delay="1642"/>
                                          </p:stCondLst>
                                        </p:cTn>
                                        <p:tgtEl>
                                          <p:spTgt spid="7"/>
                                        </p:tgtEl>
                                      </p:cBhvr>
                                      <p:to x="100000" y="90000"/>
                                    </p:animScale>
                                    <p:animScale>
                                      <p:cBhvr>
                                        <p:cTn id="22" dur="166" decel="50000">
                                          <p:stCondLst>
                                            <p:cond delay="1668"/>
                                          </p:stCondLst>
                                        </p:cTn>
                                        <p:tgtEl>
                                          <p:spTgt spid="7"/>
                                        </p:tgtEl>
                                      </p:cBhvr>
                                      <p:to x="100000" y="100000"/>
                                    </p:animScale>
                                    <p:animScale>
                                      <p:cBhvr>
                                        <p:cTn id="23" dur="26">
                                          <p:stCondLst>
                                            <p:cond delay="1808"/>
                                          </p:stCondLst>
                                        </p:cTn>
                                        <p:tgtEl>
                                          <p:spTgt spid="7"/>
                                        </p:tgtEl>
                                      </p:cBhvr>
                                      <p:to x="100000" y="95000"/>
                                    </p:animScale>
                                    <p:animScale>
                                      <p:cBhvr>
                                        <p:cTn id="24" dur="166" decel="50000">
                                          <p:stCondLst>
                                            <p:cond delay="1834"/>
                                          </p:stCondLst>
                                        </p:cTn>
                                        <p:tgtEl>
                                          <p:spTgt spid="7"/>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1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normAutofit fontScale="92500" lnSpcReduction="20000"/>
          </a:bodyPr>
          <a:lstStyle/>
          <a:p>
            <a:fld id="{A0A75170-548C-4A8B-8FEE-6418D9891680}" type="slidenum">
              <a:rPr lang="en-US" smtClean="0"/>
              <a:t>44</a:t>
            </a:fld>
            <a:endParaRPr lang="en-US"/>
          </a:p>
        </p:txBody>
      </p:sp>
      <p:sp>
        <p:nvSpPr>
          <p:cNvPr id="8" name="Subtitle 3"/>
          <p:cNvSpPr txBox="1">
            <a:spLocks/>
          </p:cNvSpPr>
          <p:nvPr/>
        </p:nvSpPr>
        <p:spPr>
          <a:xfrm>
            <a:off x="3779520" y="4343400"/>
            <a:ext cx="5120640" cy="2286000"/>
          </a:xfrm>
          <a:prstGeom prst="rect">
            <a:avLst/>
          </a:prstGeom>
        </p:spPr>
        <p:txBody>
          <a:bodyPr vert="horz" lIns="91440" tIns="45720" rIns="91440" bIns="45720" rtlCol="0" anchor="b" anchorCtr="0">
            <a:normAutofit fontScale="85000" lnSpcReduction="10000"/>
            <a:scene3d>
              <a:camera prst="orthographicFront"/>
              <a:lightRig rig="threePt" dir="t"/>
            </a:scene3d>
            <a:sp3d extrusionH="57150">
              <a:bevelT w="38100" h="38100"/>
            </a:sp3d>
          </a:bodyPr>
          <a:lstStyle>
            <a:lvl1pPr marL="0" indent="0" algn="l" defTabSz="914400" rtl="0" eaLnBrk="1" latinLnBrk="0" hangingPunct="1">
              <a:spcBef>
                <a:spcPts val="600"/>
              </a:spcBef>
              <a:spcAft>
                <a:spcPts val="0"/>
              </a:spcAft>
              <a:buClr>
                <a:schemeClr val="accent1"/>
              </a:buClr>
              <a:buFont typeface="Arial" pitchFamily="34" charset="0"/>
              <a:buNone/>
              <a:defRPr sz="2400" b="0" i="0" kern="1200" cap="none" spc="120" baseline="0">
                <a:solidFill>
                  <a:schemeClr val="tx2"/>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20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8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baseline="0">
                <a:solidFill>
                  <a:schemeClr val="tx1">
                    <a:tint val="75000"/>
                  </a:schemeClr>
                </a:solidFill>
                <a:latin typeface="+mn-lt"/>
                <a:ea typeface="+mn-ea"/>
                <a:cs typeface="Tahoma" pitchFamily="34" charset="0"/>
              </a:defRPr>
            </a:lvl5pPr>
            <a:lvl6pPr marL="2286000" indent="0" algn="ctr"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9pPr>
          </a:lstStyle>
          <a:p>
            <a:pPr algn="ctr"/>
            <a:r>
              <a:rPr lang="en-US" b="1" dirty="0" smtClean="0">
                <a:solidFill>
                  <a:schemeClr val="accent2">
                    <a:lumMod val="75000"/>
                  </a:schemeClr>
                </a:solidFill>
                <a:latin typeface="Calibri" pitchFamily="34" charset="0"/>
                <a:cs typeface="Calibri" pitchFamily="34" charset="0"/>
              </a:rPr>
              <a:t>Even though these instructions were written </a:t>
            </a:r>
            <a:r>
              <a:rPr lang="en-US" b="1" u="sng" dirty="0" smtClean="0">
                <a:solidFill>
                  <a:schemeClr val="accent2">
                    <a:lumMod val="75000"/>
                  </a:schemeClr>
                </a:solidFill>
                <a:latin typeface="Calibri" pitchFamily="34" charset="0"/>
                <a:cs typeface="Calibri" pitchFamily="34" charset="0"/>
              </a:rPr>
              <a:t>after</a:t>
            </a:r>
            <a:r>
              <a:rPr lang="en-US" b="1" dirty="0" smtClean="0">
                <a:solidFill>
                  <a:schemeClr val="accent2">
                    <a:lumMod val="75000"/>
                  </a:schemeClr>
                </a:solidFill>
                <a:latin typeface="Calibri" pitchFamily="34" charset="0"/>
                <a:cs typeface="Calibri" pitchFamily="34" charset="0"/>
              </a:rPr>
              <a:t> Exodus 19, they are part of </a:t>
            </a:r>
            <a:r>
              <a:rPr lang="en-US" b="1" dirty="0" smtClean="0">
                <a:solidFill>
                  <a:srgbClr val="0070C0"/>
                </a:solidFill>
                <a:latin typeface="Calibri" pitchFamily="34" charset="0"/>
                <a:cs typeface="Calibri" pitchFamily="34" charset="0"/>
              </a:rPr>
              <a:t>Yahuah’s</a:t>
            </a:r>
            <a:r>
              <a:rPr lang="en-US" b="1" dirty="0" smtClean="0">
                <a:solidFill>
                  <a:schemeClr val="accent2">
                    <a:lumMod val="75000"/>
                  </a:schemeClr>
                </a:solidFill>
                <a:latin typeface="Calibri" pitchFamily="34" charset="0"/>
                <a:cs typeface="Calibri" pitchFamily="34" charset="0"/>
              </a:rPr>
              <a:t> Covenant from the beginning.  </a:t>
            </a:r>
          </a:p>
          <a:p>
            <a:pPr algn="ctr"/>
            <a:r>
              <a:rPr lang="en-US" b="1" dirty="0" smtClean="0">
                <a:solidFill>
                  <a:srgbClr val="00B050"/>
                </a:solidFill>
                <a:latin typeface="Calibri" pitchFamily="34" charset="0"/>
                <a:cs typeface="Calibri" pitchFamily="34" charset="0"/>
              </a:rPr>
              <a:t>Because Firstfruits follows the </a:t>
            </a:r>
            <a:r>
              <a:rPr lang="en-US" b="1" dirty="0" smtClean="0">
                <a:solidFill>
                  <a:schemeClr val="accent2">
                    <a:lumMod val="75000"/>
                  </a:schemeClr>
                </a:solidFill>
                <a:latin typeface="Calibri" pitchFamily="34" charset="0"/>
                <a:cs typeface="Calibri" pitchFamily="34" charset="0"/>
              </a:rPr>
              <a:t>H767</a:t>
            </a:r>
            <a:r>
              <a:rPr lang="en-US" b="1" dirty="0" smtClean="0">
                <a:solidFill>
                  <a:srgbClr val="0070C0"/>
                </a:solidFill>
                <a:latin typeface="Calibri" pitchFamily="34" charset="0"/>
                <a:cs typeface="Calibri" pitchFamily="34" charset="0"/>
              </a:rPr>
              <a:t>6</a:t>
            </a:r>
            <a:r>
              <a:rPr lang="en-US" b="1" dirty="0" smtClean="0">
                <a:solidFill>
                  <a:schemeClr val="accent2">
                    <a:lumMod val="75000"/>
                  </a:schemeClr>
                </a:solidFill>
                <a:latin typeface="Calibri" pitchFamily="34" charset="0"/>
                <a:cs typeface="Calibri" pitchFamily="34" charset="0"/>
              </a:rPr>
              <a:t> </a:t>
            </a:r>
            <a:r>
              <a:rPr lang="en-US" b="1" dirty="0" smtClean="0">
                <a:solidFill>
                  <a:srgbClr val="0070C0"/>
                </a:solidFill>
                <a:latin typeface="Calibri" pitchFamily="34" charset="0"/>
                <a:cs typeface="Calibri" pitchFamily="34" charset="0"/>
              </a:rPr>
              <a:t>weekly Sabbath, </a:t>
            </a:r>
            <a:r>
              <a:rPr lang="en-US" b="1" dirty="0" smtClean="0">
                <a:solidFill>
                  <a:srgbClr val="008080"/>
                </a:solidFill>
                <a:latin typeface="Calibri" pitchFamily="34" charset="0"/>
                <a:cs typeface="Calibri" pitchFamily="34" charset="0"/>
              </a:rPr>
              <a:t>Pentecost will also follow the</a:t>
            </a:r>
            <a:r>
              <a:rPr lang="en-US" b="1" dirty="0" smtClean="0">
                <a:solidFill>
                  <a:schemeClr val="accent2">
                    <a:lumMod val="75000"/>
                  </a:schemeClr>
                </a:solidFill>
                <a:latin typeface="Calibri" pitchFamily="34" charset="0"/>
                <a:cs typeface="Calibri" pitchFamily="34" charset="0"/>
              </a:rPr>
              <a:t> H767</a:t>
            </a:r>
            <a:r>
              <a:rPr lang="en-US" b="1" dirty="0" smtClean="0">
                <a:solidFill>
                  <a:srgbClr val="0070C0"/>
                </a:solidFill>
                <a:latin typeface="Calibri" pitchFamily="34" charset="0"/>
                <a:cs typeface="Calibri" pitchFamily="34" charset="0"/>
              </a:rPr>
              <a:t>6</a:t>
            </a:r>
            <a:r>
              <a:rPr lang="en-US" b="1" dirty="0" smtClean="0">
                <a:solidFill>
                  <a:schemeClr val="accent2">
                    <a:lumMod val="75000"/>
                  </a:schemeClr>
                </a:solidFill>
                <a:latin typeface="Calibri" pitchFamily="34" charset="0"/>
                <a:cs typeface="Calibri" pitchFamily="34" charset="0"/>
              </a:rPr>
              <a:t> </a:t>
            </a:r>
            <a:r>
              <a:rPr lang="en-US" b="1" dirty="0" smtClean="0">
                <a:solidFill>
                  <a:srgbClr val="0070C0"/>
                </a:solidFill>
                <a:latin typeface="Calibri" pitchFamily="34" charset="0"/>
                <a:cs typeface="Calibri" pitchFamily="34" charset="0"/>
              </a:rPr>
              <a:t>weekly Sabbath</a:t>
            </a:r>
            <a:r>
              <a:rPr lang="en-US" b="1" dirty="0" smtClean="0">
                <a:solidFill>
                  <a:schemeClr val="accent2">
                    <a:lumMod val="75000"/>
                  </a:schemeClr>
                </a:solidFill>
                <a:latin typeface="Calibri" pitchFamily="34" charset="0"/>
                <a:cs typeface="Calibri" pitchFamily="34" charset="0"/>
              </a:rPr>
              <a:t> </a:t>
            </a:r>
            <a:br>
              <a:rPr lang="en-US" b="1" dirty="0" smtClean="0">
                <a:solidFill>
                  <a:schemeClr val="accent2">
                    <a:lumMod val="75000"/>
                  </a:schemeClr>
                </a:solidFill>
                <a:latin typeface="Calibri" pitchFamily="34" charset="0"/>
                <a:cs typeface="Calibri" pitchFamily="34" charset="0"/>
              </a:rPr>
            </a:br>
            <a:r>
              <a:rPr lang="en-US" b="1" dirty="0" smtClean="0">
                <a:solidFill>
                  <a:srgbClr val="008080"/>
                </a:solidFill>
                <a:latin typeface="Calibri" pitchFamily="34" charset="0"/>
                <a:cs typeface="Calibri" pitchFamily="34" charset="0"/>
              </a:rPr>
              <a:t>50 days later.</a:t>
            </a:r>
            <a:endParaRPr lang="en-US" b="1" dirty="0">
              <a:solidFill>
                <a:srgbClr val="008080"/>
              </a:solidFill>
              <a:latin typeface="Calibri" pitchFamily="34" charset="0"/>
              <a:cs typeface="Calibri" pitchFamily="34" charset="0"/>
            </a:endParaRPr>
          </a:p>
        </p:txBody>
      </p:sp>
      <p:sp>
        <p:nvSpPr>
          <p:cNvPr id="11" name="Title 6"/>
          <p:cNvSpPr txBox="1">
            <a:spLocks/>
          </p:cNvSpPr>
          <p:nvPr/>
        </p:nvSpPr>
        <p:spPr>
          <a:xfrm>
            <a:off x="381000" y="304800"/>
            <a:ext cx="2814656" cy="1295400"/>
          </a:xfrm>
          <a:prstGeom prst="rect">
            <a:avLst/>
          </a:prstGeom>
        </p:spPr>
        <p:txBody>
          <a:bodyPr vert="horz" lIns="91440" tIns="45720" rIns="91440" bIns="45720" rtlCol="0" anchor="t" anchorCtr="0">
            <a:noAutofit/>
            <a:scene3d>
              <a:camera prst="orthographicFront"/>
              <a:lightRig rig="threePt" dir="t"/>
            </a:scene3d>
            <a:sp3d extrusionH="57150">
              <a:bevelT w="57150" h="38100" prst="artDeco"/>
            </a:sp3d>
          </a:bodyPr>
          <a:lstStyle>
            <a:lvl1pPr algn="l" defTabSz="914400" rtl="0" eaLnBrk="1" latinLnBrk="0" hangingPunct="1">
              <a:spcBef>
                <a:spcPts val="400"/>
              </a:spcBef>
              <a:buNone/>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pPr algn="ctr"/>
            <a:r>
              <a:rPr lang="en-US" sz="3600" b="1" dirty="0" smtClean="0">
                <a:solidFill>
                  <a:schemeClr val="tx1">
                    <a:lumMod val="10000"/>
                    <a:lumOff val="90000"/>
                  </a:schemeClr>
                </a:solidFill>
              </a:rPr>
              <a:t>Section #3</a:t>
            </a:r>
            <a:br>
              <a:rPr lang="en-US" sz="3600" b="1" dirty="0" smtClean="0">
                <a:solidFill>
                  <a:schemeClr val="tx1">
                    <a:lumMod val="10000"/>
                    <a:lumOff val="90000"/>
                  </a:schemeClr>
                </a:solidFill>
              </a:rPr>
            </a:br>
            <a:r>
              <a:rPr lang="en-US" sz="2400" dirty="0" smtClean="0">
                <a:solidFill>
                  <a:schemeClr val="tx1">
                    <a:lumMod val="10000"/>
                    <a:lumOff val="90000"/>
                  </a:schemeClr>
                </a:solidFill>
              </a:rPr>
              <a:t>(</a:t>
            </a:r>
            <a:r>
              <a:rPr lang="en-US" sz="2400" cap="none" dirty="0" smtClean="0">
                <a:solidFill>
                  <a:schemeClr val="tx1">
                    <a:lumMod val="10000"/>
                    <a:lumOff val="90000"/>
                  </a:schemeClr>
                </a:solidFill>
              </a:rPr>
              <a:t>cont’d</a:t>
            </a:r>
            <a:r>
              <a:rPr lang="en-US" sz="2400" dirty="0" smtClean="0">
                <a:solidFill>
                  <a:schemeClr val="tx1">
                    <a:lumMod val="10000"/>
                    <a:lumOff val="90000"/>
                  </a:schemeClr>
                </a:solidFill>
              </a:rPr>
              <a:t>)</a:t>
            </a:r>
            <a:endParaRPr lang="en-US" sz="2400" dirty="0">
              <a:solidFill>
                <a:schemeClr val="tx1">
                  <a:lumMod val="10000"/>
                  <a:lumOff val="90000"/>
                </a:schemeClr>
              </a:solidFill>
            </a:endParaRPr>
          </a:p>
        </p:txBody>
      </p:sp>
      <p:sp>
        <p:nvSpPr>
          <p:cNvPr id="12" name="Rectangle 11"/>
          <p:cNvSpPr/>
          <p:nvPr/>
        </p:nvSpPr>
        <p:spPr>
          <a:xfrm>
            <a:off x="3679506" y="228600"/>
            <a:ext cx="5294949" cy="1527986"/>
          </a:xfrm>
          <a:prstGeom prst="rect">
            <a:avLst/>
          </a:prstGeom>
          <a:solidFill>
            <a:srgbClr val="F7EAE9"/>
          </a:solidFill>
          <a:ln w="38100" cap="flat" cmpd="sng" algn="ctr">
            <a:solidFill>
              <a:schemeClr val="accent2"/>
            </a:solidFill>
            <a:prstDash val="solid"/>
          </a:ln>
          <a:effectLst/>
          <a:scene3d>
            <a:camera prst="orthographicFront"/>
            <a:lightRig rig="threePt" dir="t"/>
          </a:scene3d>
          <a:sp3d>
            <a:bevelT w="114300" prst="artDeco"/>
          </a:sp3d>
        </p:spPr>
        <p:txBody>
          <a:bodyPr rot="0" spcFirstLastPara="0" vert="horz" wrap="square" lIns="91440" tIns="45720" rIns="91440" bIns="45720" numCol="1" spcCol="0" rtlCol="0" fromWordArt="0" anchor="ctr" anchorCtr="0" forceAA="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228600" marR="0" indent="-228600" algn="ctr">
              <a:lnSpc>
                <a:spcPct val="115000"/>
              </a:lnSpc>
              <a:spcBef>
                <a:spcPts val="0"/>
              </a:spcBef>
              <a:spcAft>
                <a:spcPts val="0"/>
              </a:spcAft>
            </a:pPr>
            <a:r>
              <a:rPr lang="en-US" sz="2800" b="1" dirty="0" err="1" smtClean="0">
                <a:ln w="11430"/>
                <a:solidFill>
                  <a:srgbClr val="00B0F0"/>
                </a:solidFill>
                <a:effectLst>
                  <a:outerShdw blurRad="50800" dist="39000" dir="5460000" algn="tl">
                    <a:srgbClr val="000000">
                      <a:alpha val="38000"/>
                    </a:srgbClr>
                  </a:outerShdw>
                </a:effectLst>
              </a:rPr>
              <a:t>Yahuah’s</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Covenant Instructions </a:t>
            </a:r>
            <a:b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for the </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Count </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from </a:t>
            </a:r>
            <a:b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Firstfruits to </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Pentecost </a:t>
            </a:r>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a:ea typeface="Calibri"/>
              <a:cs typeface="Times New Roman"/>
            </a:endParaRPr>
          </a:p>
        </p:txBody>
      </p:sp>
      <p:sp>
        <p:nvSpPr>
          <p:cNvPr id="13" name="Rectangle 12"/>
          <p:cNvSpPr/>
          <p:nvPr/>
        </p:nvSpPr>
        <p:spPr>
          <a:xfrm>
            <a:off x="3733800" y="1977248"/>
            <a:ext cx="5212080" cy="2213752"/>
          </a:xfrm>
          <a:prstGeom prst="rect">
            <a:avLst/>
          </a:prstGeom>
          <a:solidFill>
            <a:srgbClr val="D9FFFF"/>
          </a:solidFill>
          <a:ln w="38100" cap="flat" cmpd="sng" algn="ctr">
            <a:solidFill>
              <a:srgbClr val="008080"/>
            </a:solidFill>
            <a:prstDash val="solid"/>
          </a:ln>
          <a:effectLst/>
          <a:scene3d>
            <a:camera prst="orthographicFront"/>
            <a:lightRig rig="threePt" dir="t"/>
          </a:scene3d>
          <a:sp3d>
            <a:bevelT w="165100" prst="coolSlant"/>
          </a:sp3d>
        </p:spPr>
        <p:txBody>
          <a:bodyPr rot="0" spcFirstLastPara="0" vert="horz" wrap="square" lIns="91440" tIns="45720" rIns="91440" bIns="45720" numCol="1" spcCol="0" rtlCol="0" fromWordArt="0" anchor="ctr" anchorCtr="0" forceAA="0" compatLnSpc="1">
            <a:prstTxWarp prst="textNoShape">
              <a:avLst/>
            </a:prstTxWarp>
            <a:noAutofit/>
            <a:sp3d extrusionH="57150">
              <a:bevelT w="38100" h="38100"/>
            </a:sp3d>
          </a:bodyPr>
          <a:lstStyle/>
          <a:p>
            <a:pPr marL="274320" marR="0" indent="-274320">
              <a:lnSpc>
                <a:spcPct val="115000"/>
              </a:lnSpc>
              <a:spcBef>
                <a:spcPts val="0"/>
              </a:spcBef>
              <a:spcAft>
                <a:spcPts val="1000"/>
              </a:spcAft>
            </a:pPr>
            <a:r>
              <a:rPr lang="en-US" b="1" dirty="0">
                <a:ln>
                  <a:noFill/>
                </a:ln>
                <a:solidFill>
                  <a:srgbClr val="008080"/>
                </a:solidFill>
                <a:effectLst>
                  <a:outerShdw blurRad="69850" dist="43180" dir="5400000" sx="0" sy="0">
                    <a:srgbClr val="000000">
                      <a:alpha val="65000"/>
                    </a:srgbClr>
                  </a:outerShdw>
                </a:effectLst>
                <a:latin typeface="Calibri"/>
                <a:ea typeface="Calibri"/>
                <a:cs typeface="Times New Roman"/>
              </a:rPr>
              <a:t>Lev 23:15-16  </a:t>
            </a:r>
            <a:r>
              <a:rPr lang="en-US"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Times New Roman"/>
              </a:rPr>
              <a:t>And </a:t>
            </a:r>
            <a:r>
              <a:rPr lang="en-US" b="1" dirty="0">
                <a:ln>
                  <a:noFill/>
                </a:ln>
                <a:solidFill>
                  <a:srgbClr val="00B050"/>
                </a:solidFill>
                <a:effectLst>
                  <a:outerShdw blurRad="69850" dist="43180" dir="5400000" sx="0" sy="0">
                    <a:srgbClr val="000000">
                      <a:alpha val="65000"/>
                    </a:srgbClr>
                  </a:outerShdw>
                </a:effectLst>
                <a:latin typeface="Calibri"/>
                <a:ea typeface="Calibri"/>
                <a:cs typeface="Times New Roman"/>
              </a:rPr>
              <a:t>ye shall count </a:t>
            </a:r>
            <a:r>
              <a:rPr lang="en-US"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Times New Roman"/>
              </a:rPr>
              <a:t>unto you </a:t>
            </a:r>
            <a:r>
              <a:rPr lang="en-US" b="1" dirty="0">
                <a:ln>
                  <a:noFill/>
                </a:ln>
                <a:solidFill>
                  <a:srgbClr val="00B0F0"/>
                </a:solidFill>
                <a:effectLst>
                  <a:outerShdw blurRad="69850" dist="43180" dir="5400000" sx="0" sy="0">
                    <a:srgbClr val="000000">
                      <a:alpha val="65000"/>
                    </a:srgbClr>
                  </a:outerShdw>
                </a:effectLst>
                <a:latin typeface="Calibri"/>
                <a:ea typeface="Calibri"/>
                <a:cs typeface="Times New Roman"/>
              </a:rPr>
              <a:t>from the morrow after the Sabbath</a:t>
            </a:r>
            <a:r>
              <a:rPr lang="en-US" baseline="30000" dirty="0">
                <a:ln>
                  <a:noFill/>
                </a:ln>
                <a:solidFill>
                  <a:srgbClr val="7F7F7F"/>
                </a:solidFill>
                <a:effectLst>
                  <a:outerShdw blurRad="69850" dist="43180" dir="5400000" sx="0" sy="0">
                    <a:srgbClr val="000000">
                      <a:alpha val="65000"/>
                    </a:srgbClr>
                  </a:outerShdw>
                </a:effectLst>
                <a:latin typeface="Calibri"/>
                <a:ea typeface="Calibri"/>
                <a:cs typeface="Times New Roman"/>
              </a:rPr>
              <a:t>[H7676]</a:t>
            </a:r>
            <a:r>
              <a:rPr lang="en-US"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Times New Roman"/>
              </a:rPr>
              <a:t>, from the day that ye brought the sheaf of the wave offering; seven </a:t>
            </a:r>
            <a:r>
              <a:rPr lang="en-US" b="1" dirty="0" err="1">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Times New Roman"/>
              </a:rPr>
              <a:t>sabbaths</a:t>
            </a:r>
            <a:r>
              <a:rPr lang="en-US"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Times New Roman"/>
              </a:rPr>
              <a:t> shall be complete:  </a:t>
            </a:r>
            <a:br>
              <a:rPr lang="en-US"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Times New Roman"/>
              </a:rPr>
            </a:br>
            <a:r>
              <a:rPr lang="en-US" b="1" dirty="0">
                <a:ln>
                  <a:noFill/>
                </a:ln>
                <a:solidFill>
                  <a:srgbClr val="008080"/>
                </a:solidFill>
                <a:effectLst>
                  <a:outerShdw blurRad="69850" dist="43180" dir="5400000" sx="0" sy="0">
                    <a:srgbClr val="000000">
                      <a:alpha val="65000"/>
                    </a:srgbClr>
                  </a:outerShdw>
                </a:effectLst>
                <a:latin typeface="Calibri"/>
                <a:ea typeface="Calibri"/>
                <a:cs typeface="Times New Roman"/>
              </a:rPr>
              <a:t>16 </a:t>
            </a:r>
            <a:r>
              <a:rPr lang="en-US"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Times New Roman"/>
              </a:rPr>
              <a:t> Even </a:t>
            </a:r>
            <a:r>
              <a:rPr lang="en-US" b="1" dirty="0">
                <a:ln>
                  <a:noFill/>
                </a:ln>
                <a:solidFill>
                  <a:srgbClr val="00B0F0"/>
                </a:solidFill>
                <a:effectLst>
                  <a:outerShdw blurRad="69850" dist="43180" dir="5400000" sx="0" sy="0">
                    <a:srgbClr val="000000">
                      <a:alpha val="65000"/>
                    </a:srgbClr>
                  </a:outerShdw>
                </a:effectLst>
                <a:latin typeface="Calibri"/>
                <a:ea typeface="Calibri"/>
                <a:cs typeface="Times New Roman"/>
              </a:rPr>
              <a:t>unto the morrow after the seventh </a:t>
            </a:r>
            <a:r>
              <a:rPr lang="en-US" b="1" dirty="0" err="1">
                <a:ln>
                  <a:noFill/>
                </a:ln>
                <a:solidFill>
                  <a:srgbClr val="00B0F0"/>
                </a:solidFill>
                <a:effectLst>
                  <a:outerShdw blurRad="69850" dist="43180" dir="5400000" sx="0" sy="0">
                    <a:srgbClr val="000000">
                      <a:alpha val="65000"/>
                    </a:srgbClr>
                  </a:outerShdw>
                </a:effectLst>
                <a:latin typeface="Calibri"/>
                <a:ea typeface="Calibri"/>
                <a:cs typeface="Times New Roman"/>
              </a:rPr>
              <a:t>sabbath</a:t>
            </a:r>
            <a:r>
              <a:rPr lang="en-US" b="1" dirty="0">
                <a:ln>
                  <a:noFill/>
                </a:ln>
                <a:solidFill>
                  <a:srgbClr val="00B0F0"/>
                </a:solidFill>
                <a:effectLst>
                  <a:outerShdw blurRad="69850" dist="43180" dir="5400000" sx="0" sy="0">
                    <a:srgbClr val="000000">
                      <a:alpha val="65000"/>
                    </a:srgbClr>
                  </a:outerShdw>
                </a:effectLst>
                <a:latin typeface="Calibri"/>
                <a:ea typeface="Calibri"/>
                <a:cs typeface="Times New Roman"/>
              </a:rPr>
              <a:t> shall ye number fifty </a:t>
            </a:r>
            <a:r>
              <a:rPr lang="en-US" b="1" dirty="0" smtClean="0">
                <a:ln>
                  <a:noFill/>
                </a:ln>
                <a:solidFill>
                  <a:srgbClr val="00B0F0"/>
                </a:solidFill>
                <a:effectLst>
                  <a:outerShdw blurRad="69850" dist="43180" dir="5400000" sx="0" sy="0">
                    <a:srgbClr val="000000">
                      <a:alpha val="65000"/>
                    </a:srgbClr>
                  </a:outerShdw>
                </a:effectLst>
                <a:latin typeface="Calibri"/>
                <a:ea typeface="Calibri"/>
                <a:cs typeface="Times New Roman"/>
              </a:rPr>
              <a:t>days … </a:t>
            </a:r>
            <a:endParaRPr lang="en-US" dirty="0">
              <a:effectLst/>
              <a:latin typeface="Calibri"/>
              <a:ea typeface="Calibri"/>
              <a:cs typeface="Times New Roman"/>
            </a:endParaRPr>
          </a:p>
        </p:txBody>
      </p:sp>
    </p:spTree>
    <p:extLst>
      <p:ext uri="{BB962C8B-B14F-4D97-AF65-F5344CB8AC3E}">
        <p14:creationId xmlns:p14="http://schemas.microsoft.com/office/powerpoint/2010/main" val="21653056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743324" y="6337300"/>
            <a:ext cx="4086225" cy="292100"/>
          </a:xfrm>
        </p:spPr>
        <p:txBody>
          <a:bodyPr/>
          <a:lstStyle/>
          <a:p>
            <a:endParaRPr lang="en-US"/>
          </a:p>
        </p:txBody>
      </p:sp>
      <p:sp>
        <p:nvSpPr>
          <p:cNvPr id="9" name="Title 3"/>
          <p:cNvSpPr txBox="1">
            <a:spLocks/>
          </p:cNvSpPr>
          <p:nvPr/>
        </p:nvSpPr>
        <p:spPr>
          <a:xfrm>
            <a:off x="228600" y="-76201"/>
            <a:ext cx="8591550" cy="762001"/>
          </a:xfrm>
          <a:prstGeom prst="rect">
            <a:avLst/>
          </a:prstGeom>
          <a:ln>
            <a:noFill/>
          </a:ln>
        </p:spPr>
        <p:txBody>
          <a:bodyPr vert="horz" lIns="91440" tIns="45720" rIns="91440" bIns="45720" rtlCol="0" anchor="b" anchorCtr="0">
            <a:normAutofit fontScale="92500"/>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Forward to </a:t>
            </a:r>
            <a:r>
              <a:rPr lang="en-US" b="1" dirty="0" smtClean="0">
                <a:ln w="11430"/>
                <a:solidFill>
                  <a:srgbClr val="00B050"/>
                </a:solidFill>
                <a:effectLst>
                  <a:outerShdw blurRad="50800" dist="39000" dir="5460000" algn="tl">
                    <a:srgbClr val="000000">
                      <a:alpha val="38000"/>
                    </a:srgbClr>
                  </a:outerShdw>
                </a:effectLst>
              </a:rPr>
              <a:t>Pentecost</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Mount Sinai – Sivan 8</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23496" y="609600"/>
            <a:ext cx="9044304" cy="400110"/>
          </a:xfrm>
          <a:prstGeom prst="rect">
            <a:avLst/>
          </a:prstGeom>
          <a:noFill/>
        </p:spPr>
        <p:txBody>
          <a:bodyPr wrap="square" rtlCol="0">
            <a:spAutoFit/>
          </a:bodyPr>
          <a:lstStyle/>
          <a:p>
            <a:pPr algn="ctr"/>
            <a:r>
              <a:rPr lang="en-US" sz="2000" b="1" dirty="0" smtClean="0">
                <a:solidFill>
                  <a:schemeClr val="accent2">
                    <a:lumMod val="75000"/>
                  </a:schemeClr>
                </a:solidFill>
              </a:rPr>
              <a:t>The Omer Count finishes with the 50</a:t>
            </a:r>
            <a:r>
              <a:rPr lang="en-US" sz="2000" b="1" baseline="30000" dirty="0" smtClean="0">
                <a:solidFill>
                  <a:schemeClr val="accent2">
                    <a:lumMod val="75000"/>
                  </a:schemeClr>
                </a:solidFill>
              </a:rPr>
              <a:t>th</a:t>
            </a:r>
            <a:r>
              <a:rPr lang="en-US" sz="2000" b="1" dirty="0" smtClean="0">
                <a:solidFill>
                  <a:schemeClr val="accent2">
                    <a:lumMod val="75000"/>
                  </a:schemeClr>
                </a:solidFill>
              </a:rPr>
              <a:t> Day.</a:t>
            </a:r>
            <a:endParaRPr lang="en-US" sz="2400" b="1" dirty="0">
              <a:solidFill>
                <a:schemeClr val="accent2">
                  <a:lumMod val="75000"/>
                </a:schemeClr>
              </a:solidFill>
            </a:endParaRPr>
          </a:p>
        </p:txBody>
      </p:sp>
      <p:pic>
        <p:nvPicPr>
          <p:cNvPr id="6146" name="Picture 2" descr="C:\Users\Rae\Desktop\Sivan 1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162" y="1029750"/>
            <a:ext cx="8393114" cy="3529013"/>
          </a:xfrm>
          <a:prstGeom prst="rect">
            <a:avLst/>
          </a:prstGeom>
          <a:noFill/>
          <a:ln w="38100">
            <a:solidFill>
              <a:srgbClr val="00B0F0"/>
            </a:solidFill>
          </a:ln>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
        <p:nvSpPr>
          <p:cNvPr id="12" name="Rectangle 11"/>
          <p:cNvSpPr/>
          <p:nvPr/>
        </p:nvSpPr>
        <p:spPr>
          <a:xfrm>
            <a:off x="585216" y="3298932"/>
            <a:ext cx="1704975" cy="1095375"/>
          </a:xfrm>
          <a:prstGeom prst="rect">
            <a:avLst/>
          </a:prstGeom>
          <a:solidFill>
            <a:srgbClr val="D9FFFF"/>
          </a:solidFill>
          <a:ln w="28575" cap="flat" cmpd="sng" algn="ctr">
            <a:solidFill>
              <a:srgbClr val="008080"/>
            </a:solidFill>
            <a:prstDash val="solid"/>
          </a:ln>
          <a:effectLst/>
          <a:scene3d>
            <a:camera prst="orthographicFront"/>
            <a:lightRig rig="threePt" dir="t"/>
          </a:scene3d>
          <a:sp3d>
            <a:bevelT w="114300" prst="artDeco"/>
          </a:sp3d>
        </p:spPr>
        <p:txBody>
          <a:bodyPr rot="0" spcFirstLastPara="0" vert="horz" wrap="square" lIns="91440" tIns="45720" rIns="91440" bIns="45720" numCol="1" spcCol="0" rtlCol="0" fromWordArt="0" anchor="ctr" anchorCtr="0" forceAA="0" compatLnSpc="1">
            <a:prstTxWarp prst="textNoShape">
              <a:avLst/>
            </a:prstTxWarp>
            <a:noAutofit/>
            <a:sp3d extrusionH="57150">
              <a:bevelT w="38100" h="38100"/>
            </a:sp3d>
          </a:bodyPr>
          <a:lstStyle/>
          <a:p>
            <a:pPr marL="0" marR="0" algn="ctr">
              <a:lnSpc>
                <a:spcPct val="115000"/>
              </a:lnSpc>
              <a:spcBef>
                <a:spcPts val="0"/>
              </a:spcBef>
              <a:spcAft>
                <a:spcPts val="1000"/>
              </a:spcAft>
            </a:pPr>
            <a:r>
              <a:rPr lang="en-US" sz="1700" b="1" dirty="0">
                <a:ln>
                  <a:noFill/>
                </a:ln>
                <a:solidFill>
                  <a:srgbClr val="FF0000"/>
                </a:solidFill>
                <a:effectLst>
                  <a:outerShdw blurRad="69850" dist="43180" dir="5400000" sx="0" sy="0">
                    <a:srgbClr val="000000">
                      <a:alpha val="65000"/>
                    </a:srgbClr>
                  </a:outerShdw>
                </a:effectLst>
                <a:latin typeface="Calibri"/>
                <a:ea typeface="Calibri"/>
                <a:cs typeface="Times New Roman"/>
              </a:rPr>
              <a:t>Sivan 8 </a:t>
            </a:r>
            <a:r>
              <a:rPr lang="en-US" sz="1400" b="1" i="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Pentecost</a:t>
            </a:r>
            <a:r>
              <a:rPr lang="en-US" sz="1400" b="1" i="1" dirty="0">
                <a:solidFill>
                  <a:srgbClr val="008080"/>
                </a:solidFill>
                <a:effectLst/>
                <a:latin typeface="Calibri"/>
                <a:ea typeface="Calibri"/>
                <a:cs typeface="Calibri"/>
              </a:rPr>
              <a:t/>
            </a:r>
            <a:br>
              <a:rPr lang="en-US" sz="1400" b="1" i="1" dirty="0">
                <a:solidFill>
                  <a:srgbClr val="008080"/>
                </a:solidFill>
                <a:effectLst/>
                <a:latin typeface="Calibri"/>
                <a:ea typeface="Calibri"/>
                <a:cs typeface="Calibri"/>
              </a:rPr>
            </a:br>
            <a:r>
              <a:rPr lang="en-US" sz="1350" b="1" i="1" dirty="0">
                <a:solidFill>
                  <a:srgbClr val="008080"/>
                </a:solidFill>
                <a:effectLst/>
                <a:latin typeface="Calibri"/>
                <a:ea typeface="Calibri"/>
                <a:cs typeface="Calibri"/>
              </a:rPr>
              <a:t>(a </a:t>
            </a:r>
            <a:r>
              <a:rPr lang="en-US" sz="1350" b="1" i="1" dirty="0" err="1">
                <a:solidFill>
                  <a:srgbClr val="008080"/>
                </a:solidFill>
                <a:effectLst/>
                <a:latin typeface="Calibri"/>
                <a:ea typeface="Calibri"/>
                <a:cs typeface="Calibri"/>
              </a:rPr>
              <a:t>Qodesh</a:t>
            </a:r>
            <a:r>
              <a:rPr lang="en-US" sz="1350" b="1" i="1" dirty="0">
                <a:solidFill>
                  <a:srgbClr val="008080"/>
                </a:solidFill>
                <a:effectLst/>
                <a:latin typeface="Calibri"/>
                <a:ea typeface="Calibri"/>
                <a:cs typeface="Calibri"/>
              </a:rPr>
              <a:t> [Holy] </a:t>
            </a:r>
            <a:br>
              <a:rPr lang="en-US" sz="1350" b="1" i="1" dirty="0">
                <a:solidFill>
                  <a:srgbClr val="008080"/>
                </a:solidFill>
                <a:effectLst/>
                <a:latin typeface="Calibri"/>
                <a:ea typeface="Calibri"/>
                <a:cs typeface="Calibri"/>
              </a:rPr>
            </a:br>
            <a:r>
              <a:rPr lang="en-US" sz="1350" b="1" i="1" dirty="0">
                <a:solidFill>
                  <a:srgbClr val="008080"/>
                </a:solidFill>
                <a:effectLst/>
                <a:latin typeface="Calibri"/>
                <a:ea typeface="Calibri"/>
                <a:cs typeface="Calibri"/>
              </a:rPr>
              <a:t>Convocation!)</a:t>
            </a:r>
            <a:r>
              <a:rPr lang="en-US" sz="1100" b="1" i="1" dirty="0">
                <a:solidFill>
                  <a:srgbClr val="008080"/>
                </a:solidFill>
                <a:effectLst/>
                <a:latin typeface="Calibri"/>
                <a:ea typeface="Calibri"/>
                <a:cs typeface="Calibri"/>
              </a:rPr>
              <a:t/>
            </a:r>
            <a:br>
              <a:rPr lang="en-US" sz="1100" b="1" i="1" dirty="0">
                <a:solidFill>
                  <a:srgbClr val="008080"/>
                </a:solidFill>
                <a:effectLst/>
                <a:latin typeface="Calibri"/>
                <a:ea typeface="Calibri"/>
                <a:cs typeface="Calibri"/>
              </a:rPr>
            </a:br>
            <a:r>
              <a:rPr lang="en-US" sz="1100" i="1" dirty="0">
                <a:solidFill>
                  <a:srgbClr val="008080"/>
                </a:solidFill>
                <a:effectLst/>
                <a:latin typeface="Calibri"/>
                <a:ea typeface="Calibri"/>
                <a:cs typeface="Calibri"/>
              </a:rPr>
              <a:t>(</a:t>
            </a:r>
            <a:r>
              <a:rPr lang="en-US" sz="1100" i="1" dirty="0" smtClean="0">
                <a:solidFill>
                  <a:srgbClr val="008080"/>
                </a:solidFill>
                <a:effectLst/>
                <a:latin typeface="Calibri"/>
                <a:ea typeface="Calibri"/>
                <a:cs typeface="Calibri"/>
              </a:rPr>
              <a:t>Box 25)</a:t>
            </a:r>
            <a:endParaRPr lang="en-US" sz="1200" dirty="0">
              <a:effectLst/>
              <a:latin typeface="Calibri"/>
              <a:ea typeface="Calibri"/>
              <a:cs typeface="Times New Roman"/>
            </a:endParaRPr>
          </a:p>
        </p:txBody>
      </p:sp>
      <p:cxnSp>
        <p:nvCxnSpPr>
          <p:cNvPr id="15" name="Straight Arrow Connector 14"/>
          <p:cNvCxnSpPr/>
          <p:nvPr/>
        </p:nvCxnSpPr>
        <p:spPr>
          <a:xfrm flipH="1" flipV="1">
            <a:off x="827905" y="4394307"/>
            <a:ext cx="10295" cy="605110"/>
          </a:xfrm>
          <a:prstGeom prst="straightConnector1">
            <a:avLst/>
          </a:prstGeom>
          <a:ln w="57150">
            <a:solidFill>
              <a:srgbClr val="00B0F0"/>
            </a:solidFill>
            <a:tailEnd type="arrow"/>
          </a:ln>
          <a:effectLst>
            <a:glow rad="63500">
              <a:schemeClr val="accent6">
                <a:satMod val="175000"/>
                <a:alpha val="40000"/>
              </a:scheme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82016" y="4784725"/>
            <a:ext cx="8380260" cy="1920875"/>
          </a:xfrm>
          <a:prstGeom prst="rect">
            <a:avLst/>
          </a:prstGeom>
          <a:solidFill>
            <a:srgbClr val="D9FFFF"/>
          </a:solidFill>
          <a:ln w="38100" cap="flat" cmpd="sng" algn="ctr">
            <a:solidFill>
              <a:srgbClr val="008080"/>
            </a:solidFill>
            <a:prstDash val="solid"/>
          </a:ln>
          <a:effectLst/>
          <a:scene3d>
            <a:camera prst="orthographicFront"/>
            <a:lightRig rig="threePt" dir="t"/>
          </a:scene3d>
          <a:sp3d>
            <a:bevelT w="165100" prst="coolSlant"/>
          </a:sp3d>
        </p:spPr>
        <p:txBody>
          <a:bodyPr rot="0" spcFirstLastPara="0" vert="horz" wrap="square" lIns="91440" tIns="45720" rIns="91440" bIns="45720" numCol="1" spcCol="0" rtlCol="0" fromWordArt="0" anchor="ctr" anchorCtr="0" forceAA="0" compatLnSpc="1">
            <a:prstTxWarp prst="textNoShape">
              <a:avLst/>
            </a:prstTxWarp>
            <a:noAutofit/>
            <a:sp3d extrusionH="57150">
              <a:bevelT w="38100" h="38100"/>
            </a:sp3d>
          </a:bodyPr>
          <a:lstStyle/>
          <a:p>
            <a:pPr marL="274320" marR="0" indent="-274320">
              <a:lnSpc>
                <a:spcPct val="115000"/>
              </a:lnSpc>
              <a:spcBef>
                <a:spcPts val="0"/>
              </a:spcBef>
              <a:spcAft>
                <a:spcPts val="1000"/>
              </a:spcAft>
            </a:pPr>
            <a:r>
              <a:rPr lang="en-US" b="1" dirty="0" smtClean="0">
                <a:solidFill>
                  <a:srgbClr val="008080"/>
                </a:solidFill>
                <a:effectLst/>
                <a:latin typeface="Calibri"/>
                <a:ea typeface="Calibri"/>
                <a:cs typeface="Calibri"/>
              </a:rPr>
              <a:t>25. </a:t>
            </a:r>
            <a:r>
              <a:rPr lang="en-US" b="1" dirty="0" err="1">
                <a:solidFill>
                  <a:srgbClr val="008080"/>
                </a:solidFill>
                <a:effectLst/>
                <a:latin typeface="Calibri"/>
                <a:ea typeface="Calibri"/>
                <a:cs typeface="Calibri"/>
              </a:rPr>
              <a:t>Exo</a:t>
            </a:r>
            <a:r>
              <a:rPr lang="en-US" b="1" dirty="0">
                <a:solidFill>
                  <a:srgbClr val="008080"/>
                </a:solidFill>
                <a:effectLst/>
                <a:latin typeface="Calibri"/>
                <a:ea typeface="Calibri"/>
                <a:cs typeface="Calibri"/>
              </a:rPr>
              <a:t> 19:16-17</a:t>
            </a:r>
            <a:r>
              <a:rPr lang="en-US" dirty="0">
                <a:effectLst/>
                <a:latin typeface="Calibri"/>
                <a:ea typeface="Calibri"/>
                <a:cs typeface="Calibri"/>
              </a:rPr>
              <a:t>  </a:t>
            </a:r>
            <a:r>
              <a:rPr lang="en-US"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And it came to pass on </a:t>
            </a:r>
            <a:r>
              <a:rPr lang="en-US" b="1" u="sng" dirty="0">
                <a:solidFill>
                  <a:srgbClr val="008080"/>
                </a:solidFill>
                <a:effectLst/>
                <a:latin typeface="Calibri"/>
                <a:ea typeface="Calibri"/>
                <a:cs typeface="Calibri"/>
              </a:rPr>
              <a:t>the third day</a:t>
            </a:r>
            <a:r>
              <a:rPr lang="en-US" b="1" dirty="0">
                <a:solidFill>
                  <a:srgbClr val="008080"/>
                </a:solidFill>
                <a:effectLst/>
                <a:latin typeface="Calibri"/>
                <a:ea typeface="Calibri"/>
                <a:cs typeface="Calibri"/>
              </a:rPr>
              <a:t> </a:t>
            </a:r>
            <a:r>
              <a:rPr lang="en-US" b="1" u="sng" dirty="0">
                <a:solidFill>
                  <a:srgbClr val="008080"/>
                </a:solidFill>
                <a:effectLst/>
                <a:latin typeface="Calibri"/>
                <a:ea typeface="Calibri"/>
                <a:cs typeface="Calibri"/>
              </a:rPr>
              <a:t>in the morning</a:t>
            </a:r>
            <a:r>
              <a:rPr lang="en-US" b="1" dirty="0">
                <a:solidFill>
                  <a:srgbClr val="008080"/>
                </a:solidFill>
                <a:effectLst/>
                <a:latin typeface="Calibri"/>
                <a:ea typeface="Calibri"/>
                <a:cs typeface="Calibri"/>
              </a:rPr>
              <a:t>,</a:t>
            </a:r>
            <a:r>
              <a:rPr lang="en-US" dirty="0">
                <a:solidFill>
                  <a:srgbClr val="008080"/>
                </a:solidFill>
                <a:effectLst/>
                <a:latin typeface="Calibri"/>
                <a:ea typeface="Calibri"/>
                <a:cs typeface="Calibri"/>
              </a:rPr>
              <a:t> </a:t>
            </a:r>
            <a:r>
              <a:rPr lang="en-US"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that </a:t>
            </a:r>
            <a:r>
              <a:rPr lang="en-US"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there</a:t>
            </a:r>
            <a:br>
              <a:rPr lang="en-US"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br>
            <a:r>
              <a:rPr lang="en-US"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were </a:t>
            </a:r>
            <a:r>
              <a:rPr lang="en-US"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thunders and </a:t>
            </a:r>
            <a:r>
              <a:rPr lang="en-US" b="1" dirty="0" err="1">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lightnings</a:t>
            </a:r>
            <a:r>
              <a:rPr lang="en-US"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 and a thick cloud upon the mount, and the voice of the trumpet exceeding loud; so that all the people that was in the camp trembled.</a:t>
            </a:r>
            <a:r>
              <a:rPr lang="en-US" dirty="0">
                <a:solidFill>
                  <a:srgbClr val="E36C0A"/>
                </a:solidFill>
                <a:effectLst/>
                <a:latin typeface="Calibri"/>
                <a:ea typeface="Calibri"/>
                <a:cs typeface="Calibri"/>
              </a:rPr>
              <a:t>  </a:t>
            </a:r>
            <a:r>
              <a:rPr lang="en-US" dirty="0" smtClean="0">
                <a:solidFill>
                  <a:srgbClr val="E36C0A"/>
                </a:solidFill>
                <a:effectLst/>
                <a:latin typeface="Calibri"/>
                <a:ea typeface="Calibri"/>
                <a:cs typeface="Calibri"/>
              </a:rPr>
              <a:t/>
            </a:r>
            <a:br>
              <a:rPr lang="en-US" dirty="0" smtClean="0">
                <a:solidFill>
                  <a:srgbClr val="E36C0A"/>
                </a:solidFill>
                <a:effectLst/>
                <a:latin typeface="Calibri"/>
                <a:ea typeface="Calibri"/>
                <a:cs typeface="Calibri"/>
              </a:rPr>
            </a:br>
            <a:r>
              <a:rPr lang="en-US" b="1" dirty="0" smtClean="0">
                <a:solidFill>
                  <a:srgbClr val="008080"/>
                </a:solidFill>
                <a:effectLst/>
                <a:latin typeface="Calibri"/>
                <a:ea typeface="Calibri"/>
                <a:cs typeface="Calibri"/>
              </a:rPr>
              <a:t>17</a:t>
            </a:r>
            <a:r>
              <a:rPr lang="en-US" dirty="0" smtClean="0">
                <a:solidFill>
                  <a:srgbClr val="E36C0A"/>
                </a:solidFill>
                <a:effectLst/>
                <a:latin typeface="Calibri"/>
                <a:ea typeface="Calibri"/>
                <a:cs typeface="Calibri"/>
              </a:rPr>
              <a:t> </a:t>
            </a:r>
            <a:r>
              <a:rPr lang="en-US"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And Moses brought forth the people out of the camp to meet with </a:t>
            </a:r>
            <a:r>
              <a:rPr lang="en-US"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God</a:t>
            </a:r>
            <a:br>
              <a:rPr lang="en-US"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br>
            <a:r>
              <a:rPr lang="en-US" b="1" u="sng" dirty="0" smtClean="0">
                <a:solidFill>
                  <a:srgbClr val="008080"/>
                </a:solidFill>
                <a:effectLst/>
                <a:latin typeface="Calibri"/>
                <a:ea typeface="Calibri"/>
                <a:cs typeface="Calibri"/>
              </a:rPr>
              <a:t>the</a:t>
            </a:r>
            <a:r>
              <a:rPr lang="en-US" u="sng" dirty="0" smtClean="0">
                <a:solidFill>
                  <a:srgbClr val="008080"/>
                </a:solidFill>
                <a:effectLst/>
                <a:latin typeface="Calibri"/>
                <a:ea typeface="Calibri"/>
                <a:cs typeface="Calibri"/>
              </a:rPr>
              <a:t> </a:t>
            </a:r>
            <a:r>
              <a:rPr lang="en-US" b="1" u="sng" dirty="0">
                <a:solidFill>
                  <a:srgbClr val="008080"/>
                </a:solidFill>
                <a:effectLst/>
                <a:latin typeface="Calibri"/>
                <a:ea typeface="Calibri"/>
                <a:cs typeface="Calibri"/>
              </a:rPr>
              <a:t>third day</a:t>
            </a:r>
            <a:r>
              <a:rPr lang="en-US" b="1" dirty="0">
                <a:solidFill>
                  <a:srgbClr val="008080"/>
                </a:solidFill>
                <a:effectLst/>
                <a:latin typeface="Calibri"/>
                <a:ea typeface="Calibri"/>
                <a:cs typeface="Calibri"/>
              </a:rPr>
              <a:t> </a:t>
            </a:r>
            <a:r>
              <a:rPr lang="en-US" dirty="0">
                <a:solidFill>
                  <a:srgbClr val="808080"/>
                </a:solidFill>
                <a:effectLst/>
                <a:latin typeface="Calibri"/>
                <a:ea typeface="Calibri"/>
                <a:cs typeface="Calibri"/>
              </a:rPr>
              <a:t>[the 50</a:t>
            </a:r>
            <a:r>
              <a:rPr lang="en-US" baseline="30000" dirty="0">
                <a:solidFill>
                  <a:srgbClr val="808080"/>
                </a:solidFill>
                <a:effectLst/>
                <a:latin typeface="Calibri"/>
                <a:ea typeface="Calibri"/>
                <a:cs typeface="Calibri"/>
              </a:rPr>
              <a:t>th</a:t>
            </a:r>
            <a:r>
              <a:rPr lang="en-US" dirty="0">
                <a:solidFill>
                  <a:srgbClr val="808080"/>
                </a:solidFill>
                <a:effectLst/>
                <a:latin typeface="Calibri"/>
                <a:ea typeface="Calibri"/>
                <a:cs typeface="Calibri"/>
              </a:rPr>
              <a:t> day of the Omer Count to Pentecost];</a:t>
            </a:r>
            <a:r>
              <a:rPr lang="en-US" dirty="0">
                <a:solidFill>
                  <a:srgbClr val="E36C0A"/>
                </a:solidFill>
                <a:effectLst/>
                <a:latin typeface="Calibri"/>
                <a:ea typeface="Calibri"/>
                <a:cs typeface="Calibri"/>
              </a:rPr>
              <a:t> </a:t>
            </a:r>
            <a:r>
              <a:rPr lang="en-US"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and they stood at </a:t>
            </a:r>
            <a:r>
              <a:rPr lang="en-US"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
            </a:r>
            <a:br>
              <a:rPr lang="en-US"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br>
            <a:r>
              <a:rPr lang="en-US"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the </a:t>
            </a:r>
            <a:r>
              <a:rPr lang="en-US"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nether part of the mount.  </a:t>
            </a:r>
            <a:r>
              <a:rPr lang="en-US"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 </a:t>
            </a:r>
            <a:r>
              <a:rPr lang="en-US" sz="1400" i="1" dirty="0">
                <a:solidFill>
                  <a:srgbClr val="7F7F7F"/>
                </a:solidFill>
                <a:effectLst/>
                <a:latin typeface="Calibri"/>
                <a:ea typeface="Calibri"/>
                <a:cs typeface="Calibri"/>
              </a:rPr>
              <a:t>KJV</a:t>
            </a:r>
            <a:endParaRPr lang="en-US" sz="1600" dirty="0">
              <a:effectLst/>
              <a:latin typeface="Calibri"/>
              <a:ea typeface="Calibri"/>
              <a:cs typeface="Times New Roman"/>
            </a:endParaRPr>
          </a:p>
        </p:txBody>
      </p:sp>
      <p:grpSp>
        <p:nvGrpSpPr>
          <p:cNvPr id="23" name="Group 22"/>
          <p:cNvGrpSpPr/>
          <p:nvPr/>
        </p:nvGrpSpPr>
        <p:grpSpPr>
          <a:xfrm>
            <a:off x="2133600" y="2955925"/>
            <a:ext cx="1397635" cy="1474958"/>
            <a:chOff x="113947" y="135536"/>
            <a:chExt cx="1398256" cy="1365078"/>
          </a:xfrm>
        </p:grpSpPr>
        <p:sp>
          <p:nvSpPr>
            <p:cNvPr id="24" name="Explosion 1 23"/>
            <p:cNvSpPr/>
            <p:nvPr/>
          </p:nvSpPr>
          <p:spPr>
            <a:xfrm rot="21014840">
              <a:off x="113947" y="135536"/>
              <a:ext cx="1398256" cy="1365078"/>
            </a:xfrm>
            <a:prstGeom prst="irregularSeal1">
              <a:avLst/>
            </a:prstGeom>
            <a:solidFill>
              <a:srgbClr val="FFFF99"/>
            </a:solidFill>
            <a:ln w="76200">
              <a:solidFill>
                <a:srgbClr val="009999"/>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sp3d extrusionH="57150">
                <a:bevelT w="38100" h="38100"/>
              </a:sp3d>
            </a:bodyPr>
            <a:lstStyle/>
            <a:p>
              <a:endParaRPr lang="en-US"/>
            </a:p>
          </p:txBody>
        </p:sp>
        <p:sp>
          <p:nvSpPr>
            <p:cNvPr id="25" name="Text Box 24"/>
            <p:cNvSpPr txBox="1"/>
            <p:nvPr/>
          </p:nvSpPr>
          <p:spPr>
            <a:xfrm>
              <a:off x="298489" y="682596"/>
              <a:ext cx="1006475" cy="44026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marL="0" marR="0">
                <a:lnSpc>
                  <a:spcPct val="115000"/>
                </a:lnSpc>
                <a:spcBef>
                  <a:spcPts val="0"/>
                </a:spcBef>
                <a:spcAft>
                  <a:spcPts val="1000"/>
                </a:spcAft>
              </a:pPr>
              <a:r>
                <a:rPr lang="en-US" sz="1400" b="1" i="1" dirty="0">
                  <a:ln>
                    <a:noFill/>
                  </a:ln>
                  <a:solidFill>
                    <a:srgbClr val="31849B"/>
                  </a:solidFill>
                  <a:effectLst>
                    <a:outerShdw blurRad="69850" dist="43180" dir="5400000" sx="0" sy="0">
                      <a:srgbClr val="000000">
                        <a:alpha val="65000"/>
                      </a:srgbClr>
                    </a:outerShdw>
                  </a:effectLst>
                  <a:latin typeface="Comic Sans MS"/>
                  <a:ea typeface="Calibri"/>
                  <a:cs typeface="Calibri"/>
                </a:rPr>
                <a:t>50</a:t>
              </a:r>
              <a:r>
                <a:rPr lang="en-US" sz="1400" b="1" i="1" baseline="30000" dirty="0">
                  <a:ln>
                    <a:noFill/>
                  </a:ln>
                  <a:solidFill>
                    <a:srgbClr val="31849B"/>
                  </a:solidFill>
                  <a:effectLst>
                    <a:outerShdw blurRad="69850" dist="43180" dir="5400000" sx="0" sy="0">
                      <a:srgbClr val="000000">
                        <a:alpha val="65000"/>
                      </a:srgbClr>
                    </a:outerShdw>
                  </a:effectLst>
                  <a:latin typeface="Comic Sans MS"/>
                  <a:ea typeface="Calibri"/>
                  <a:cs typeface="Calibri"/>
                </a:rPr>
                <a:t> </a:t>
              </a:r>
              <a:r>
                <a:rPr lang="en-US" sz="1400" b="1" i="1" cap="small" baseline="30000" dirty="0" err="1">
                  <a:ln>
                    <a:noFill/>
                  </a:ln>
                  <a:solidFill>
                    <a:srgbClr val="31849B"/>
                  </a:solidFill>
                  <a:effectLst>
                    <a:outerShdw blurRad="69850" dist="43180" dir="5400000" sx="0" sy="0">
                      <a:srgbClr val="000000">
                        <a:alpha val="65000"/>
                      </a:srgbClr>
                    </a:outerShdw>
                  </a:effectLst>
                  <a:latin typeface="Comic Sans MS"/>
                  <a:ea typeface="Calibri"/>
                  <a:cs typeface="Calibri"/>
                </a:rPr>
                <a:t>th</a:t>
              </a:r>
              <a:r>
                <a:rPr lang="en-US" sz="1400" b="1" i="1" cap="small" dirty="0" err="1">
                  <a:ln>
                    <a:noFill/>
                  </a:ln>
                  <a:solidFill>
                    <a:srgbClr val="31849B"/>
                  </a:solidFill>
                  <a:effectLst>
                    <a:outerShdw blurRad="69850" dist="43180" dir="5400000" sx="0" sy="0">
                      <a:srgbClr val="000000">
                        <a:alpha val="65000"/>
                      </a:srgbClr>
                    </a:outerShdw>
                  </a:effectLst>
                  <a:latin typeface="Comic Sans MS"/>
                  <a:ea typeface="Calibri"/>
                  <a:cs typeface="Calibri"/>
                </a:rPr>
                <a:t>Day</a:t>
              </a:r>
              <a:endParaRPr lang="en-US" sz="1200" dirty="0">
                <a:effectLst/>
                <a:ea typeface="Calibri"/>
                <a:cs typeface="Times New Roman"/>
              </a:endParaRPr>
            </a:p>
          </p:txBody>
        </p:sp>
      </p:grpSp>
      <p:sp>
        <p:nvSpPr>
          <p:cNvPr id="3" name="Slide Number Placeholder 2"/>
          <p:cNvSpPr>
            <a:spLocks noGrp="1"/>
          </p:cNvSpPr>
          <p:nvPr>
            <p:ph type="sldNum" sz="quarter" idx="12"/>
          </p:nvPr>
        </p:nvSpPr>
        <p:spPr>
          <a:xfrm>
            <a:off x="8267700" y="6337300"/>
            <a:ext cx="876300" cy="292100"/>
          </a:xfrm>
        </p:spPr>
        <p:txBody>
          <a:bodyPr>
            <a:normAutofit fontScale="92500" lnSpcReduction="20000"/>
          </a:bodyPr>
          <a:lstStyle/>
          <a:p>
            <a:fld id="{A0A75170-548C-4A8B-8FEE-6418D9891680}" type="slidenum">
              <a:rPr lang="en-US" smtClean="0"/>
              <a:t>45</a:t>
            </a:fld>
            <a:endParaRPr lang="en-US" dirty="0"/>
          </a:p>
        </p:txBody>
      </p:sp>
    </p:spTree>
    <p:extLst>
      <p:ext uri="{BB962C8B-B14F-4D97-AF65-F5344CB8AC3E}">
        <p14:creationId xmlns:p14="http://schemas.microsoft.com/office/powerpoint/2010/main" val="26486528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1" presetClass="entr" presetSubtype="1" fill="hold" nodeType="afterEffect">
                                  <p:stCondLst>
                                    <p:cond delay="2000"/>
                                  </p:stCondLst>
                                  <p:childTnLst>
                                    <p:set>
                                      <p:cBhvr>
                                        <p:cTn id="22" dur="1" fill="hold">
                                          <p:stCondLst>
                                            <p:cond delay="0"/>
                                          </p:stCondLst>
                                        </p:cTn>
                                        <p:tgtEl>
                                          <p:spTgt spid="23"/>
                                        </p:tgtEl>
                                        <p:attrNameLst>
                                          <p:attrName>style.visibility</p:attrName>
                                        </p:attrNameLst>
                                      </p:cBhvr>
                                      <p:to>
                                        <p:strVal val="visible"/>
                                      </p:to>
                                    </p:set>
                                    <p:animEffect transition="in" filter="wheel(1)">
                                      <p:cBhvr>
                                        <p:cTn id="23"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normAutofit fontScale="92500" lnSpcReduction="20000"/>
          </a:bodyPr>
          <a:lstStyle/>
          <a:p>
            <a:fld id="{A0A75170-548C-4A8B-8FEE-6418D9891680}" type="slidenum">
              <a:rPr lang="en-US" smtClean="0"/>
              <a:t>46</a:t>
            </a:fld>
            <a:endParaRPr lang="en-US"/>
          </a:p>
        </p:txBody>
      </p:sp>
      <p:sp>
        <p:nvSpPr>
          <p:cNvPr id="11" name="Title 6"/>
          <p:cNvSpPr txBox="1">
            <a:spLocks/>
          </p:cNvSpPr>
          <p:nvPr/>
        </p:nvSpPr>
        <p:spPr>
          <a:xfrm>
            <a:off x="381000" y="38582"/>
            <a:ext cx="2814656" cy="997739"/>
          </a:xfrm>
          <a:prstGeom prst="rect">
            <a:avLst/>
          </a:prstGeom>
        </p:spPr>
        <p:txBody>
          <a:bodyPr vert="horz" lIns="91440" tIns="45720" rIns="91440" bIns="45720" rtlCol="0" anchor="t" anchorCtr="0">
            <a:noAutofit/>
            <a:scene3d>
              <a:camera prst="orthographicFront"/>
              <a:lightRig rig="threePt" dir="t"/>
            </a:scene3d>
            <a:sp3d extrusionH="57150">
              <a:bevelT w="57150" h="38100" prst="artDeco"/>
            </a:sp3d>
          </a:bodyPr>
          <a:lstStyle>
            <a:lvl1pPr algn="l" defTabSz="914400" rtl="0" eaLnBrk="1" latinLnBrk="0" hangingPunct="1">
              <a:spcBef>
                <a:spcPts val="400"/>
              </a:spcBef>
              <a:buNone/>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pPr algn="ctr"/>
            <a:r>
              <a:rPr lang="en-US" sz="3600" b="1" dirty="0" smtClean="0">
                <a:solidFill>
                  <a:schemeClr val="tx1">
                    <a:lumMod val="10000"/>
                    <a:lumOff val="90000"/>
                  </a:schemeClr>
                </a:solidFill>
              </a:rPr>
              <a:t>Section #3</a:t>
            </a:r>
            <a:br>
              <a:rPr lang="en-US" sz="3600" b="1" dirty="0" smtClean="0">
                <a:solidFill>
                  <a:schemeClr val="tx1">
                    <a:lumMod val="10000"/>
                    <a:lumOff val="90000"/>
                  </a:schemeClr>
                </a:solidFill>
              </a:rPr>
            </a:br>
            <a:r>
              <a:rPr lang="en-US" sz="2400" dirty="0" smtClean="0">
                <a:solidFill>
                  <a:schemeClr val="tx1">
                    <a:lumMod val="10000"/>
                    <a:lumOff val="90000"/>
                  </a:schemeClr>
                </a:solidFill>
              </a:rPr>
              <a:t>(</a:t>
            </a:r>
            <a:r>
              <a:rPr lang="en-US" sz="2400" cap="none" dirty="0" smtClean="0">
                <a:solidFill>
                  <a:schemeClr val="tx1">
                    <a:lumMod val="10000"/>
                    <a:lumOff val="90000"/>
                  </a:schemeClr>
                </a:solidFill>
              </a:rPr>
              <a:t>Completed</a:t>
            </a:r>
            <a:r>
              <a:rPr lang="en-US" sz="2400" dirty="0" smtClean="0">
                <a:solidFill>
                  <a:schemeClr val="tx1">
                    <a:lumMod val="10000"/>
                    <a:lumOff val="90000"/>
                  </a:schemeClr>
                </a:solidFill>
              </a:rPr>
              <a:t>)</a:t>
            </a:r>
            <a:endParaRPr lang="en-US" sz="2400" dirty="0">
              <a:solidFill>
                <a:schemeClr val="tx1">
                  <a:lumMod val="10000"/>
                  <a:lumOff val="90000"/>
                </a:schemeClr>
              </a:solidFill>
            </a:endParaRPr>
          </a:p>
        </p:txBody>
      </p:sp>
      <p:sp>
        <p:nvSpPr>
          <p:cNvPr id="4" name="Rectangle 3"/>
          <p:cNvSpPr/>
          <p:nvPr/>
        </p:nvSpPr>
        <p:spPr>
          <a:xfrm>
            <a:off x="3455078" y="208895"/>
            <a:ext cx="5769528" cy="618630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We’ve completed</a:t>
            </a:r>
            <a:b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this part of the study, </a:t>
            </a:r>
            <a:b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so let’s see if we really</a:t>
            </a:r>
            <a:b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can determine the</a:t>
            </a:r>
            <a:b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days and dates</a:t>
            </a:r>
            <a:b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for </a:t>
            </a:r>
            <a:r>
              <a:rPr lang="en-US" sz="4400" b="1" spc="50" dirty="0" smtClean="0">
                <a:ln w="11430"/>
                <a:solidFill>
                  <a:srgbClr val="FF0000"/>
                </a:solidFill>
                <a:effectLst>
                  <a:outerShdw blurRad="76200" dist="50800" dir="5400000" algn="tl" rotWithShape="0">
                    <a:srgbClr val="000000">
                      <a:alpha val="65000"/>
                    </a:srgbClr>
                  </a:outerShdw>
                </a:effectLst>
              </a:rPr>
              <a:t>Passover, </a:t>
            </a: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4400" b="1" spc="50" dirty="0" smtClean="0">
                <a:ln w="11430"/>
                <a:solidFill>
                  <a:srgbClr val="00B050"/>
                </a:solidFill>
                <a:effectLst>
                  <a:outerShdw blurRad="76200" dist="50800" dir="5400000" algn="tl" rotWithShape="0">
                    <a:srgbClr val="000000">
                      <a:alpha val="65000"/>
                    </a:srgbClr>
                  </a:outerShdw>
                </a:effectLst>
              </a:rPr>
              <a:t>Firstfruits,</a:t>
            </a: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the</a:t>
            </a:r>
            <a:b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4400" b="1" spc="50" dirty="0" smtClean="0">
                <a:ln w="11430"/>
                <a:solidFill>
                  <a:srgbClr val="FFC000"/>
                </a:solidFill>
                <a:effectLst>
                  <a:outerShdw blurRad="76200" dist="50800" dir="5400000" algn="tl" rotWithShape="0">
                    <a:srgbClr val="000000">
                      <a:alpha val="65000"/>
                    </a:srgbClr>
                  </a:outerShdw>
                </a:effectLst>
              </a:rPr>
              <a:t>Manna Week </a:t>
            </a: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and</a:t>
            </a:r>
            <a:b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4400" b="1" spc="50" dirty="0" smtClean="0">
                <a:ln w="11430"/>
                <a:solidFill>
                  <a:srgbClr val="008080"/>
                </a:solidFill>
                <a:effectLst>
                  <a:outerShdw blurRad="76200" dist="50800" dir="5400000" algn="tl" rotWithShape="0">
                    <a:srgbClr val="000000">
                      <a:alpha val="65000"/>
                    </a:srgbClr>
                  </a:outerShdw>
                </a:effectLst>
              </a:rPr>
              <a:t>Pentecost.</a:t>
            </a:r>
            <a:endParaRPr lang="en-US" sz="4400" b="1" cap="none" spc="50" dirty="0">
              <a:ln w="11430"/>
              <a:solidFill>
                <a:srgbClr val="008080"/>
              </a:solidFill>
              <a:effectLst>
                <a:outerShdw blurRad="76200" dist="50800" dir="5400000" algn="tl" rotWithShape="0">
                  <a:srgbClr val="000000">
                    <a:alpha val="65000"/>
                  </a:srgbClr>
                </a:outerShdw>
              </a:effectLst>
            </a:endParaRPr>
          </a:p>
        </p:txBody>
      </p:sp>
      <p:sp>
        <p:nvSpPr>
          <p:cNvPr id="6" name="Title 6"/>
          <p:cNvSpPr txBox="1">
            <a:spLocks/>
          </p:cNvSpPr>
          <p:nvPr/>
        </p:nvSpPr>
        <p:spPr>
          <a:xfrm>
            <a:off x="362673" y="1036321"/>
            <a:ext cx="2814656" cy="5593079"/>
          </a:xfrm>
          <a:prstGeom prst="rect">
            <a:avLst/>
          </a:prstGeom>
          <a:solidFill>
            <a:schemeClr val="tx2">
              <a:lumMod val="60000"/>
              <a:lumOff val="40000"/>
              <a:alpha val="39000"/>
            </a:schemeClr>
          </a:solidFill>
          <a:scene3d>
            <a:camera prst="orthographicFront"/>
            <a:lightRig rig="threePt" dir="t"/>
          </a:scene3d>
          <a:sp3d>
            <a:bevelT w="152400" h="50800" prst="softRound"/>
          </a:sp3d>
        </p:spPr>
        <p:txBody>
          <a:bodyPr vert="horz" lIns="91440" tIns="45720" rIns="91440" bIns="45720" rtlCol="0" anchor="t" anchorCtr="0">
            <a:noAutofit/>
            <a:sp3d extrusionH="57150">
              <a:bevelT w="38100" h="38100"/>
            </a:sp3d>
          </a:bodyPr>
          <a:lstStyle>
            <a:lvl1pPr algn="l" defTabSz="914400" rtl="0" eaLnBrk="1" latinLnBrk="0" hangingPunct="1">
              <a:spcBef>
                <a:spcPts val="400"/>
              </a:spcBef>
              <a:buNone/>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pPr algn="ctr"/>
            <a:r>
              <a:rPr lang="en-US" sz="3600" b="1" dirty="0" smtClean="0">
                <a:solidFill>
                  <a:schemeClr val="tx1">
                    <a:lumMod val="10000"/>
                    <a:lumOff val="90000"/>
                  </a:schemeClr>
                </a:solidFill>
              </a:rPr>
              <a:t>Interesting note:</a:t>
            </a:r>
          </a:p>
          <a:p>
            <a:pPr algn="ctr"/>
            <a:r>
              <a:rPr lang="en-US" sz="3600" b="1" dirty="0" smtClean="0">
                <a:solidFill>
                  <a:schemeClr val="tx1">
                    <a:lumMod val="10000"/>
                    <a:lumOff val="90000"/>
                  </a:schemeClr>
                </a:solidFill>
              </a:rPr>
              <a:t>The 2018 Covenant Feast Calendar </a:t>
            </a:r>
            <a:br>
              <a:rPr lang="en-US" sz="3600" b="1" dirty="0" smtClean="0">
                <a:solidFill>
                  <a:schemeClr val="tx1">
                    <a:lumMod val="10000"/>
                    <a:lumOff val="90000"/>
                  </a:schemeClr>
                </a:solidFill>
              </a:rPr>
            </a:br>
            <a:r>
              <a:rPr lang="en-US" sz="3600" b="1" dirty="0" smtClean="0">
                <a:solidFill>
                  <a:schemeClr val="tx1">
                    <a:lumMod val="10000"/>
                    <a:lumOff val="90000"/>
                  </a:schemeClr>
                </a:solidFill>
              </a:rPr>
              <a:t>is</a:t>
            </a:r>
            <a:br>
              <a:rPr lang="en-US" sz="3600" b="1" dirty="0" smtClean="0">
                <a:solidFill>
                  <a:schemeClr val="tx1">
                    <a:lumMod val="10000"/>
                    <a:lumOff val="90000"/>
                  </a:schemeClr>
                </a:solidFill>
              </a:rPr>
            </a:br>
            <a:r>
              <a:rPr lang="en-US" sz="3600" b="1" dirty="0" smtClean="0">
                <a:solidFill>
                  <a:schemeClr val="tx1">
                    <a:lumMod val="10000"/>
                    <a:lumOff val="90000"/>
                  </a:schemeClr>
                </a:solidFill>
              </a:rPr>
              <a:t> identical to this study.</a:t>
            </a:r>
            <a:endParaRPr lang="en-US" sz="3200" b="1" dirty="0">
              <a:solidFill>
                <a:schemeClr val="tx1">
                  <a:lumMod val="10000"/>
                  <a:lumOff val="90000"/>
                </a:schemeClr>
              </a:solidFill>
            </a:endParaRPr>
          </a:p>
        </p:txBody>
      </p:sp>
    </p:spTree>
    <p:extLst>
      <p:ext uri="{BB962C8B-B14F-4D97-AF65-F5344CB8AC3E}">
        <p14:creationId xmlns:p14="http://schemas.microsoft.com/office/powerpoint/2010/main" val="27538180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a:xfrm>
            <a:off x="8191500" y="6429375"/>
            <a:ext cx="876300" cy="292100"/>
          </a:xfrm>
        </p:spPr>
        <p:txBody>
          <a:bodyPr>
            <a:normAutofit fontScale="92500" lnSpcReduction="20000"/>
          </a:bodyPr>
          <a:lstStyle/>
          <a:p>
            <a:fld id="{A0A75170-548C-4A8B-8FEE-6418D9891680}" type="slidenum">
              <a:rPr lang="en-US" smtClean="0"/>
              <a:t>47</a:t>
            </a:fld>
            <a:endParaRPr lang="en-US" dirty="0"/>
          </a:p>
        </p:txBody>
      </p:sp>
      <p:pic>
        <p:nvPicPr>
          <p:cNvPr id="1027" name="Picture 3" descr="C:\Users\Rae\Desktop\Passover Studies\Yah's Elegant Calendar\Abib .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0586"/>
            <a:ext cx="8305800" cy="3293427"/>
          </a:xfrm>
          <a:prstGeom prst="rect">
            <a:avLst/>
          </a:prstGeom>
          <a:noFill/>
          <a:ln w="38100">
            <a:solidFill>
              <a:srgbClr val="00B050"/>
            </a:solidFill>
          </a:ln>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pic>
        <p:nvPicPr>
          <p:cNvPr id="7" name="Picture 2" descr="C:\Users\Rae\Desktop\zif yellow week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893" y="3424508"/>
            <a:ext cx="8297629" cy="3333909"/>
          </a:xfrm>
          <a:prstGeom prst="rect">
            <a:avLst/>
          </a:prstGeom>
          <a:noFill/>
          <a:ln w="38100">
            <a:solidFill>
              <a:srgbClr val="FF0000"/>
            </a:solidFill>
          </a:ln>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3117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743324" y="6480175"/>
            <a:ext cx="4086225" cy="292100"/>
          </a:xfrm>
        </p:spPr>
        <p:txBody>
          <a:bodyPr/>
          <a:lstStyle/>
          <a:p>
            <a:endParaRPr lang="en-US"/>
          </a:p>
        </p:txBody>
      </p:sp>
      <p:sp>
        <p:nvSpPr>
          <p:cNvPr id="3" name="Slide Number Placeholder 2"/>
          <p:cNvSpPr>
            <a:spLocks noGrp="1"/>
          </p:cNvSpPr>
          <p:nvPr>
            <p:ph type="sldNum" sz="quarter" idx="12"/>
          </p:nvPr>
        </p:nvSpPr>
        <p:spPr>
          <a:xfrm>
            <a:off x="8191500" y="6480175"/>
            <a:ext cx="876300" cy="292100"/>
          </a:xfrm>
        </p:spPr>
        <p:txBody>
          <a:bodyPr>
            <a:normAutofit fontScale="92500" lnSpcReduction="20000"/>
          </a:bodyPr>
          <a:lstStyle/>
          <a:p>
            <a:fld id="{A0A75170-548C-4A8B-8FEE-6418D9891680}" type="slidenum">
              <a:rPr lang="en-US" smtClean="0"/>
              <a:t>48</a:t>
            </a:fld>
            <a:endParaRPr lang="en-US" dirty="0"/>
          </a:p>
        </p:txBody>
      </p:sp>
      <p:pic>
        <p:nvPicPr>
          <p:cNvPr id="4098" name="Picture 2" descr="C:\Users\Rae\Desktop\Passover Studies\Yah's Elegant Calendar\sivan 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338830"/>
            <a:ext cx="8153400" cy="3352800"/>
          </a:xfrm>
          <a:prstGeom prst="rect">
            <a:avLst/>
          </a:prstGeom>
          <a:noFill/>
          <a:ln w="38100">
            <a:solidFill>
              <a:srgbClr val="00B0F0"/>
            </a:solidFill>
          </a:ln>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
        <p:nvSpPr>
          <p:cNvPr id="10" name="Rectangle 9"/>
          <p:cNvSpPr/>
          <p:nvPr/>
        </p:nvSpPr>
        <p:spPr>
          <a:xfrm>
            <a:off x="749454" y="5410200"/>
            <a:ext cx="1704975" cy="1129357"/>
          </a:xfrm>
          <a:prstGeom prst="rect">
            <a:avLst/>
          </a:prstGeom>
          <a:solidFill>
            <a:srgbClr val="D9FFFF"/>
          </a:solidFill>
          <a:ln w="28575" cap="flat" cmpd="sng" algn="ctr">
            <a:solidFill>
              <a:srgbClr val="008080"/>
            </a:solidFill>
            <a:prstDash val="solid"/>
          </a:ln>
          <a:effectLst/>
          <a:scene3d>
            <a:camera prst="orthographicFront"/>
            <a:lightRig rig="threePt" dir="t"/>
          </a:scene3d>
          <a:sp3d>
            <a:bevelT w="114300" prst="artDeco"/>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700" b="1" dirty="0">
                <a:ln>
                  <a:noFill/>
                </a:ln>
                <a:solidFill>
                  <a:srgbClr val="FF0000"/>
                </a:solidFill>
                <a:effectLst>
                  <a:outerShdw blurRad="69850" dist="43180" dir="5400000" sx="0" sy="0">
                    <a:srgbClr val="000000">
                      <a:alpha val="65000"/>
                    </a:srgbClr>
                  </a:outerShdw>
                </a:effectLst>
                <a:latin typeface="Calibri"/>
                <a:ea typeface="Calibri"/>
                <a:cs typeface="Times New Roman"/>
              </a:rPr>
              <a:t>Sivan 8 </a:t>
            </a:r>
            <a:r>
              <a:rPr lang="en-US" sz="1700" b="1" dirty="0" smtClean="0">
                <a:ln>
                  <a:noFill/>
                </a:ln>
                <a:solidFill>
                  <a:srgbClr val="FF0000"/>
                </a:solidFill>
                <a:effectLst>
                  <a:outerShdw blurRad="69850" dist="43180" dir="5400000" sx="0" sy="0">
                    <a:srgbClr val="000000">
                      <a:alpha val="65000"/>
                    </a:srgbClr>
                  </a:outerShdw>
                </a:effectLst>
                <a:latin typeface="Calibri"/>
                <a:ea typeface="Calibri"/>
                <a:cs typeface="Times New Roman"/>
              </a:rPr>
              <a:t/>
            </a:r>
            <a:br>
              <a:rPr lang="en-US" sz="1700" b="1" dirty="0" smtClean="0">
                <a:ln>
                  <a:noFill/>
                </a:ln>
                <a:solidFill>
                  <a:srgbClr val="FF0000"/>
                </a:solidFill>
                <a:effectLst>
                  <a:outerShdw blurRad="69850" dist="43180" dir="5400000" sx="0" sy="0">
                    <a:srgbClr val="000000">
                      <a:alpha val="65000"/>
                    </a:srgbClr>
                  </a:outerShdw>
                </a:effectLst>
                <a:latin typeface="Calibri"/>
                <a:ea typeface="Calibri"/>
                <a:cs typeface="Times New Roman"/>
              </a:rPr>
            </a:br>
            <a:r>
              <a:rPr lang="en-US" sz="1600" b="1" i="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a:ea typeface="Calibri"/>
                <a:cs typeface="Calibri"/>
              </a:rPr>
              <a:t>Pentecost</a:t>
            </a:r>
            <a:r>
              <a:rPr lang="en-US" sz="1400" b="1" i="1" dirty="0">
                <a:solidFill>
                  <a:srgbClr val="008080"/>
                </a:solidFill>
                <a:effectLst/>
                <a:latin typeface="Calibri"/>
                <a:ea typeface="Calibri"/>
                <a:cs typeface="Calibri"/>
              </a:rPr>
              <a:t/>
            </a:r>
            <a:br>
              <a:rPr lang="en-US" sz="1400" b="1" i="1" dirty="0">
                <a:solidFill>
                  <a:srgbClr val="008080"/>
                </a:solidFill>
                <a:effectLst/>
                <a:latin typeface="Calibri"/>
                <a:ea typeface="Calibri"/>
                <a:cs typeface="Calibri"/>
              </a:rPr>
            </a:br>
            <a:r>
              <a:rPr lang="en-US" sz="1600" b="1" i="1" dirty="0">
                <a:solidFill>
                  <a:srgbClr val="008080"/>
                </a:solidFill>
                <a:effectLst/>
                <a:latin typeface="Calibri"/>
                <a:ea typeface="Calibri"/>
                <a:cs typeface="Calibri"/>
              </a:rPr>
              <a:t>(a </a:t>
            </a:r>
            <a:r>
              <a:rPr lang="en-US" sz="1600" b="1" i="1" dirty="0" err="1">
                <a:solidFill>
                  <a:srgbClr val="008080"/>
                </a:solidFill>
                <a:effectLst/>
                <a:latin typeface="Calibri"/>
                <a:ea typeface="Calibri"/>
                <a:cs typeface="Calibri"/>
              </a:rPr>
              <a:t>Qodesh</a:t>
            </a:r>
            <a:r>
              <a:rPr lang="en-US" sz="1600" b="1" i="1" dirty="0">
                <a:solidFill>
                  <a:srgbClr val="008080"/>
                </a:solidFill>
                <a:effectLst/>
                <a:latin typeface="Calibri"/>
                <a:ea typeface="Calibri"/>
                <a:cs typeface="Calibri"/>
              </a:rPr>
              <a:t> [Holy] </a:t>
            </a:r>
            <a:br>
              <a:rPr lang="en-US" sz="1600" b="1" i="1" dirty="0">
                <a:solidFill>
                  <a:srgbClr val="008080"/>
                </a:solidFill>
                <a:effectLst/>
                <a:latin typeface="Calibri"/>
                <a:ea typeface="Calibri"/>
                <a:cs typeface="Calibri"/>
              </a:rPr>
            </a:br>
            <a:r>
              <a:rPr lang="en-US" sz="1600" b="1" i="1" dirty="0">
                <a:solidFill>
                  <a:srgbClr val="008080"/>
                </a:solidFill>
                <a:effectLst/>
                <a:latin typeface="Calibri"/>
                <a:ea typeface="Calibri"/>
                <a:cs typeface="Calibri"/>
              </a:rPr>
              <a:t>Convocation</a:t>
            </a:r>
            <a:r>
              <a:rPr lang="en-US" sz="1600" b="1" i="1" dirty="0" smtClean="0">
                <a:solidFill>
                  <a:srgbClr val="008080"/>
                </a:solidFill>
                <a:effectLst/>
                <a:latin typeface="Calibri"/>
                <a:ea typeface="Calibri"/>
                <a:cs typeface="Calibri"/>
              </a:rPr>
              <a:t>!)</a:t>
            </a:r>
            <a:endParaRPr lang="en-US" sz="1600" dirty="0">
              <a:effectLst/>
              <a:latin typeface="Calibri"/>
              <a:ea typeface="Calibri"/>
              <a:cs typeface="Times New Roman"/>
            </a:endParaRPr>
          </a:p>
        </p:txBody>
      </p:sp>
      <p:grpSp>
        <p:nvGrpSpPr>
          <p:cNvPr id="11" name="Group 10"/>
          <p:cNvGrpSpPr/>
          <p:nvPr/>
        </p:nvGrpSpPr>
        <p:grpSpPr>
          <a:xfrm>
            <a:off x="2297838" y="5101175"/>
            <a:ext cx="1397635" cy="1474958"/>
            <a:chOff x="113947" y="135536"/>
            <a:chExt cx="1398256" cy="1365078"/>
          </a:xfrm>
        </p:grpSpPr>
        <p:sp>
          <p:nvSpPr>
            <p:cNvPr id="12" name="Explosion 1 11"/>
            <p:cNvSpPr/>
            <p:nvPr/>
          </p:nvSpPr>
          <p:spPr>
            <a:xfrm rot="21014840">
              <a:off x="113947" y="135536"/>
              <a:ext cx="1398256" cy="1365078"/>
            </a:xfrm>
            <a:prstGeom prst="irregularSeal1">
              <a:avLst/>
            </a:prstGeom>
            <a:solidFill>
              <a:srgbClr val="FFFF99"/>
            </a:solidFill>
            <a:ln w="76200">
              <a:solidFill>
                <a:srgbClr val="009999"/>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Text Box 24"/>
            <p:cNvSpPr txBox="1"/>
            <p:nvPr/>
          </p:nvSpPr>
          <p:spPr>
            <a:xfrm>
              <a:off x="298489" y="682596"/>
              <a:ext cx="1006475" cy="44026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400" b="1" i="1">
                  <a:ln>
                    <a:noFill/>
                  </a:ln>
                  <a:solidFill>
                    <a:srgbClr val="31849B"/>
                  </a:solidFill>
                  <a:effectLst>
                    <a:outerShdw blurRad="69850" dist="43180" dir="5400000" sx="0" sy="0">
                      <a:srgbClr val="000000">
                        <a:alpha val="65000"/>
                      </a:srgbClr>
                    </a:outerShdw>
                  </a:effectLst>
                  <a:latin typeface="Comic Sans MS"/>
                  <a:ea typeface="Calibri"/>
                  <a:cs typeface="Calibri"/>
                </a:rPr>
                <a:t>50</a:t>
              </a:r>
              <a:r>
                <a:rPr lang="en-US" sz="1400" b="1" i="1" baseline="30000">
                  <a:ln>
                    <a:noFill/>
                  </a:ln>
                  <a:solidFill>
                    <a:srgbClr val="31849B"/>
                  </a:solidFill>
                  <a:effectLst>
                    <a:outerShdw blurRad="69850" dist="43180" dir="5400000" sx="0" sy="0">
                      <a:srgbClr val="000000">
                        <a:alpha val="65000"/>
                      </a:srgbClr>
                    </a:outerShdw>
                  </a:effectLst>
                  <a:latin typeface="Comic Sans MS"/>
                  <a:ea typeface="Calibri"/>
                  <a:cs typeface="Calibri"/>
                </a:rPr>
                <a:t> </a:t>
              </a:r>
              <a:r>
                <a:rPr lang="en-US" sz="1400" b="1" i="1" cap="small" baseline="30000">
                  <a:ln>
                    <a:noFill/>
                  </a:ln>
                  <a:solidFill>
                    <a:srgbClr val="31849B"/>
                  </a:solidFill>
                  <a:effectLst>
                    <a:outerShdw blurRad="69850" dist="43180" dir="5400000" sx="0" sy="0">
                      <a:srgbClr val="000000">
                        <a:alpha val="65000"/>
                      </a:srgbClr>
                    </a:outerShdw>
                  </a:effectLst>
                  <a:latin typeface="Comic Sans MS"/>
                  <a:ea typeface="Calibri"/>
                  <a:cs typeface="Calibri"/>
                </a:rPr>
                <a:t>th</a:t>
              </a:r>
              <a:r>
                <a:rPr lang="en-US" sz="1400" b="1" i="1" cap="small">
                  <a:ln>
                    <a:noFill/>
                  </a:ln>
                  <a:solidFill>
                    <a:srgbClr val="31849B"/>
                  </a:solidFill>
                  <a:effectLst>
                    <a:outerShdw blurRad="69850" dist="43180" dir="5400000" sx="0" sy="0">
                      <a:srgbClr val="000000">
                        <a:alpha val="65000"/>
                      </a:srgbClr>
                    </a:outerShdw>
                  </a:effectLst>
                  <a:latin typeface="Comic Sans MS"/>
                  <a:ea typeface="Calibri"/>
                  <a:cs typeface="Calibri"/>
                </a:rPr>
                <a:t>Day</a:t>
              </a:r>
              <a:endParaRPr lang="en-US" sz="1200">
                <a:effectLst/>
                <a:ea typeface="Calibri"/>
                <a:cs typeface="Times New Roman"/>
              </a:endParaRPr>
            </a:p>
          </p:txBody>
        </p:sp>
      </p:grpSp>
      <p:sp>
        <p:nvSpPr>
          <p:cNvPr id="14" name="Rectangle 13"/>
          <p:cNvSpPr/>
          <p:nvPr/>
        </p:nvSpPr>
        <p:spPr>
          <a:xfrm>
            <a:off x="4610100" y="5365443"/>
            <a:ext cx="3848100" cy="1129357"/>
          </a:xfrm>
          <a:prstGeom prst="rect">
            <a:avLst/>
          </a:prstGeom>
          <a:solidFill>
            <a:srgbClr val="D9FFFF"/>
          </a:solidFill>
          <a:ln w="28575" cap="flat" cmpd="sng" algn="ctr">
            <a:solidFill>
              <a:srgbClr val="008080"/>
            </a:solidFill>
            <a:prstDash val="solid"/>
          </a:ln>
          <a:effectLst/>
          <a:scene3d>
            <a:camera prst="orthographicFront"/>
            <a:lightRig rig="threePt" dir="t"/>
          </a:scene3d>
          <a:sp3d>
            <a:bevelT w="114300" prst="artDeco"/>
          </a:sp3d>
        </p:spPr>
        <p:txBody>
          <a:bodyPr rot="0" spcFirstLastPara="0" vert="horz" wrap="square" lIns="91440" tIns="45720" rIns="91440" bIns="45720" numCol="1" spcCol="0" rtlCol="0" fromWordArt="0" anchor="ctr" anchorCtr="0" forceAA="0" compatLnSpc="1">
            <a:prstTxWarp prst="textNoShape">
              <a:avLst/>
            </a:prstTxWarp>
            <a:noAutofit/>
            <a:sp3d extrusionH="57150">
              <a:bevelT w="38100" h="38100"/>
            </a:sp3d>
          </a:bodyPr>
          <a:lstStyle/>
          <a:p>
            <a:pPr marL="0" marR="0" algn="ctr">
              <a:lnSpc>
                <a:spcPct val="115000"/>
              </a:lnSpc>
              <a:spcBef>
                <a:spcPts val="0"/>
              </a:spcBef>
              <a:spcAft>
                <a:spcPts val="1000"/>
              </a:spcAft>
            </a:pPr>
            <a:r>
              <a:rPr lang="en-US" sz="1700" b="1" dirty="0" smtClean="0">
                <a:ln>
                  <a:noFill/>
                </a:ln>
                <a:solidFill>
                  <a:srgbClr val="008080"/>
                </a:solidFill>
                <a:effectLst>
                  <a:outerShdw blurRad="69850" dist="43180" dir="5400000" sx="0" sy="0">
                    <a:srgbClr val="000000">
                      <a:alpha val="65000"/>
                    </a:srgbClr>
                  </a:outerShdw>
                </a:effectLst>
                <a:latin typeface="Calibri"/>
                <a:ea typeface="Calibri"/>
                <a:cs typeface="Times New Roman"/>
              </a:rPr>
              <a:t>The timing from Passover (1</a:t>
            </a:r>
            <a:r>
              <a:rPr lang="en-US" sz="1700" b="1" baseline="30000" dirty="0" smtClean="0">
                <a:ln>
                  <a:noFill/>
                </a:ln>
                <a:solidFill>
                  <a:srgbClr val="008080"/>
                </a:solidFill>
                <a:effectLst>
                  <a:outerShdw blurRad="69850" dist="43180" dir="5400000" sx="0" sy="0">
                    <a:srgbClr val="000000">
                      <a:alpha val="65000"/>
                    </a:srgbClr>
                  </a:outerShdw>
                </a:effectLst>
                <a:latin typeface="Calibri"/>
                <a:ea typeface="Calibri"/>
                <a:cs typeface="Times New Roman"/>
              </a:rPr>
              <a:t>st</a:t>
            </a:r>
            <a:r>
              <a:rPr lang="en-US" sz="1700" b="1" dirty="0" smtClean="0">
                <a:ln>
                  <a:noFill/>
                </a:ln>
                <a:solidFill>
                  <a:srgbClr val="008080"/>
                </a:solidFill>
                <a:effectLst>
                  <a:outerShdw blurRad="69850" dist="43180" dir="5400000" sx="0" sy="0">
                    <a:srgbClr val="000000">
                      <a:alpha val="65000"/>
                    </a:srgbClr>
                  </a:outerShdw>
                </a:effectLst>
                <a:latin typeface="Calibri"/>
                <a:ea typeface="Calibri"/>
                <a:cs typeface="Times New Roman"/>
              </a:rPr>
              <a:t> Mon.) to Quail/Manna (2</a:t>
            </a:r>
            <a:r>
              <a:rPr lang="en-US" sz="1700" b="1" baseline="30000" dirty="0" smtClean="0">
                <a:ln>
                  <a:noFill/>
                </a:ln>
                <a:solidFill>
                  <a:srgbClr val="008080"/>
                </a:solidFill>
                <a:effectLst>
                  <a:outerShdw blurRad="69850" dist="43180" dir="5400000" sx="0" sy="0">
                    <a:srgbClr val="000000">
                      <a:alpha val="65000"/>
                    </a:srgbClr>
                  </a:outerShdw>
                </a:effectLst>
                <a:latin typeface="Calibri"/>
                <a:ea typeface="Calibri"/>
                <a:cs typeface="Times New Roman"/>
              </a:rPr>
              <a:t>nd</a:t>
            </a:r>
            <a:r>
              <a:rPr lang="en-US" sz="1700" b="1" dirty="0" smtClean="0">
                <a:ln>
                  <a:noFill/>
                </a:ln>
                <a:solidFill>
                  <a:srgbClr val="008080"/>
                </a:solidFill>
                <a:effectLst>
                  <a:outerShdw blurRad="69850" dist="43180" dir="5400000" sx="0" sy="0">
                    <a:srgbClr val="000000">
                      <a:alpha val="65000"/>
                    </a:srgbClr>
                  </a:outerShdw>
                </a:effectLst>
                <a:latin typeface="Calibri"/>
                <a:ea typeface="Calibri"/>
                <a:cs typeface="Times New Roman"/>
              </a:rPr>
              <a:t> Mon.) to </a:t>
            </a:r>
            <a:br>
              <a:rPr lang="en-US" sz="1700" b="1" dirty="0" smtClean="0">
                <a:ln>
                  <a:noFill/>
                </a:ln>
                <a:solidFill>
                  <a:srgbClr val="008080"/>
                </a:solidFill>
                <a:effectLst>
                  <a:outerShdw blurRad="69850" dist="43180" dir="5400000" sx="0" sy="0">
                    <a:srgbClr val="000000">
                      <a:alpha val="65000"/>
                    </a:srgbClr>
                  </a:outerShdw>
                </a:effectLst>
                <a:latin typeface="Calibri"/>
                <a:ea typeface="Calibri"/>
                <a:cs typeface="Times New Roman"/>
              </a:rPr>
            </a:br>
            <a:r>
              <a:rPr lang="en-US" sz="1700" b="1" dirty="0" smtClean="0">
                <a:ln>
                  <a:noFill/>
                </a:ln>
                <a:solidFill>
                  <a:srgbClr val="008080"/>
                </a:solidFill>
                <a:effectLst>
                  <a:outerShdw blurRad="69850" dist="43180" dir="5400000" sx="0" sy="0">
                    <a:srgbClr val="000000">
                      <a:alpha val="65000"/>
                    </a:srgbClr>
                  </a:outerShdw>
                </a:effectLst>
                <a:latin typeface="Calibri"/>
                <a:ea typeface="Calibri"/>
                <a:cs typeface="Times New Roman"/>
              </a:rPr>
              <a:t>Pentecost (3</a:t>
            </a:r>
            <a:r>
              <a:rPr lang="en-US" sz="1700" b="1" baseline="30000" dirty="0" smtClean="0">
                <a:ln>
                  <a:noFill/>
                </a:ln>
                <a:solidFill>
                  <a:srgbClr val="008080"/>
                </a:solidFill>
                <a:effectLst>
                  <a:outerShdw blurRad="69850" dist="43180" dir="5400000" sx="0" sy="0">
                    <a:srgbClr val="000000">
                      <a:alpha val="65000"/>
                    </a:srgbClr>
                  </a:outerShdw>
                </a:effectLst>
                <a:latin typeface="Calibri"/>
                <a:ea typeface="Calibri"/>
                <a:cs typeface="Times New Roman"/>
              </a:rPr>
              <a:t>rd</a:t>
            </a:r>
            <a:r>
              <a:rPr lang="en-US" sz="1700" b="1" dirty="0" smtClean="0">
                <a:ln>
                  <a:noFill/>
                </a:ln>
                <a:solidFill>
                  <a:srgbClr val="008080"/>
                </a:solidFill>
                <a:effectLst>
                  <a:outerShdw blurRad="69850" dist="43180" dir="5400000" sx="0" sy="0">
                    <a:srgbClr val="000000">
                      <a:alpha val="65000"/>
                    </a:srgbClr>
                  </a:outerShdw>
                </a:effectLst>
                <a:latin typeface="Calibri"/>
                <a:ea typeface="Calibri"/>
                <a:cs typeface="Times New Roman"/>
              </a:rPr>
              <a:t> Mon.) is </a:t>
            </a:r>
            <a:r>
              <a:rPr lang="en-US" sz="1700" b="1" u="sng" dirty="0" smtClean="0">
                <a:ln>
                  <a:noFill/>
                </a:ln>
                <a:solidFill>
                  <a:srgbClr val="008080"/>
                </a:solidFill>
                <a:effectLst>
                  <a:outerShdw blurRad="69850" dist="43180" dir="5400000" sx="0" sy="0">
                    <a:srgbClr val="000000">
                      <a:alpha val="65000"/>
                    </a:srgbClr>
                  </a:outerShdw>
                </a:effectLst>
                <a:latin typeface="Calibri"/>
                <a:ea typeface="Calibri"/>
                <a:cs typeface="Times New Roman"/>
              </a:rPr>
              <a:t>PERFECT!</a:t>
            </a:r>
            <a:endParaRPr lang="en-US" sz="1600" dirty="0">
              <a:solidFill>
                <a:srgbClr val="008080"/>
              </a:solidFill>
              <a:effectLst/>
              <a:latin typeface="Calibri"/>
              <a:ea typeface="Calibri"/>
              <a:cs typeface="Times New Roman"/>
            </a:endParaRPr>
          </a:p>
        </p:txBody>
      </p:sp>
      <p:pic>
        <p:nvPicPr>
          <p:cNvPr id="16" name="Picture 2" descr="C:\Users\Rae\Desktop\zif yellow week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
            <a:ext cx="8153400" cy="3130990"/>
          </a:xfrm>
          <a:prstGeom prst="rect">
            <a:avLst/>
          </a:prstGeom>
          <a:noFill/>
          <a:ln w="38100">
            <a:solidFill>
              <a:srgbClr val="FF0000"/>
            </a:solidFill>
          </a:ln>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7249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2000"/>
                                        <p:tgtEl>
                                          <p:spTgt spid="10"/>
                                        </p:tgtEl>
                                      </p:cBhvr>
                                    </p:animEffect>
                                  </p:childTnLst>
                                </p:cTn>
                              </p:par>
                            </p:childTnLst>
                          </p:cTn>
                        </p:par>
                        <p:par>
                          <p:cTn id="15" fill="hold">
                            <p:stCondLst>
                              <p:cond delay="2000"/>
                            </p:stCondLst>
                            <p:childTnLst>
                              <p:par>
                                <p:cTn id="16" presetID="21" presetClass="entr" presetSubtype="1" fill="hold" nodeType="afterEffect">
                                  <p:stCondLst>
                                    <p:cond delay="1500"/>
                                  </p:stCondLst>
                                  <p:childTnLst>
                                    <p:set>
                                      <p:cBhvr>
                                        <p:cTn id="17" dur="1" fill="hold">
                                          <p:stCondLst>
                                            <p:cond delay="0"/>
                                          </p:stCondLst>
                                        </p:cTn>
                                        <p:tgtEl>
                                          <p:spTgt spid="11"/>
                                        </p:tgtEl>
                                        <p:attrNameLst>
                                          <p:attrName>style.visibility</p:attrName>
                                        </p:attrNameLst>
                                      </p:cBhvr>
                                      <p:to>
                                        <p:strVal val="visible"/>
                                      </p:to>
                                    </p:set>
                                    <p:animEffect transition="in" filter="wheel(1)">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normAutofit fontScale="92500" lnSpcReduction="20000"/>
          </a:bodyPr>
          <a:lstStyle/>
          <a:p>
            <a:fld id="{A0A75170-548C-4A8B-8FEE-6418D9891680}" type="slidenum">
              <a:rPr lang="en-US" smtClean="0"/>
              <a:t>49</a:t>
            </a:fld>
            <a:endParaRPr lang="en-US"/>
          </a:p>
        </p:txBody>
      </p:sp>
      <p:sp>
        <p:nvSpPr>
          <p:cNvPr id="5" name="Content Placeholder 4"/>
          <p:cNvSpPr>
            <a:spLocks noGrp="1"/>
          </p:cNvSpPr>
          <p:nvPr>
            <p:ph sz="quarter" idx="13"/>
          </p:nvPr>
        </p:nvSpPr>
        <p:spPr>
          <a:xfrm>
            <a:off x="274320" y="1386840"/>
            <a:ext cx="8595360" cy="5166360"/>
          </a:xfrm>
        </p:spPr>
        <p:txBody>
          <a:bodyPr>
            <a:normAutofit fontScale="77500" lnSpcReduction="20000"/>
            <a:scene3d>
              <a:camera prst="orthographicFront"/>
              <a:lightRig rig="threePt" dir="t"/>
            </a:scene3d>
            <a:sp3d extrusionH="57150">
              <a:bevelT w="38100" h="38100"/>
            </a:sp3d>
          </a:bodyPr>
          <a:lstStyle/>
          <a:p>
            <a:pPr marL="457200" indent="-457200">
              <a:buFont typeface="+mj-lt"/>
              <a:buAutoNum type="arabicPeriod"/>
            </a:pPr>
            <a:r>
              <a:rPr lang="en-US" b="1" dirty="0">
                <a:solidFill>
                  <a:srgbClr val="0070C0"/>
                </a:solidFill>
              </a:rPr>
              <a:t>T</a:t>
            </a:r>
            <a:r>
              <a:rPr lang="en-US" b="1" dirty="0" smtClean="0">
                <a:solidFill>
                  <a:srgbClr val="0070C0"/>
                </a:solidFill>
              </a:rPr>
              <a:t>he </a:t>
            </a:r>
            <a:r>
              <a:rPr lang="en-US" b="1" dirty="0">
                <a:solidFill>
                  <a:srgbClr val="0070C0"/>
                </a:solidFill>
              </a:rPr>
              <a:t>timing for </a:t>
            </a:r>
            <a:r>
              <a:rPr lang="en-US" b="1" dirty="0" smtClean="0">
                <a:solidFill>
                  <a:srgbClr val="0070C0"/>
                </a:solidFill>
              </a:rPr>
              <a:t>Sivan 8</a:t>
            </a:r>
            <a:r>
              <a:rPr lang="en-US" b="1" baseline="30000" dirty="0" smtClean="0">
                <a:solidFill>
                  <a:srgbClr val="0070C0"/>
                </a:solidFill>
              </a:rPr>
              <a:t>th</a:t>
            </a:r>
            <a:r>
              <a:rPr lang="en-US" b="1" dirty="0" smtClean="0">
                <a:solidFill>
                  <a:srgbClr val="0070C0"/>
                </a:solidFill>
              </a:rPr>
              <a:t> - the day </a:t>
            </a:r>
            <a:r>
              <a:rPr lang="en-US" b="1" dirty="0">
                <a:solidFill>
                  <a:srgbClr val="0070C0"/>
                </a:solidFill>
              </a:rPr>
              <a:t>of Pentecost is </a:t>
            </a:r>
            <a:r>
              <a:rPr lang="en-US" b="1" dirty="0" smtClean="0">
                <a:solidFill>
                  <a:srgbClr val="0070C0"/>
                </a:solidFill>
              </a:rPr>
              <a:t>perfect.</a:t>
            </a:r>
          </a:p>
          <a:p>
            <a:pPr marL="457200" indent="-457200">
              <a:buFont typeface="+mj-lt"/>
              <a:buAutoNum type="arabicPeriod"/>
            </a:pPr>
            <a:r>
              <a:rPr lang="en-US" b="1" dirty="0" smtClean="0">
                <a:solidFill>
                  <a:schemeClr val="accent2"/>
                </a:solidFill>
              </a:rPr>
              <a:t>We can now work the calendar timing from Passover “forward” (or from Pentecost “backwards”) to establish the exact “days of the week” and </a:t>
            </a:r>
            <a:br>
              <a:rPr lang="en-US" b="1" dirty="0" smtClean="0">
                <a:solidFill>
                  <a:schemeClr val="accent2"/>
                </a:solidFill>
              </a:rPr>
            </a:br>
            <a:r>
              <a:rPr lang="en-US" b="1" dirty="0" smtClean="0">
                <a:solidFill>
                  <a:schemeClr val="accent2"/>
                </a:solidFill>
              </a:rPr>
              <a:t>“dates of the month” for all the important events from Exodus 12 to Exodus 19. </a:t>
            </a:r>
          </a:p>
          <a:p>
            <a:pPr marL="457200" indent="-457200">
              <a:buFont typeface="+mj-lt"/>
              <a:buAutoNum type="arabicPeriod"/>
            </a:pPr>
            <a:r>
              <a:rPr lang="en-US" b="1" dirty="0" smtClean="0">
                <a:solidFill>
                  <a:srgbClr val="FF0000"/>
                </a:solidFill>
              </a:rPr>
              <a:t>Passover on </a:t>
            </a:r>
            <a:r>
              <a:rPr lang="en-US" b="1" dirty="0" err="1" smtClean="0">
                <a:solidFill>
                  <a:srgbClr val="FF0000"/>
                </a:solidFill>
              </a:rPr>
              <a:t>Abib</a:t>
            </a:r>
            <a:r>
              <a:rPr lang="en-US" b="1" dirty="0" smtClean="0">
                <a:solidFill>
                  <a:srgbClr val="FF0000"/>
                </a:solidFill>
              </a:rPr>
              <a:t> 14 </a:t>
            </a:r>
            <a:r>
              <a:rPr lang="en-US" b="1" u="sng" dirty="0" smtClean="0">
                <a:solidFill>
                  <a:srgbClr val="FF0000"/>
                </a:solidFill>
              </a:rPr>
              <a:t>must</a:t>
            </a:r>
            <a:r>
              <a:rPr lang="en-US" b="1" dirty="0" smtClean="0">
                <a:solidFill>
                  <a:srgbClr val="FF0000"/>
                </a:solidFill>
              </a:rPr>
              <a:t> </a:t>
            </a:r>
            <a:r>
              <a:rPr lang="en-US" b="1" u="sng" dirty="0" smtClean="0">
                <a:solidFill>
                  <a:srgbClr val="FF0000"/>
                </a:solidFill>
              </a:rPr>
              <a:t>be</a:t>
            </a:r>
            <a:r>
              <a:rPr lang="en-US" b="1" dirty="0" smtClean="0">
                <a:solidFill>
                  <a:srgbClr val="FF0000"/>
                </a:solidFill>
              </a:rPr>
              <a:t> on a Tuesday, to allow for three days’ travel before the Sabbath.</a:t>
            </a:r>
          </a:p>
          <a:p>
            <a:pPr marL="457200" indent="-457200">
              <a:buFont typeface="+mj-lt"/>
              <a:buAutoNum type="arabicPeriod"/>
            </a:pPr>
            <a:r>
              <a:rPr lang="en-US" b="1" dirty="0" smtClean="0">
                <a:solidFill>
                  <a:srgbClr val="00B050"/>
                </a:solidFill>
              </a:rPr>
              <a:t>The </a:t>
            </a:r>
            <a:r>
              <a:rPr lang="en-US" b="1" dirty="0">
                <a:solidFill>
                  <a:srgbClr val="00B050"/>
                </a:solidFill>
              </a:rPr>
              <a:t>proper placement of Firstfruits </a:t>
            </a:r>
            <a:r>
              <a:rPr lang="en-US" b="1" dirty="0" smtClean="0">
                <a:solidFill>
                  <a:srgbClr val="00B050"/>
                </a:solidFill>
              </a:rPr>
              <a:t>is on </a:t>
            </a:r>
            <a:r>
              <a:rPr lang="en-US" b="1" dirty="0" err="1">
                <a:solidFill>
                  <a:srgbClr val="00B050"/>
                </a:solidFill>
              </a:rPr>
              <a:t>Abib</a:t>
            </a:r>
            <a:r>
              <a:rPr lang="en-US" b="1" dirty="0">
                <a:solidFill>
                  <a:srgbClr val="00B050"/>
                </a:solidFill>
              </a:rPr>
              <a:t> </a:t>
            </a:r>
            <a:r>
              <a:rPr lang="en-US" b="1" dirty="0" smtClean="0">
                <a:solidFill>
                  <a:srgbClr val="00B050"/>
                </a:solidFill>
              </a:rPr>
              <a:t>19, the day following the weekly Sabbath in the week of the spring festival.</a:t>
            </a:r>
            <a:r>
              <a:rPr lang="en-US" b="1" dirty="0" smtClean="0">
                <a:solidFill>
                  <a:schemeClr val="tx2">
                    <a:lumMod val="60000"/>
                    <a:lumOff val="40000"/>
                  </a:schemeClr>
                </a:solidFill>
              </a:rPr>
              <a:t>  (There is also a very strong witness in the Joshua study for the exact and proper placement of Firstfruits every year.)</a:t>
            </a:r>
          </a:p>
          <a:p>
            <a:pPr marL="457200" indent="-457200">
              <a:buFont typeface="+mj-lt"/>
              <a:buAutoNum type="arabicPeriod"/>
            </a:pPr>
            <a:r>
              <a:rPr lang="en-US" b="1" dirty="0" smtClean="0">
                <a:solidFill>
                  <a:srgbClr val="00B050"/>
                </a:solidFill>
              </a:rPr>
              <a:t>Firstfruits begins the 50 day count towards Pentecost, which must also be placed on the day following the weekly Sabbath.</a:t>
            </a:r>
          </a:p>
          <a:p>
            <a:pPr marL="457200" indent="-457200">
              <a:buFont typeface="+mj-lt"/>
              <a:buAutoNum type="arabicPeriod"/>
            </a:pPr>
            <a:r>
              <a:rPr lang="en-US" b="1" dirty="0" smtClean="0">
                <a:solidFill>
                  <a:schemeClr val="accent2"/>
                </a:solidFill>
              </a:rPr>
              <a:t>Exodus 16 tells us the exact “day and date” of the arrival of the quail, and the first 6 days of the Manna week.  Indeed, the Manna is gathered for a full 6 days, verifying the lesson, “gather 5 days, and double on the 6</a:t>
            </a:r>
            <a:r>
              <a:rPr lang="en-US" b="1" baseline="30000" dirty="0" smtClean="0">
                <a:solidFill>
                  <a:schemeClr val="accent2"/>
                </a:solidFill>
              </a:rPr>
              <a:t>th</a:t>
            </a:r>
            <a:r>
              <a:rPr lang="en-US" b="1" dirty="0" smtClean="0">
                <a:solidFill>
                  <a:schemeClr val="accent2"/>
                </a:solidFill>
              </a:rPr>
              <a:t> day … and no gathering on the Sabbath.” </a:t>
            </a:r>
          </a:p>
          <a:p>
            <a:pPr marL="457200" indent="-457200">
              <a:buFont typeface="+mj-lt"/>
              <a:buAutoNum type="arabicPeriod"/>
            </a:pPr>
            <a:r>
              <a:rPr lang="en-US" b="1" dirty="0" smtClean="0">
                <a:solidFill>
                  <a:srgbClr val="0070C0"/>
                </a:solidFill>
              </a:rPr>
              <a:t>Exodus 19 gave us several clues as to exactly when Israel entered the Wilderness of Sinai, and when they arrived at the foot of Mt Sinai.  The very specific clues that were given to Moses on his trips up Mt Sinai were: </a:t>
            </a:r>
            <a:br>
              <a:rPr lang="en-US" b="1" dirty="0" smtClean="0">
                <a:solidFill>
                  <a:srgbClr val="0070C0"/>
                </a:solidFill>
              </a:rPr>
            </a:br>
            <a:r>
              <a:rPr lang="en-US" b="1" dirty="0" smtClean="0">
                <a:solidFill>
                  <a:srgbClr val="0070C0"/>
                </a:solidFill>
              </a:rPr>
              <a:t>     a.  “today, tomorrow and the 3</a:t>
            </a:r>
            <a:r>
              <a:rPr lang="en-US" b="1" baseline="30000" dirty="0" smtClean="0">
                <a:solidFill>
                  <a:srgbClr val="0070C0"/>
                </a:solidFill>
              </a:rPr>
              <a:t>rd</a:t>
            </a:r>
            <a:r>
              <a:rPr lang="en-US" b="1" dirty="0" smtClean="0">
                <a:solidFill>
                  <a:srgbClr val="0070C0"/>
                </a:solidFill>
              </a:rPr>
              <a:t> day” – be ready for the 3</a:t>
            </a:r>
            <a:r>
              <a:rPr lang="en-US" b="1" baseline="30000" dirty="0" smtClean="0">
                <a:solidFill>
                  <a:srgbClr val="0070C0"/>
                </a:solidFill>
              </a:rPr>
              <a:t>rd</a:t>
            </a:r>
            <a:r>
              <a:rPr lang="en-US" b="1" dirty="0" smtClean="0">
                <a:solidFill>
                  <a:srgbClr val="0070C0"/>
                </a:solidFill>
              </a:rPr>
              <a:t> day!  </a:t>
            </a:r>
            <a:br>
              <a:rPr lang="en-US" b="1" dirty="0" smtClean="0">
                <a:solidFill>
                  <a:srgbClr val="0070C0"/>
                </a:solidFill>
              </a:rPr>
            </a:br>
            <a:r>
              <a:rPr lang="en-US" b="1" dirty="0" smtClean="0">
                <a:solidFill>
                  <a:srgbClr val="0070C0"/>
                </a:solidFill>
              </a:rPr>
              <a:t>     b.  The 3</a:t>
            </a:r>
            <a:r>
              <a:rPr lang="en-US" b="1" baseline="30000" dirty="0" smtClean="0">
                <a:solidFill>
                  <a:srgbClr val="0070C0"/>
                </a:solidFill>
              </a:rPr>
              <a:t>rd</a:t>
            </a:r>
            <a:r>
              <a:rPr lang="en-US" b="1" dirty="0" smtClean="0">
                <a:solidFill>
                  <a:srgbClr val="0070C0"/>
                </a:solidFill>
              </a:rPr>
              <a:t> day was Pentecost. </a:t>
            </a:r>
          </a:p>
        </p:txBody>
      </p:sp>
      <p:sp>
        <p:nvSpPr>
          <p:cNvPr id="7" name="Title 3"/>
          <p:cNvSpPr txBox="1">
            <a:spLocks/>
          </p:cNvSpPr>
          <p:nvPr/>
        </p:nvSpPr>
        <p:spPr>
          <a:xfrm>
            <a:off x="133350" y="76199"/>
            <a:ext cx="8934450" cy="1219201"/>
          </a:xfrm>
          <a:prstGeom prst="rect">
            <a:avLst/>
          </a:prstGeom>
          <a:ln>
            <a:noFill/>
          </a:ln>
        </p:spPr>
        <p:txBody>
          <a:bodyPr vert="horz" lIns="91440" tIns="45720" rIns="91440" bIns="45720" rtlCol="0" anchor="b" anchorCtr="0">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Facts for the Calendar Count from</a:t>
            </a:r>
            <a:b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Exodus 12 </a:t>
            </a:r>
            <a:r>
              <a:rPr lang="en-US" b="1" dirty="0" smtClean="0">
                <a:ln w="11430"/>
                <a:solidFill>
                  <a:srgbClr val="FF0000"/>
                </a:solidFill>
                <a:effectLst>
                  <a:outerShdw blurRad="50800" dist="39000" dir="5460000" algn="tl">
                    <a:srgbClr val="000000">
                      <a:alpha val="38000"/>
                    </a:srgbClr>
                  </a:outerShdw>
                </a:effectLst>
              </a:rPr>
              <a:t>Passover</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to Exodus 19 </a:t>
            </a:r>
            <a:r>
              <a:rPr lang="en-US" b="1" dirty="0" smtClean="0">
                <a:ln w="11430"/>
                <a:solidFill>
                  <a:srgbClr val="00B050"/>
                </a:solidFill>
                <a:effectLst>
                  <a:outerShdw blurRad="50800" dist="39000" dir="5460000" algn="tl">
                    <a:srgbClr val="000000">
                      <a:alpha val="38000"/>
                    </a:srgbClr>
                  </a:outerShdw>
                </a:effectLst>
              </a:rPr>
              <a:t>Pentecost</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Title 3"/>
          <p:cNvSpPr txBox="1">
            <a:spLocks/>
          </p:cNvSpPr>
          <p:nvPr/>
        </p:nvSpPr>
        <p:spPr>
          <a:xfrm>
            <a:off x="118110" y="5974081"/>
            <a:ext cx="8934450" cy="609600"/>
          </a:xfrm>
          <a:prstGeom prst="rect">
            <a:avLst/>
          </a:prstGeom>
          <a:ln>
            <a:noFill/>
          </a:ln>
        </p:spPr>
        <p:txBody>
          <a:bodyPr vert="horz" lIns="91440" tIns="45720" rIns="91440" bIns="45720" rtlCol="0" anchor="b" anchorCtr="0">
            <a:normAutofit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calendar study is </a:t>
            </a:r>
            <a:r>
              <a:rPr lang="en-US" b="1" dirty="0" smtClean="0">
                <a:ln w="11430"/>
                <a:solidFill>
                  <a:srgbClr val="FF0000"/>
                </a:solidFill>
                <a:effectLst>
                  <a:outerShdw blurRad="50800" dist="39000" dir="5460000" algn="tl">
                    <a:srgbClr val="000000">
                      <a:alpha val="38000"/>
                    </a:srgbClr>
                  </a:outerShdw>
                </a:effectLst>
              </a:rPr>
              <a:t>complete and </a:t>
            </a:r>
            <a:r>
              <a:rPr lang="en-US" b="1" dirty="0" smtClean="0">
                <a:ln w="11430"/>
                <a:solidFill>
                  <a:srgbClr val="00B050"/>
                </a:solidFill>
                <a:effectLst>
                  <a:outerShdw blurRad="50800" dist="39000" dir="5460000" algn="tl">
                    <a:srgbClr val="000000">
                      <a:alpha val="38000"/>
                    </a:srgbClr>
                  </a:outerShdw>
                </a:effectLst>
              </a:rPr>
              <a:t>perfect!</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3692351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2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2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20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left)">
                                      <p:cBhvr>
                                        <p:cTn id="27" dur="20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wipe(left)">
                                      <p:cBhvr>
                                        <p:cTn id="32" dur="20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alpha val="58000"/>
              </a:schemeClr>
            </a:gs>
            <a:gs pos="49000">
              <a:schemeClr val="bg1">
                <a:tint val="72000"/>
                <a:shade val="99000"/>
                <a:satMod val="200000"/>
              </a:schemeClr>
            </a:gs>
            <a:gs pos="100000">
              <a:schemeClr val="accent2">
                <a:lumMod val="20000"/>
                <a:lumOff val="8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normAutofit fontScale="92500" lnSpcReduction="20000"/>
          </a:bodyPr>
          <a:lstStyle/>
          <a:p>
            <a:fld id="{A0A75170-548C-4A8B-8FEE-6418D9891680}" type="slidenum">
              <a:rPr lang="en-US" smtClean="0"/>
              <a:t>5</a:t>
            </a:fld>
            <a:endParaRPr lang="en-US"/>
          </a:p>
        </p:txBody>
      </p:sp>
      <p:sp>
        <p:nvSpPr>
          <p:cNvPr id="4" name="Title 3"/>
          <p:cNvSpPr>
            <a:spLocks noGrp="1"/>
          </p:cNvSpPr>
          <p:nvPr>
            <p:ph type="title"/>
          </p:nvPr>
        </p:nvSpPr>
        <p:spPr>
          <a:xfrm>
            <a:off x="276225" y="228601"/>
            <a:ext cx="859155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rPr>
              <a:t>Scriptural Clues to Discover Timing</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Content Placeholder 4"/>
          <p:cNvSpPr>
            <a:spLocks noGrp="1"/>
          </p:cNvSpPr>
          <p:nvPr>
            <p:ph sz="quarter" idx="13"/>
          </p:nvPr>
        </p:nvSpPr>
        <p:spPr>
          <a:xfrm>
            <a:off x="76200" y="1066800"/>
            <a:ext cx="8991600" cy="2971800"/>
          </a:xfrm>
        </p:spPr>
        <p:txBody>
          <a:bodyPr>
            <a:normAutofit lnSpcReduction="10000"/>
            <a:scene3d>
              <a:camera prst="orthographicFront"/>
              <a:lightRig rig="threePt" dir="t"/>
            </a:scene3d>
            <a:sp3d extrusionH="57150">
              <a:bevelT w="38100" h="38100"/>
            </a:sp3d>
          </a:bodyPr>
          <a:lstStyle/>
          <a:p>
            <a:pPr marL="0" indent="0" algn="ctr">
              <a:buNone/>
            </a:pPr>
            <a:r>
              <a:rPr lang="en-US" sz="3200" b="1" spc="50" dirty="0" smtClean="0">
                <a:ln w="12700" cmpd="sng">
                  <a:solidFill>
                    <a:schemeClr val="accent6">
                      <a:satMod val="120000"/>
                      <a:shade val="80000"/>
                    </a:schemeClr>
                  </a:solidFill>
                  <a:prstDash val="solid"/>
                </a:ln>
                <a:solidFill>
                  <a:srgbClr val="00B0F0"/>
                </a:solidFill>
                <a:effectLst>
                  <a:glow rad="228600">
                    <a:schemeClr val="accent2">
                      <a:satMod val="175000"/>
                      <a:alpha val="40000"/>
                    </a:schemeClr>
                  </a:glow>
                </a:effectLst>
              </a:rPr>
              <a:t>Yahuah</a:t>
            </a:r>
            <a:r>
              <a:rPr lang="en-US" sz="3200" b="1" spc="50" dirty="0" smtClean="0">
                <a:ln w="12700" cmpd="sng">
                  <a:solidFill>
                    <a:schemeClr val="accent6">
                      <a:satMod val="120000"/>
                      <a:shade val="80000"/>
                    </a:schemeClr>
                  </a:solidFill>
                  <a:prstDash val="solid"/>
                </a:ln>
                <a:solidFill>
                  <a:schemeClr val="tx1">
                    <a:lumMod val="10000"/>
                    <a:lumOff val="90000"/>
                  </a:schemeClr>
                </a:solidFill>
                <a:effectLst>
                  <a:glow rad="228600">
                    <a:schemeClr val="accent2">
                      <a:satMod val="175000"/>
                      <a:alpha val="40000"/>
                    </a:schemeClr>
                  </a:glow>
                </a:effectLst>
              </a:rPr>
              <a:t> </a:t>
            </a:r>
            <a:r>
              <a:rPr lang="en-US" sz="3200" b="1" spc="50" dirty="0" smtClean="0">
                <a:ln w="12700" cmpd="sng">
                  <a:solidFill>
                    <a:schemeClr val="accent6">
                      <a:satMod val="120000"/>
                      <a:shade val="80000"/>
                    </a:schemeClr>
                  </a:solidFill>
                  <a:prstDash val="solid"/>
                </a:ln>
                <a:solidFill>
                  <a:srgbClr val="00B0F0"/>
                </a:solidFill>
                <a:effectLst>
                  <a:glow rad="228600">
                    <a:schemeClr val="accent2">
                      <a:satMod val="175000"/>
                      <a:alpha val="40000"/>
                    </a:schemeClr>
                  </a:glow>
                </a:effectLst>
              </a:rPr>
              <a:t>does not repeat things of </a:t>
            </a:r>
            <a:br>
              <a:rPr lang="en-US" sz="3200" b="1" spc="50" dirty="0" smtClean="0">
                <a:ln w="12700" cmpd="sng">
                  <a:solidFill>
                    <a:schemeClr val="accent6">
                      <a:satMod val="120000"/>
                      <a:shade val="80000"/>
                    </a:schemeClr>
                  </a:solidFill>
                  <a:prstDash val="solid"/>
                </a:ln>
                <a:solidFill>
                  <a:srgbClr val="00B0F0"/>
                </a:solidFill>
                <a:effectLst>
                  <a:glow rad="228600">
                    <a:schemeClr val="accent2">
                      <a:satMod val="175000"/>
                      <a:alpha val="40000"/>
                    </a:schemeClr>
                  </a:glow>
                </a:effectLst>
              </a:rPr>
            </a:br>
            <a:r>
              <a:rPr lang="en-US" sz="3200" b="1" spc="50" dirty="0" smtClean="0">
                <a:ln w="12700" cmpd="sng">
                  <a:solidFill>
                    <a:schemeClr val="accent6">
                      <a:satMod val="120000"/>
                      <a:shade val="80000"/>
                    </a:schemeClr>
                  </a:solidFill>
                  <a:prstDash val="solid"/>
                </a:ln>
                <a:solidFill>
                  <a:srgbClr val="00B0F0"/>
                </a:solidFill>
                <a:effectLst>
                  <a:glow rad="228600">
                    <a:schemeClr val="accent2">
                      <a:satMod val="175000"/>
                      <a:alpha val="40000"/>
                    </a:schemeClr>
                  </a:glow>
                </a:effectLst>
              </a:rPr>
              <a:t>“no great consequence.”</a:t>
            </a:r>
          </a:p>
          <a:p>
            <a:pPr marL="0" indent="0">
              <a:buNone/>
            </a:pPr>
            <a:r>
              <a:rPr lang="en-US" dirty="0" smtClean="0"/>
              <a:t>Remember Pharaoh’s dream of the 7 cows &amp; 7 heads of grain in </a:t>
            </a:r>
            <a:br>
              <a:rPr lang="en-US" dirty="0" smtClean="0"/>
            </a:br>
            <a:r>
              <a:rPr lang="en-US" b="1" dirty="0" smtClean="0">
                <a:solidFill>
                  <a:srgbClr val="0070C0"/>
                </a:solidFill>
              </a:rPr>
              <a:t>Gen 41:17-31</a:t>
            </a:r>
            <a:r>
              <a:rPr lang="en-US" dirty="0" smtClean="0"/>
              <a:t> indicating the 7 years of plenty, then the 7 years of famine. </a:t>
            </a:r>
            <a:br>
              <a:rPr lang="en-US" dirty="0" smtClean="0"/>
            </a:br>
            <a:endParaRPr lang="en-US" sz="1200" dirty="0" smtClean="0"/>
          </a:p>
          <a:p>
            <a:pPr marL="0" indent="0">
              <a:buNone/>
            </a:pPr>
            <a:r>
              <a:rPr lang="en-US" b="1" dirty="0">
                <a:solidFill>
                  <a:srgbClr val="0070C0"/>
                </a:solidFill>
              </a:rPr>
              <a:t>Gen </a:t>
            </a:r>
            <a:r>
              <a:rPr lang="en-US" b="1" dirty="0" smtClean="0">
                <a:solidFill>
                  <a:srgbClr val="0070C0"/>
                </a:solidFill>
              </a:rPr>
              <a:t>41:32 </a:t>
            </a:r>
            <a:r>
              <a:rPr lang="en-US" dirty="0"/>
              <a:t>then says: </a:t>
            </a:r>
            <a:r>
              <a:rPr lang="en-US" dirty="0" smtClean="0"/>
              <a:t>And </a:t>
            </a:r>
            <a:r>
              <a:rPr lang="en-US" b="1" u="sng" dirty="0"/>
              <a:t>the dream was </a:t>
            </a:r>
            <a:r>
              <a:rPr lang="en-US" b="1" u="sng" dirty="0" smtClean="0"/>
              <a:t>repeated</a:t>
            </a:r>
            <a:r>
              <a:rPr lang="en-US" b="1" dirty="0" smtClean="0"/>
              <a:t> </a:t>
            </a:r>
            <a:r>
              <a:rPr lang="en-US" dirty="0" smtClean="0"/>
              <a:t>to </a:t>
            </a:r>
            <a:r>
              <a:rPr lang="en-US" dirty="0"/>
              <a:t>Pharaoh </a:t>
            </a:r>
            <a:r>
              <a:rPr lang="en-US" b="1" u="sng" dirty="0"/>
              <a:t>twice</a:t>
            </a:r>
            <a:r>
              <a:rPr lang="en-US" dirty="0"/>
              <a:t> </a:t>
            </a:r>
            <a:r>
              <a:rPr lang="en-US" b="1" u="sng" dirty="0"/>
              <a:t>because</a:t>
            </a:r>
            <a:r>
              <a:rPr lang="en-US" dirty="0"/>
              <a:t> </a:t>
            </a:r>
            <a:r>
              <a:rPr lang="en-US" b="1" u="sng" dirty="0"/>
              <a:t>the thing is </a:t>
            </a:r>
            <a:r>
              <a:rPr lang="en-US" b="1" u="sng" dirty="0" smtClean="0"/>
              <a:t>established</a:t>
            </a:r>
            <a:r>
              <a:rPr lang="en-US" b="1" dirty="0" smtClean="0"/>
              <a:t> </a:t>
            </a:r>
            <a:r>
              <a:rPr lang="en-US" dirty="0" smtClean="0"/>
              <a:t>by [Yahuah], </a:t>
            </a:r>
            <a:r>
              <a:rPr lang="en-US" dirty="0"/>
              <a:t>and </a:t>
            </a:r>
            <a:r>
              <a:rPr lang="en-US" dirty="0" smtClean="0"/>
              <a:t>[Yahuah] </a:t>
            </a:r>
            <a:r>
              <a:rPr lang="en-US" dirty="0"/>
              <a:t>will shortly bring it to pass</a:t>
            </a:r>
            <a:r>
              <a:rPr lang="en-US" dirty="0" smtClean="0"/>
              <a:t>.   </a:t>
            </a:r>
            <a:r>
              <a:rPr lang="en-US" sz="1600" i="1" dirty="0" smtClean="0"/>
              <a:t>NKJV</a:t>
            </a:r>
          </a:p>
          <a:p>
            <a:pPr marL="0" indent="0">
              <a:buNone/>
            </a:pPr>
            <a:endParaRPr lang="en-US" sz="1600" i="1" dirty="0"/>
          </a:p>
          <a:p>
            <a:pPr marL="0" indent="0">
              <a:buNone/>
            </a:pPr>
            <a:endParaRPr lang="en-US" i="1" dirty="0"/>
          </a:p>
          <a:p>
            <a:pPr marL="0" indent="0">
              <a:buNone/>
            </a:pPr>
            <a:endParaRPr lang="en-US" dirty="0"/>
          </a:p>
        </p:txBody>
      </p:sp>
      <p:pic>
        <p:nvPicPr>
          <p:cNvPr id="1026" name="Picture 2" descr="C:\Users\Rae\Desktop\repeat symbol.png"/>
          <p:cNvPicPr>
            <a:picLocks noChangeAspect="1" noChangeArrowheads="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33400" y="3962400"/>
            <a:ext cx="2581274" cy="247264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215640" y="3429000"/>
            <a:ext cx="5486400" cy="317009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If a command that is repeated </a:t>
            </a:r>
            <a:r>
              <a:rPr lang="en-US" sz="4000" b="1" u="sng" cap="none" spc="50" dirty="0" smtClean="0">
                <a:ln w="11430"/>
                <a:solidFill>
                  <a:srgbClr val="0070C0"/>
                </a:solidFill>
                <a:effectLst>
                  <a:outerShdw blurRad="76200" dist="50800" dir="5400000" algn="tl" rotWithShape="0">
                    <a:srgbClr val="000000">
                      <a:alpha val="65000"/>
                    </a:srgbClr>
                  </a:outerShdw>
                </a:effectLst>
              </a:rPr>
              <a:t>twice</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is important, </a:t>
            </a:r>
            <a:r>
              <a:rPr lang="en-US" sz="4000" b="1" spc="50" dirty="0" smtClean="0">
                <a:ln w="11430"/>
                <a:solidFill>
                  <a:srgbClr val="C00000"/>
                </a:solidFill>
                <a:effectLst>
                  <a:outerShdw blurRad="76200" dist="50800" dir="5400000" algn="tl" rotWithShape="0">
                    <a:srgbClr val="000000">
                      <a:alpha val="65000"/>
                    </a:srgbClr>
                  </a:outerShdw>
                </a:effectLst>
              </a:rPr>
              <a:t>what about a command that is repeated </a:t>
            </a:r>
            <a:r>
              <a:rPr lang="en-US" sz="4000" b="1" spc="50" dirty="0" smtClean="0">
                <a:ln w="11430"/>
                <a:solidFill>
                  <a:srgbClr val="0070C0"/>
                </a:solidFill>
                <a:effectLst>
                  <a:outerShdw blurRad="76200" dist="50800" dir="5400000" algn="tl" rotWithShape="0">
                    <a:srgbClr val="000000">
                      <a:alpha val="65000"/>
                    </a:srgbClr>
                  </a:outerShdw>
                </a:effectLst>
              </a:rPr>
              <a:t>3 times</a:t>
            </a:r>
            <a:r>
              <a:rPr lang="en-US" sz="4000" b="1" spc="50" dirty="0" smtClean="0">
                <a:ln w="11430"/>
                <a:solidFill>
                  <a:srgbClr val="C00000"/>
                </a:solidFill>
                <a:effectLst>
                  <a:outerShdw blurRad="76200" dist="50800" dir="5400000" algn="tl" rotWithShape="0">
                    <a:srgbClr val="000000">
                      <a:alpha val="65000"/>
                    </a:srgbClr>
                  </a:outerShdw>
                </a:effectLst>
              </a:rPr>
              <a:t>?</a:t>
            </a:r>
            <a:endParaRPr lang="en-US" sz="4000" b="1" cap="none" spc="50" dirty="0">
              <a:ln w="11430"/>
              <a:solidFill>
                <a:srgbClr val="C0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7254685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wipe(left)">
                                      <p:cBhvr>
                                        <p:cTn id="14" dur="1750"/>
                                        <p:tgtEl>
                                          <p:spTgt spid="5">
                                            <p:txEl>
                                              <p:pRg st="1" end="1"/>
                                            </p:txEl>
                                          </p:spTgt>
                                        </p:tgtEl>
                                      </p:cBhvr>
                                    </p:animEffect>
                                  </p:childTnLst>
                                </p:cTn>
                              </p:par>
                              <p:par>
                                <p:cTn id="15" presetID="22" presetClass="entr" presetSubtype="8"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75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3" name="TextBox 2"/>
          <p:cNvSpPr txBox="1"/>
          <p:nvPr/>
        </p:nvSpPr>
        <p:spPr>
          <a:xfrm>
            <a:off x="3462762" y="405445"/>
            <a:ext cx="5376438" cy="403187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rgbClr val="D48CB5"/>
                </a:solidFill>
                <a:effectLst>
                  <a:outerShdw blurRad="50800" dist="39000" dir="5460000" algn="tl">
                    <a:srgbClr val="000000">
                      <a:alpha val="38000"/>
                    </a:srgbClr>
                  </a:outerShdw>
                </a:effectLst>
                <a:latin typeface="Segoe Print" pitchFamily="2" charset="0"/>
              </a:rPr>
              <a:t>Questions/Comments? </a:t>
            </a:r>
            <a:r>
              <a:rPr lang="en-US" sz="4400" b="1" dirty="0" smtClean="0">
                <a:ln w="11430"/>
                <a:solidFill>
                  <a:srgbClr val="00B0F0"/>
                </a:solidFill>
                <a:effectLst>
                  <a:outerShdw blurRad="50800" dist="39000" dir="5460000" algn="tl">
                    <a:srgbClr val="000000">
                      <a:alpha val="38000"/>
                    </a:srgbClr>
                  </a:outerShdw>
                </a:effectLst>
                <a:latin typeface="Segoe Print" pitchFamily="2" charset="0"/>
              </a:rPr>
              <a:t/>
            </a:r>
            <a:br>
              <a:rPr lang="en-US" sz="4400" b="1" dirty="0" smtClean="0">
                <a:ln w="11430"/>
                <a:solidFill>
                  <a:srgbClr val="00B0F0"/>
                </a:solidFill>
                <a:effectLst>
                  <a:outerShdw blurRad="50800" dist="39000" dir="5460000" algn="tl">
                    <a:srgbClr val="000000">
                      <a:alpha val="38000"/>
                    </a:srgbClr>
                  </a:outerShdw>
                </a:effectLst>
                <a:latin typeface="Segoe Print" pitchFamily="2" charset="0"/>
              </a:rPr>
            </a:br>
            <a:r>
              <a:rPr lang="en-US" sz="4400" b="1" dirty="0">
                <a:ln w="11430"/>
                <a:solidFill>
                  <a:srgbClr val="00B0F0"/>
                </a:solidFill>
                <a:effectLst>
                  <a:outerShdw blurRad="50800" dist="39000" dir="5460000" algn="tl">
                    <a:srgbClr val="000000">
                      <a:alpha val="38000"/>
                    </a:srgbClr>
                  </a:outerShdw>
                </a:effectLst>
                <a:latin typeface="Segoe Print" pitchFamily="2" charset="0"/>
              </a:rPr>
              <a:t>f</a:t>
            </a:r>
            <a:r>
              <a:rPr lang="en-US" sz="4400" b="1" dirty="0" smtClean="0">
                <a:ln w="11430"/>
                <a:solidFill>
                  <a:srgbClr val="00B0F0"/>
                </a:solidFill>
                <a:effectLst>
                  <a:outerShdw blurRad="50800" dist="39000" dir="5460000" algn="tl">
                    <a:srgbClr val="000000">
                      <a:alpha val="38000"/>
                    </a:srgbClr>
                  </a:outerShdw>
                </a:effectLst>
                <a:latin typeface="Segoe Print" pitchFamily="2" charset="0"/>
              </a:rPr>
              <a:t>or the month component of Melchizedek’s Covenant Calendar?</a:t>
            </a:r>
            <a:endParaRPr lang="en-US" sz="4400" b="1" dirty="0">
              <a:ln w="11430"/>
              <a:solidFill>
                <a:srgbClr val="00B0F0"/>
              </a:solidFill>
              <a:effectLst>
                <a:outerShdw blurRad="50800" dist="39000" dir="5460000" algn="tl">
                  <a:srgbClr val="000000">
                    <a:alpha val="38000"/>
                  </a:srgbClr>
                </a:outerShdw>
              </a:effectLst>
            </a:endParaRPr>
          </a:p>
        </p:txBody>
      </p:sp>
      <p:sp>
        <p:nvSpPr>
          <p:cNvPr id="4" name="Slide Number Placeholder 3"/>
          <p:cNvSpPr>
            <a:spLocks noGrp="1"/>
          </p:cNvSpPr>
          <p:nvPr>
            <p:ph type="sldNum" sz="quarter" idx="12"/>
          </p:nvPr>
        </p:nvSpPr>
        <p:spPr/>
        <p:txBody>
          <a:bodyPr>
            <a:normAutofit fontScale="92500" lnSpcReduction="20000"/>
          </a:bodyPr>
          <a:lstStyle/>
          <a:p>
            <a:fld id="{A0A75170-548C-4A8B-8FEE-6418D9891680}" type="slidenum">
              <a:rPr lang="en-US" smtClean="0"/>
              <a:t>50</a:t>
            </a:fld>
            <a:endParaRPr lang="en-US"/>
          </a:p>
        </p:txBody>
      </p:sp>
      <p:pic>
        <p:nvPicPr>
          <p:cNvPr id="8194" name="Picture 2" descr="D:\1. Prophecy Song Jan 5 2016\#2 Art JPEG &amp; 27 folders June 9\Nature Flowers Leaves closeup\prism-of-life-juliana-n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018" y="457200"/>
            <a:ext cx="2627630" cy="2743200"/>
          </a:xfrm>
          <a:prstGeom prst="roundRect">
            <a:avLst>
              <a:gd name="adj"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7" name="5-Point Star 6"/>
          <p:cNvSpPr/>
          <p:nvPr/>
        </p:nvSpPr>
        <p:spPr>
          <a:xfrm rot="21062834">
            <a:off x="3356787" y="3281449"/>
            <a:ext cx="648072" cy="588258"/>
          </a:xfrm>
          <a:prstGeom prst="star5">
            <a:avLst/>
          </a:prstGeom>
          <a:solidFill>
            <a:schemeClr val="tx2">
              <a:lumMod val="20000"/>
              <a:lumOff val="8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8" name="5-Point Star 7"/>
          <p:cNvSpPr/>
          <p:nvPr/>
        </p:nvSpPr>
        <p:spPr>
          <a:xfrm rot="20558577">
            <a:off x="7697881" y="3064753"/>
            <a:ext cx="648072" cy="588258"/>
          </a:xfrm>
          <a:prstGeom prst="star5">
            <a:avLst/>
          </a:prstGeom>
          <a:solidFill>
            <a:srgbClr val="A568D2"/>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9" name="5-Point Star 8"/>
          <p:cNvSpPr/>
          <p:nvPr/>
        </p:nvSpPr>
        <p:spPr>
          <a:xfrm rot="20910671">
            <a:off x="1347491" y="3825641"/>
            <a:ext cx="648072" cy="588258"/>
          </a:xfrm>
          <a:prstGeom prst="star5">
            <a:avLst/>
          </a:prstGeom>
          <a:solidFill>
            <a:srgbClr val="ABE9FF"/>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0" name="5-Point Star 9"/>
          <p:cNvSpPr/>
          <p:nvPr/>
        </p:nvSpPr>
        <p:spPr>
          <a:xfrm rot="1324655">
            <a:off x="7020994" y="4545522"/>
            <a:ext cx="648072" cy="588258"/>
          </a:xfrm>
          <a:prstGeom prst="star5">
            <a:avLst/>
          </a:prstGeom>
          <a:solidFill>
            <a:srgbClr val="00808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1" name="5-Point Star 10"/>
          <p:cNvSpPr/>
          <p:nvPr/>
        </p:nvSpPr>
        <p:spPr>
          <a:xfrm rot="441147">
            <a:off x="4986261" y="4511707"/>
            <a:ext cx="648072" cy="561457"/>
          </a:xfrm>
          <a:prstGeom prst="star5">
            <a:avLst/>
          </a:prstGeom>
          <a:solidFill>
            <a:srgbClr val="3BCCFF"/>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 name="5-Point Star 11"/>
          <p:cNvSpPr/>
          <p:nvPr/>
        </p:nvSpPr>
        <p:spPr>
          <a:xfrm rot="602625">
            <a:off x="3328058" y="1042604"/>
            <a:ext cx="648072" cy="588258"/>
          </a:xfrm>
          <a:prstGeom prst="star5">
            <a:avLst/>
          </a:prstGeom>
          <a:solidFill>
            <a:srgbClr val="8A0045"/>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3" name="5-Point Star 12"/>
          <p:cNvSpPr/>
          <p:nvPr/>
        </p:nvSpPr>
        <p:spPr>
          <a:xfrm rot="602625">
            <a:off x="198731" y="1569161"/>
            <a:ext cx="648072" cy="588258"/>
          </a:xfrm>
          <a:prstGeom prst="star5">
            <a:avLst/>
          </a:prstGeom>
          <a:solidFill>
            <a:schemeClr val="accent2">
              <a:lumMod val="60000"/>
              <a:lumOff val="4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4" name="TextBox 13"/>
          <p:cNvSpPr txBox="1"/>
          <p:nvPr/>
        </p:nvSpPr>
        <p:spPr>
          <a:xfrm>
            <a:off x="478466" y="5244405"/>
            <a:ext cx="8360734" cy="138499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rgbClr val="00B0F0"/>
                </a:solidFill>
                <a:effectLst>
                  <a:outerShdw blurRad="50800" dist="39000" dir="5460000" algn="tl">
                    <a:srgbClr val="000000">
                      <a:alpha val="38000"/>
                    </a:srgbClr>
                  </a:outerShdw>
                </a:effectLst>
                <a:latin typeface="Segoe Print" pitchFamily="2" charset="0"/>
                <a:hlinkClick r:id="rId4"/>
              </a:rPr>
              <a:t>charlene@torahtothetribes.com</a:t>
            </a:r>
            <a:r>
              <a:rPr lang="en-US" sz="3600" b="1" dirty="0" smtClean="0">
                <a:ln w="11430"/>
                <a:solidFill>
                  <a:srgbClr val="00B0F0"/>
                </a:solidFill>
                <a:effectLst>
                  <a:outerShdw blurRad="50800" dist="39000" dir="5460000" algn="tl">
                    <a:srgbClr val="000000">
                      <a:alpha val="38000"/>
                    </a:srgbClr>
                  </a:outerShdw>
                </a:effectLst>
                <a:latin typeface="Segoe Print" pitchFamily="2" charset="0"/>
              </a:rPr>
              <a:t>  OR</a:t>
            </a:r>
          </a:p>
          <a:p>
            <a:pPr algn="ctr"/>
            <a:endParaRPr lang="en-US" sz="1200" b="1" dirty="0" smtClean="0">
              <a:ln w="11430"/>
              <a:solidFill>
                <a:srgbClr val="00B0F0"/>
              </a:solidFill>
              <a:effectLst>
                <a:outerShdw blurRad="50800" dist="39000" dir="5460000" algn="tl">
                  <a:srgbClr val="000000">
                    <a:alpha val="38000"/>
                  </a:srgbClr>
                </a:outerShdw>
              </a:effectLst>
              <a:latin typeface="Segoe Print" pitchFamily="2" charset="0"/>
            </a:endParaRPr>
          </a:p>
          <a:p>
            <a:pPr algn="ctr"/>
            <a:r>
              <a:rPr lang="en-US" sz="3600" b="1" dirty="0" smtClean="0">
                <a:ln w="11430"/>
                <a:solidFill>
                  <a:srgbClr val="00B0F0"/>
                </a:solidFill>
                <a:effectLst>
                  <a:outerShdw blurRad="50800" dist="39000" dir="5460000" algn="tl">
                    <a:srgbClr val="000000">
                      <a:alpha val="38000"/>
                    </a:srgbClr>
                  </a:outerShdw>
                </a:effectLst>
                <a:latin typeface="Segoe Print" pitchFamily="2" charset="0"/>
                <a:hlinkClick r:id="rId5"/>
              </a:rPr>
              <a:t>timothy@torahtothetribes.com</a:t>
            </a:r>
            <a:r>
              <a:rPr lang="en-US" sz="3600" b="1" dirty="0" smtClean="0">
                <a:ln w="11430"/>
                <a:solidFill>
                  <a:srgbClr val="00B0F0"/>
                </a:solidFill>
                <a:effectLst>
                  <a:outerShdw blurRad="50800" dist="39000" dir="5460000" algn="tl">
                    <a:srgbClr val="000000">
                      <a:alpha val="38000"/>
                    </a:srgbClr>
                  </a:outerShdw>
                </a:effectLst>
                <a:latin typeface="Segoe Print" pitchFamily="2" charset="0"/>
              </a:rPr>
              <a:t> </a:t>
            </a:r>
            <a:endParaRPr lang="en-US" sz="3600" b="1" dirty="0">
              <a:ln w="11430"/>
              <a:solidFill>
                <a:srgbClr val="00B0F0"/>
              </a:solidFill>
              <a:effectLst>
                <a:outerShdw blurRad="50800" dist="39000" dir="5460000" algn="tl">
                  <a:srgbClr val="000000">
                    <a:alpha val="38000"/>
                  </a:srgbClr>
                </a:outerShdw>
              </a:effectLst>
            </a:endParaRPr>
          </a:p>
        </p:txBody>
      </p:sp>
      <p:pic>
        <p:nvPicPr>
          <p:cNvPr id="1026" name="Picture 2" descr="C:\Users\Rae\Desktop\email ic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403" y="4128092"/>
            <a:ext cx="1505868" cy="108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0927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2" presetClass="entr" presetSubtype="0" fill="hold" grpId="0" nodeType="afterEffect">
                                  <p:stCondLst>
                                    <p:cond delay="50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alpha val="58000"/>
              </a:schemeClr>
            </a:gs>
            <a:gs pos="49000">
              <a:schemeClr val="bg1">
                <a:tint val="72000"/>
                <a:shade val="99000"/>
                <a:satMod val="200000"/>
              </a:schemeClr>
            </a:gs>
            <a:gs pos="100000">
              <a:schemeClr val="accent2">
                <a:lumMod val="20000"/>
                <a:lumOff val="8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normAutofit fontScale="92500" lnSpcReduction="20000"/>
          </a:bodyPr>
          <a:lstStyle/>
          <a:p>
            <a:fld id="{A0A75170-548C-4A8B-8FEE-6418D9891680}" type="slidenum">
              <a:rPr lang="en-US" smtClean="0"/>
              <a:t>6</a:t>
            </a:fld>
            <a:endParaRPr lang="en-US"/>
          </a:p>
        </p:txBody>
      </p:sp>
      <p:sp>
        <p:nvSpPr>
          <p:cNvPr id="4" name="Title 3"/>
          <p:cNvSpPr>
            <a:spLocks noGrp="1"/>
          </p:cNvSpPr>
          <p:nvPr>
            <p:ph type="title"/>
          </p:nvPr>
        </p:nvSpPr>
        <p:spPr>
          <a:xfrm>
            <a:off x="276225" y="228601"/>
            <a:ext cx="859155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rPr>
              <a:t>A Command Given by Yahuah 3 Times</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Content Placeholder 4"/>
          <p:cNvSpPr>
            <a:spLocks noGrp="1"/>
          </p:cNvSpPr>
          <p:nvPr>
            <p:ph sz="quarter" idx="13"/>
          </p:nvPr>
        </p:nvSpPr>
        <p:spPr>
          <a:xfrm>
            <a:off x="274320" y="1066800"/>
            <a:ext cx="8595360" cy="5169408"/>
          </a:xfrm>
        </p:spPr>
        <p:txBody>
          <a:bodyPr>
            <a:normAutofit fontScale="92500" lnSpcReduction="10000"/>
            <a:scene3d>
              <a:camera prst="orthographicFront"/>
              <a:lightRig rig="threePt" dir="t"/>
            </a:scene3d>
            <a:sp3d extrusionH="57150">
              <a:bevelT w="38100" h="38100"/>
            </a:sp3d>
          </a:bodyPr>
          <a:lstStyle/>
          <a:p>
            <a:pPr marL="0" indent="0">
              <a:buNone/>
            </a:pPr>
            <a:r>
              <a:rPr lang="en-US"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 preparation for the flight from Egypt, the “the length of the departure” is given THREE times with the reason as to why.</a:t>
            </a:r>
            <a:br>
              <a:rPr lang="en-US"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US" dirty="0" smtClean="0"/>
          </a:p>
          <a:p>
            <a:pPr marL="0" indent="0">
              <a:buNone/>
            </a:pPr>
            <a:r>
              <a:rPr lang="en-US" b="1" dirty="0" smtClean="0"/>
              <a:t>1</a:t>
            </a:r>
            <a:r>
              <a:rPr lang="en-US" b="1" baseline="30000" dirty="0" smtClean="0"/>
              <a:t>st</a:t>
            </a:r>
            <a:r>
              <a:rPr lang="en-US" b="1" dirty="0" smtClean="0"/>
              <a:t> command in</a:t>
            </a:r>
            <a:r>
              <a:rPr lang="en-US" dirty="0" smtClean="0"/>
              <a:t> </a:t>
            </a:r>
            <a:r>
              <a:rPr lang="en-US" b="1" dirty="0" err="1">
                <a:solidFill>
                  <a:srgbClr val="0070C0"/>
                </a:solidFill>
              </a:rPr>
              <a:t>Exo</a:t>
            </a:r>
            <a:r>
              <a:rPr lang="en-US" b="1" dirty="0">
                <a:solidFill>
                  <a:srgbClr val="0070C0"/>
                </a:solidFill>
              </a:rPr>
              <a:t> 3:18</a:t>
            </a:r>
            <a:r>
              <a:rPr lang="en-US" b="1" dirty="0" smtClean="0"/>
              <a:t> </a:t>
            </a:r>
            <a:r>
              <a:rPr lang="en-US" dirty="0" smtClean="0"/>
              <a:t>- Yahuah </a:t>
            </a:r>
            <a:r>
              <a:rPr lang="en-US" dirty="0"/>
              <a:t>tells </a:t>
            </a:r>
            <a:r>
              <a:rPr lang="en-US" dirty="0" smtClean="0"/>
              <a:t>Moses:  </a:t>
            </a:r>
            <a:r>
              <a:rPr lang="en-US" dirty="0" smtClean="0">
                <a:solidFill>
                  <a:srgbClr val="0070C0"/>
                </a:solidFill>
              </a:rPr>
              <a:t>Ye </a:t>
            </a:r>
            <a:r>
              <a:rPr lang="en-US" dirty="0">
                <a:solidFill>
                  <a:srgbClr val="0070C0"/>
                </a:solidFill>
              </a:rPr>
              <a:t>shall say unto him, The </a:t>
            </a:r>
            <a:r>
              <a:rPr lang="en-US" dirty="0" smtClean="0">
                <a:solidFill>
                  <a:srgbClr val="0070C0"/>
                </a:solidFill>
              </a:rPr>
              <a:t>[Elohim] of </a:t>
            </a:r>
            <a:r>
              <a:rPr lang="en-US" dirty="0">
                <a:solidFill>
                  <a:srgbClr val="0070C0"/>
                </a:solidFill>
              </a:rPr>
              <a:t>the Hebrews hath met with us: and now let us go, </a:t>
            </a:r>
            <a:r>
              <a:rPr lang="en-US" b="1" u="sng" dirty="0">
                <a:solidFill>
                  <a:srgbClr val="0070C0"/>
                </a:solidFill>
              </a:rPr>
              <a:t>we beseech thee, </a:t>
            </a:r>
            <a:r>
              <a:rPr lang="en-US" b="1" u="sng" dirty="0">
                <a:solidFill>
                  <a:srgbClr val="C00000"/>
                </a:solidFill>
              </a:rPr>
              <a:t>three days' journey</a:t>
            </a:r>
            <a:r>
              <a:rPr lang="en-US" b="1" u="sng" dirty="0">
                <a:solidFill>
                  <a:srgbClr val="0070C0"/>
                </a:solidFill>
              </a:rPr>
              <a:t> into the </a:t>
            </a:r>
            <a:r>
              <a:rPr lang="en-US" b="1" u="sng" dirty="0" smtClean="0">
                <a:solidFill>
                  <a:srgbClr val="0070C0"/>
                </a:solidFill>
              </a:rPr>
              <a:t>wilderness</a:t>
            </a:r>
            <a:r>
              <a:rPr lang="en-US" dirty="0" smtClean="0">
                <a:solidFill>
                  <a:srgbClr val="0070C0"/>
                </a:solidFill>
              </a:rPr>
              <a:t>, that we may sacrifice to our [Elohim]. </a:t>
            </a:r>
          </a:p>
          <a:p>
            <a:pPr marL="0" indent="0">
              <a:buNone/>
            </a:pPr>
            <a:endParaRPr lang="en-US" dirty="0"/>
          </a:p>
          <a:p>
            <a:pPr marL="0" indent="0">
              <a:buNone/>
            </a:pPr>
            <a:r>
              <a:rPr lang="en-US" b="1" dirty="0" smtClean="0"/>
              <a:t>2</a:t>
            </a:r>
            <a:r>
              <a:rPr lang="en-US" b="1" baseline="30000" dirty="0" smtClean="0"/>
              <a:t>nd</a:t>
            </a:r>
            <a:r>
              <a:rPr lang="en-US" b="1" dirty="0" smtClean="0"/>
              <a:t> command in </a:t>
            </a:r>
            <a:r>
              <a:rPr lang="en-US" b="1" dirty="0" err="1">
                <a:solidFill>
                  <a:srgbClr val="0070C0"/>
                </a:solidFill>
              </a:rPr>
              <a:t>Exo</a:t>
            </a:r>
            <a:r>
              <a:rPr lang="en-US" b="1" dirty="0">
                <a:solidFill>
                  <a:srgbClr val="0070C0"/>
                </a:solidFill>
              </a:rPr>
              <a:t> 5:3</a:t>
            </a:r>
            <a:r>
              <a:rPr lang="en-US" b="1" dirty="0" smtClean="0"/>
              <a:t> </a:t>
            </a:r>
            <a:r>
              <a:rPr lang="en-US" dirty="0" smtClean="0"/>
              <a:t>is from Moses to Pharaoh:  </a:t>
            </a:r>
            <a:r>
              <a:rPr lang="en-US" dirty="0" smtClean="0">
                <a:solidFill>
                  <a:srgbClr val="0070C0"/>
                </a:solidFill>
              </a:rPr>
              <a:t>And they </a:t>
            </a:r>
            <a:r>
              <a:rPr lang="en-US" sz="1800" dirty="0" smtClean="0"/>
              <a:t>[Moses &amp; Aaron]</a:t>
            </a:r>
            <a:r>
              <a:rPr lang="en-US" dirty="0" smtClean="0"/>
              <a:t> </a:t>
            </a:r>
            <a:r>
              <a:rPr lang="en-US" dirty="0">
                <a:solidFill>
                  <a:srgbClr val="0070C0"/>
                </a:solidFill>
              </a:rPr>
              <a:t>said, The </a:t>
            </a:r>
            <a:r>
              <a:rPr lang="en-US" dirty="0" smtClean="0">
                <a:solidFill>
                  <a:srgbClr val="0070C0"/>
                </a:solidFill>
              </a:rPr>
              <a:t>[Elohim] </a:t>
            </a:r>
            <a:r>
              <a:rPr lang="en-US" dirty="0">
                <a:solidFill>
                  <a:srgbClr val="0070C0"/>
                </a:solidFill>
              </a:rPr>
              <a:t>of the Hebrews hath met with us: let us go, we pray thee, </a:t>
            </a:r>
            <a:r>
              <a:rPr lang="en-US" b="1" u="sng" dirty="0">
                <a:solidFill>
                  <a:srgbClr val="C00000"/>
                </a:solidFill>
              </a:rPr>
              <a:t>three days' journey</a:t>
            </a:r>
            <a:r>
              <a:rPr lang="en-US" b="1" u="sng" dirty="0">
                <a:solidFill>
                  <a:srgbClr val="0070C0"/>
                </a:solidFill>
              </a:rPr>
              <a:t> into the </a:t>
            </a:r>
            <a:r>
              <a:rPr lang="en-US" b="1" u="sng" dirty="0" smtClean="0">
                <a:solidFill>
                  <a:srgbClr val="0070C0"/>
                </a:solidFill>
              </a:rPr>
              <a:t>desert and </a:t>
            </a:r>
            <a:r>
              <a:rPr lang="en-US" b="1" u="sng" dirty="0">
                <a:solidFill>
                  <a:srgbClr val="0070C0"/>
                </a:solidFill>
              </a:rPr>
              <a:t>sacrifice</a:t>
            </a:r>
            <a:r>
              <a:rPr lang="en-US" dirty="0">
                <a:solidFill>
                  <a:srgbClr val="0070C0"/>
                </a:solidFill>
              </a:rPr>
              <a:t> unto </a:t>
            </a:r>
            <a:r>
              <a:rPr lang="en-US" dirty="0" smtClean="0">
                <a:solidFill>
                  <a:srgbClr val="0070C0"/>
                </a:solidFill>
              </a:rPr>
              <a:t>[Yahuah our Elohim]; </a:t>
            </a:r>
            <a:r>
              <a:rPr lang="en-US" dirty="0">
                <a:solidFill>
                  <a:srgbClr val="0070C0"/>
                </a:solidFill>
              </a:rPr>
              <a:t>lest he fall upon us with pestilence, or with the sword</a:t>
            </a:r>
            <a:r>
              <a:rPr lang="en-US" dirty="0" smtClean="0">
                <a:solidFill>
                  <a:srgbClr val="0070C0"/>
                </a:solidFill>
              </a:rPr>
              <a:t>.  </a:t>
            </a:r>
            <a:endParaRPr lang="en-US" dirty="0">
              <a:solidFill>
                <a:srgbClr val="0070C0"/>
              </a:solidFill>
            </a:endParaRPr>
          </a:p>
          <a:p>
            <a:pPr marL="0" indent="0">
              <a:buNone/>
            </a:pPr>
            <a:endParaRPr lang="en-US" dirty="0"/>
          </a:p>
          <a:p>
            <a:pPr marL="0" indent="0">
              <a:buNone/>
            </a:pPr>
            <a:r>
              <a:rPr lang="en-US" b="1" dirty="0" smtClean="0"/>
              <a:t>3</a:t>
            </a:r>
            <a:r>
              <a:rPr lang="en-US" b="1" baseline="30000" dirty="0" smtClean="0"/>
              <a:t>rd</a:t>
            </a:r>
            <a:r>
              <a:rPr lang="en-US" b="1" dirty="0" smtClean="0"/>
              <a:t> command in </a:t>
            </a:r>
            <a:r>
              <a:rPr lang="en-US" b="1" dirty="0" err="1">
                <a:solidFill>
                  <a:srgbClr val="0070C0"/>
                </a:solidFill>
              </a:rPr>
              <a:t>Exo</a:t>
            </a:r>
            <a:r>
              <a:rPr lang="en-US" b="1" dirty="0">
                <a:solidFill>
                  <a:srgbClr val="0070C0"/>
                </a:solidFill>
              </a:rPr>
              <a:t> 8:27</a:t>
            </a:r>
            <a:r>
              <a:rPr lang="en-US" dirty="0" smtClean="0"/>
              <a:t> is Moses’ reminder to Pharaoh:  </a:t>
            </a:r>
            <a:r>
              <a:rPr lang="en-US" dirty="0" smtClean="0">
                <a:solidFill>
                  <a:srgbClr val="0070C0"/>
                </a:solidFill>
              </a:rPr>
              <a:t>We</a:t>
            </a:r>
            <a:r>
              <a:rPr lang="en-US" dirty="0" smtClean="0"/>
              <a:t> [Israel] </a:t>
            </a:r>
            <a:r>
              <a:rPr lang="en-US" dirty="0">
                <a:solidFill>
                  <a:srgbClr val="0070C0"/>
                </a:solidFill>
              </a:rPr>
              <a:t>will </a:t>
            </a:r>
            <a:r>
              <a:rPr lang="en-US" dirty="0" smtClean="0">
                <a:solidFill>
                  <a:srgbClr val="0070C0"/>
                </a:solidFill>
              </a:rPr>
              <a:t/>
            </a:r>
            <a:br>
              <a:rPr lang="en-US" dirty="0" smtClean="0">
                <a:solidFill>
                  <a:srgbClr val="0070C0"/>
                </a:solidFill>
              </a:rPr>
            </a:br>
            <a:r>
              <a:rPr lang="en-US" dirty="0" smtClean="0">
                <a:solidFill>
                  <a:srgbClr val="0070C0"/>
                </a:solidFill>
              </a:rPr>
              <a:t>go </a:t>
            </a:r>
            <a:r>
              <a:rPr lang="en-US" b="1" u="sng" dirty="0">
                <a:solidFill>
                  <a:srgbClr val="C00000"/>
                </a:solidFill>
              </a:rPr>
              <a:t>three days' journey</a:t>
            </a:r>
            <a:r>
              <a:rPr lang="en-US" b="1" u="sng" dirty="0">
                <a:solidFill>
                  <a:srgbClr val="0070C0"/>
                </a:solidFill>
              </a:rPr>
              <a:t> into the wilderness</a:t>
            </a:r>
            <a:r>
              <a:rPr lang="en-US" dirty="0">
                <a:solidFill>
                  <a:srgbClr val="0070C0"/>
                </a:solidFill>
              </a:rPr>
              <a:t>, and sacrifice to </a:t>
            </a:r>
            <a:r>
              <a:rPr lang="en-US" dirty="0" smtClean="0">
                <a:solidFill>
                  <a:srgbClr val="0070C0"/>
                </a:solidFill>
              </a:rPr>
              <a:t>[Yahuah our Elohim], </a:t>
            </a:r>
            <a:r>
              <a:rPr lang="en-US" b="1" u="sng" dirty="0">
                <a:solidFill>
                  <a:srgbClr val="0070C0"/>
                </a:solidFill>
              </a:rPr>
              <a:t>as he shall command us</a:t>
            </a:r>
            <a:r>
              <a:rPr lang="en-US" dirty="0" smtClean="0">
                <a:solidFill>
                  <a:srgbClr val="0070C0"/>
                </a:solidFill>
              </a:rPr>
              <a:t>.   </a:t>
            </a:r>
            <a:r>
              <a:rPr lang="en-US" sz="1800" i="1" dirty="0" smtClean="0"/>
              <a:t>KJV</a:t>
            </a:r>
            <a:endParaRPr lang="en-US" dirty="0"/>
          </a:p>
          <a:p>
            <a:pPr marL="0" indent="0">
              <a:buNone/>
            </a:pPr>
            <a:endParaRPr lang="en-US" dirty="0"/>
          </a:p>
        </p:txBody>
      </p:sp>
      <p:pic>
        <p:nvPicPr>
          <p:cNvPr id="1026" name="Picture 2" descr="C:\Users\Rae\Desktop\repeat symbol.png"/>
          <p:cNvPicPr>
            <a:picLocks noChangeAspect="1" noChangeArrowheads="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314568" y="5714999"/>
            <a:ext cx="1051994" cy="1007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6523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up)">
                                      <p:cBhvr>
                                        <p:cTn id="7" dur="2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up)">
                                      <p:cBhvr>
                                        <p:cTn id="12" dur="20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wipe(up)">
                                      <p:cBhvr>
                                        <p:cTn id="17"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alpha val="58000"/>
              </a:schemeClr>
            </a:gs>
            <a:gs pos="49000">
              <a:schemeClr val="bg1">
                <a:tint val="72000"/>
                <a:shade val="99000"/>
                <a:satMod val="200000"/>
              </a:schemeClr>
            </a:gs>
            <a:gs pos="100000">
              <a:schemeClr val="accent2">
                <a:lumMod val="20000"/>
                <a:lumOff val="8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normAutofit fontScale="92500" lnSpcReduction="20000"/>
          </a:bodyPr>
          <a:lstStyle/>
          <a:p>
            <a:fld id="{A0A75170-548C-4A8B-8FEE-6418D9891680}" type="slidenum">
              <a:rPr lang="en-US" smtClean="0"/>
              <a:t>7</a:t>
            </a:fld>
            <a:endParaRPr lang="en-US"/>
          </a:p>
        </p:txBody>
      </p:sp>
      <p:sp>
        <p:nvSpPr>
          <p:cNvPr id="4" name="Title 3"/>
          <p:cNvSpPr>
            <a:spLocks noGrp="1"/>
          </p:cNvSpPr>
          <p:nvPr>
            <p:ph type="title"/>
          </p:nvPr>
        </p:nvSpPr>
        <p:spPr>
          <a:xfrm>
            <a:off x="276225" y="228601"/>
            <a:ext cx="859155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rPr>
              <a:t>Yahuah’s Command is Very Specific</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Content Placeholder 4"/>
          <p:cNvSpPr>
            <a:spLocks noGrp="1"/>
          </p:cNvSpPr>
          <p:nvPr>
            <p:ph sz="quarter" idx="13"/>
          </p:nvPr>
        </p:nvSpPr>
        <p:spPr>
          <a:xfrm>
            <a:off x="426720" y="1066800"/>
            <a:ext cx="8336280" cy="5169408"/>
          </a:xfrm>
        </p:spPr>
        <p:txBody>
          <a:bodyPr>
            <a:normAutofit/>
            <a:scene3d>
              <a:camera prst="orthographicFront"/>
              <a:lightRig rig="threePt" dir="t"/>
            </a:scene3d>
            <a:sp3d extrusionH="57150">
              <a:bevelT w="38100" h="38100"/>
            </a:sp3d>
          </a:bodyPr>
          <a:lstStyle/>
          <a:p>
            <a:pPr marL="0" indent="0" algn="ctr">
              <a:buNone/>
            </a:pPr>
            <a:r>
              <a:rPr lang="en-US" sz="2400" b="1" dirty="0" smtClean="0">
                <a:solidFill>
                  <a:srgbClr val="0000CC"/>
                </a:solidFill>
                <a:latin typeface="Comic Sans MS" pitchFamily="66" charset="0"/>
                <a:ea typeface="Calibri" panose="020F0502020204030204" pitchFamily="34" charset="0"/>
                <a:cs typeface="Times New Roman" panose="02020603050405020304" pitchFamily="18" charset="0"/>
              </a:rPr>
              <a:t>Yahuah </a:t>
            </a:r>
            <a:r>
              <a:rPr lang="en-US" sz="2400" dirty="0" smtClean="0">
                <a:latin typeface="Comic Sans MS" pitchFamily="66" charset="0"/>
                <a:ea typeface="Calibri" panose="020F0502020204030204" pitchFamily="34" charset="0"/>
                <a:cs typeface="Times New Roman" panose="02020603050405020304" pitchFamily="18" charset="0"/>
              </a:rPr>
              <a:t>fully intended </a:t>
            </a:r>
            <a:r>
              <a:rPr lang="en-US" sz="2400" dirty="0">
                <a:latin typeface="Comic Sans MS" pitchFamily="66" charset="0"/>
                <a:ea typeface="Calibri" panose="020F0502020204030204" pitchFamily="34" charset="0"/>
                <a:cs typeface="Times New Roman" panose="02020603050405020304" pitchFamily="18" charset="0"/>
              </a:rPr>
              <a:t>a </a:t>
            </a:r>
            <a:r>
              <a:rPr lang="en-US" sz="2400" b="1" u="sng" dirty="0">
                <a:solidFill>
                  <a:srgbClr val="FF0000"/>
                </a:solidFill>
                <a:latin typeface="Comic Sans MS" pitchFamily="66" charset="0"/>
                <a:ea typeface="Calibri" panose="020F0502020204030204" pitchFamily="34" charset="0"/>
                <a:cs typeface="Times New Roman" panose="02020603050405020304" pitchFamily="18" charset="0"/>
              </a:rPr>
              <a:t>minimum</a:t>
            </a:r>
            <a:r>
              <a:rPr lang="en-US" sz="2400" dirty="0">
                <a:latin typeface="Comic Sans MS" pitchFamily="66" charset="0"/>
                <a:ea typeface="Calibri" panose="020F0502020204030204" pitchFamily="34" charset="0"/>
                <a:cs typeface="Times New Roman" panose="02020603050405020304" pitchFamily="18" charset="0"/>
              </a:rPr>
              <a:t> of </a:t>
            </a:r>
            <a:r>
              <a:rPr lang="en-US" sz="2400" b="1" dirty="0">
                <a:effectLst>
                  <a:glow rad="228600">
                    <a:schemeClr val="accent2">
                      <a:satMod val="175000"/>
                      <a:alpha val="40000"/>
                    </a:schemeClr>
                  </a:glow>
                </a:effectLst>
                <a:latin typeface="Comic Sans MS" pitchFamily="66" charset="0"/>
                <a:ea typeface="Calibri" panose="020F0502020204030204" pitchFamily="34" charset="0"/>
                <a:cs typeface="Times New Roman" panose="02020603050405020304" pitchFamily="18" charset="0"/>
              </a:rPr>
              <a:t>three</a:t>
            </a:r>
            <a:r>
              <a:rPr lang="en-US" sz="2400" dirty="0">
                <a:latin typeface="Comic Sans MS" pitchFamily="66" charset="0"/>
                <a:ea typeface="Calibri" panose="020F0502020204030204" pitchFamily="34" charset="0"/>
                <a:cs typeface="Times New Roman" panose="02020603050405020304" pitchFamily="18" charset="0"/>
              </a:rPr>
              <a:t> cycles (days) </a:t>
            </a:r>
            <a:r>
              <a:rPr lang="en-US" sz="2400" dirty="0" smtClean="0">
                <a:latin typeface="Comic Sans MS" pitchFamily="66" charset="0"/>
                <a:ea typeface="Calibri" panose="020F0502020204030204" pitchFamily="34" charset="0"/>
                <a:cs typeface="Times New Roman" panose="02020603050405020304" pitchFamily="18" charset="0"/>
              </a:rPr>
              <a:t>of travel </a:t>
            </a:r>
            <a:r>
              <a:rPr lang="en-US" sz="2400" dirty="0">
                <a:latin typeface="Comic Sans MS" pitchFamily="66" charset="0"/>
                <a:ea typeface="Calibri" panose="020F0502020204030204" pitchFamily="34" charset="0"/>
                <a:cs typeface="Times New Roman" panose="02020603050405020304" pitchFamily="18" charset="0"/>
              </a:rPr>
              <a:t>for the Hebrew nation </a:t>
            </a:r>
            <a:r>
              <a:rPr lang="en-US" sz="2400" dirty="0" smtClean="0">
                <a:latin typeface="Comic Sans MS" pitchFamily="66" charset="0"/>
                <a:ea typeface="Calibri" panose="020F0502020204030204" pitchFamily="34" charset="0"/>
                <a:cs typeface="Times New Roman" panose="02020603050405020304" pitchFamily="18" charset="0"/>
              </a:rPr>
              <a:t>before they were required to</a:t>
            </a:r>
            <a:r>
              <a:rPr lang="en-US" sz="2400" dirty="0" smtClean="0">
                <a:solidFill>
                  <a:schemeClr val="bg1"/>
                </a:solidFill>
                <a:latin typeface="Comic Sans MS" pitchFamily="66" charset="0"/>
                <a:ea typeface="Calibri" panose="020F0502020204030204" pitchFamily="34" charset="0"/>
                <a:cs typeface="Times New Roman" panose="02020603050405020304" pitchFamily="18" charset="0"/>
              </a:rPr>
              <a:t> </a:t>
            </a:r>
            <a:r>
              <a:rPr lang="en-US" sz="2400" b="1" dirty="0">
                <a:solidFill>
                  <a:srgbClr val="FF0000"/>
                </a:solidFill>
                <a:effectLst>
                  <a:glow rad="228600">
                    <a:schemeClr val="accent2">
                      <a:satMod val="175000"/>
                      <a:alpha val="40000"/>
                    </a:schemeClr>
                  </a:glow>
                </a:effectLst>
                <a:latin typeface="Comic Sans MS" pitchFamily="66" charset="0"/>
                <a:ea typeface="Calibri" panose="020F0502020204030204" pitchFamily="34" charset="0"/>
                <a:cs typeface="Times New Roman" panose="02020603050405020304" pitchFamily="18" charset="0"/>
              </a:rPr>
              <a:t>SAFELY</a:t>
            </a:r>
            <a:r>
              <a:rPr lang="en-US" sz="2400" b="1" dirty="0">
                <a:solidFill>
                  <a:srgbClr val="FF0000"/>
                </a:solidFill>
                <a:latin typeface="Comic Sans MS" pitchFamily="66" charset="0"/>
                <a:ea typeface="Calibri" panose="020F0502020204030204" pitchFamily="34" charset="0"/>
                <a:cs typeface="Times New Roman" panose="02020603050405020304" pitchFamily="18" charset="0"/>
              </a:rPr>
              <a:t> </a:t>
            </a:r>
            <a:r>
              <a:rPr lang="en-US" sz="2400" b="1" dirty="0">
                <a:solidFill>
                  <a:srgbClr val="FF0000"/>
                </a:solidFill>
                <a:effectLst>
                  <a:glow rad="228600">
                    <a:schemeClr val="accent2">
                      <a:satMod val="175000"/>
                      <a:alpha val="40000"/>
                    </a:schemeClr>
                  </a:glow>
                </a:effectLst>
                <a:latin typeface="Comic Sans MS" pitchFamily="66" charset="0"/>
                <a:ea typeface="Calibri" panose="020F0502020204030204" pitchFamily="34" charset="0"/>
                <a:cs typeface="Times New Roman" panose="02020603050405020304" pitchFamily="18" charset="0"/>
              </a:rPr>
              <a:t>SACRIFICE</a:t>
            </a:r>
            <a:r>
              <a:rPr lang="en-US" sz="2400" dirty="0">
                <a:solidFill>
                  <a:schemeClr val="bg1"/>
                </a:solidFill>
                <a:latin typeface="Comic Sans MS" pitchFamily="66" charset="0"/>
                <a:ea typeface="Calibri" panose="020F0502020204030204" pitchFamily="34" charset="0"/>
                <a:cs typeface="Times New Roman" panose="02020603050405020304" pitchFamily="18" charset="0"/>
              </a:rPr>
              <a:t> </a:t>
            </a:r>
            <a:r>
              <a:rPr lang="en-US" sz="2400" dirty="0" smtClean="0">
                <a:latin typeface="Comic Sans MS" pitchFamily="66" charset="0"/>
                <a:ea typeface="Calibri" panose="020F0502020204030204" pitchFamily="34" charset="0"/>
                <a:cs typeface="Times New Roman" panose="02020603050405020304" pitchFamily="18" charset="0"/>
              </a:rPr>
              <a:t>to </a:t>
            </a:r>
            <a:r>
              <a:rPr lang="en-US" sz="2400" b="1" dirty="0" smtClean="0">
                <a:solidFill>
                  <a:srgbClr val="0000CC"/>
                </a:solidFill>
                <a:latin typeface="Comic Sans MS" pitchFamily="66" charset="0"/>
                <a:ea typeface="Calibri" panose="020F0502020204030204" pitchFamily="34" charset="0"/>
                <a:cs typeface="Times New Roman" panose="02020603050405020304" pitchFamily="18" charset="0"/>
              </a:rPr>
              <a:t>Him.</a:t>
            </a:r>
            <a:br>
              <a:rPr lang="en-US" sz="2400" b="1" dirty="0" smtClean="0">
                <a:solidFill>
                  <a:srgbClr val="0000CC"/>
                </a:solidFill>
                <a:latin typeface="Comic Sans MS" pitchFamily="66" charset="0"/>
                <a:ea typeface="Calibri" panose="020F0502020204030204" pitchFamily="34" charset="0"/>
                <a:cs typeface="Times New Roman" panose="02020603050405020304" pitchFamily="18" charset="0"/>
              </a:rPr>
            </a:br>
            <a:r>
              <a:rPr lang="en-US" sz="2400" b="1" dirty="0" smtClean="0">
                <a:solidFill>
                  <a:srgbClr val="0000CC"/>
                </a:solidFill>
                <a:latin typeface="Comic Sans MS" pitchFamily="66" charset="0"/>
                <a:ea typeface="Calibri" panose="020F0502020204030204" pitchFamily="34" charset="0"/>
                <a:cs typeface="Times New Roman" panose="02020603050405020304" pitchFamily="18" charset="0"/>
              </a:rPr>
              <a:t> </a:t>
            </a:r>
            <a:br>
              <a:rPr lang="en-US" sz="2400" b="1" dirty="0" smtClean="0">
                <a:solidFill>
                  <a:srgbClr val="0000CC"/>
                </a:solidFill>
                <a:latin typeface="Comic Sans MS" pitchFamily="66" charset="0"/>
                <a:ea typeface="Calibri" panose="020F0502020204030204" pitchFamily="34" charset="0"/>
                <a:cs typeface="Times New Roman" panose="02020603050405020304" pitchFamily="18" charset="0"/>
              </a:rPr>
            </a:br>
            <a:r>
              <a:rPr lang="en-US" sz="2800" b="1" dirty="0" smtClean="0">
                <a:latin typeface="Comic Sans MS" pitchFamily="66" charset="0"/>
                <a:ea typeface="Calibri" panose="020F0502020204030204" pitchFamily="34" charset="0"/>
                <a:cs typeface="Times New Roman" panose="02020603050405020304" pitchFamily="18" charset="0"/>
              </a:rPr>
              <a:t>This </a:t>
            </a:r>
            <a:r>
              <a:rPr lang="en-US" sz="2800" b="1" dirty="0">
                <a:latin typeface="Comic Sans MS" pitchFamily="66" charset="0"/>
                <a:ea typeface="Calibri" panose="020F0502020204030204" pitchFamily="34" charset="0"/>
                <a:cs typeface="Times New Roman" panose="02020603050405020304" pitchFamily="18" charset="0"/>
              </a:rPr>
              <a:t>point is </a:t>
            </a:r>
            <a:r>
              <a:rPr lang="en-US" sz="2800" b="1" dirty="0">
                <a:solidFill>
                  <a:srgbClr val="FF0000"/>
                </a:solidFill>
                <a:effectLst>
                  <a:glow rad="228600">
                    <a:schemeClr val="accent5">
                      <a:satMod val="175000"/>
                      <a:alpha val="40000"/>
                    </a:schemeClr>
                  </a:glow>
                </a:effectLst>
                <a:latin typeface="Comic Sans MS" pitchFamily="66" charset="0"/>
                <a:ea typeface="Calibri" panose="020F0502020204030204" pitchFamily="34" charset="0"/>
                <a:cs typeface="Times New Roman" panose="02020603050405020304" pitchFamily="18" charset="0"/>
              </a:rPr>
              <a:t>extremely crucial </a:t>
            </a:r>
            <a:r>
              <a:rPr lang="en-US" sz="2800" b="1" dirty="0">
                <a:latin typeface="Comic Sans MS" pitchFamily="66" charset="0"/>
                <a:ea typeface="Calibri" panose="020F0502020204030204" pitchFamily="34" charset="0"/>
                <a:cs typeface="Times New Roman" panose="02020603050405020304" pitchFamily="18" charset="0"/>
              </a:rPr>
              <a:t>to recognize</a:t>
            </a:r>
            <a:r>
              <a:rPr lang="en-US" sz="2800" b="1" dirty="0" smtClean="0">
                <a:latin typeface="Comic Sans MS" pitchFamily="66" charset="0"/>
                <a:ea typeface="Calibri" panose="020F0502020204030204" pitchFamily="34" charset="0"/>
                <a:cs typeface="Times New Roman" panose="02020603050405020304" pitchFamily="18" charset="0"/>
              </a:rPr>
              <a:t>.</a:t>
            </a:r>
            <a:br>
              <a:rPr lang="en-US" sz="2800" b="1" dirty="0" smtClean="0">
                <a:latin typeface="Comic Sans MS" pitchFamily="66" charset="0"/>
                <a:ea typeface="Calibri" panose="020F0502020204030204" pitchFamily="34" charset="0"/>
                <a:cs typeface="Times New Roman" panose="02020603050405020304" pitchFamily="18" charset="0"/>
              </a:rPr>
            </a:br>
            <a:endParaRPr lang="en-US" sz="1600" b="1" dirty="0" smtClean="0">
              <a:latin typeface="Comic Sans MS" pitchFamily="66" charset="0"/>
              <a:ea typeface="Calibri" panose="020F0502020204030204" pitchFamily="34" charset="0"/>
              <a:cs typeface="Times New Roman" panose="02020603050405020304" pitchFamily="18" charset="0"/>
            </a:endParaRPr>
          </a:p>
          <a:p>
            <a:pPr marL="0" indent="0">
              <a:buNone/>
            </a:pPr>
            <a:endParaRPr lang="en-US" sz="2400" b="1" dirty="0">
              <a:latin typeface="Ravie" pitchFamily="82" charset="0"/>
            </a:endParaRPr>
          </a:p>
          <a:p>
            <a:pPr marL="0" indent="0" algn="r">
              <a:buNone/>
            </a:pPr>
            <a:r>
              <a:rPr lang="en-US" sz="3200" b="1" spc="300" dirty="0" smtClean="0">
                <a:solidFill>
                  <a:schemeClr val="accent4"/>
                </a:solidFill>
                <a:latin typeface="Ravie" pitchFamily="82" charset="0"/>
              </a:rPr>
              <a:t>But, Pharaoh </a:t>
            </a:r>
            <a:br>
              <a:rPr lang="en-US" sz="3200" b="1" spc="300" dirty="0" smtClean="0">
                <a:solidFill>
                  <a:schemeClr val="accent4"/>
                </a:solidFill>
                <a:latin typeface="Ravie" pitchFamily="82" charset="0"/>
              </a:rPr>
            </a:br>
            <a:r>
              <a:rPr lang="en-US" sz="3200" b="1" spc="300" dirty="0" smtClean="0">
                <a:solidFill>
                  <a:schemeClr val="accent4"/>
                </a:solidFill>
                <a:latin typeface="Ravie" pitchFamily="82" charset="0"/>
              </a:rPr>
              <a:t>suggested </a:t>
            </a:r>
            <a:br>
              <a:rPr lang="en-US" sz="3200" b="1" spc="300" dirty="0" smtClean="0">
                <a:solidFill>
                  <a:schemeClr val="accent4"/>
                </a:solidFill>
                <a:latin typeface="Ravie" pitchFamily="82" charset="0"/>
              </a:rPr>
            </a:br>
            <a:r>
              <a:rPr lang="en-US" sz="3200" b="1" spc="300" dirty="0" smtClean="0">
                <a:solidFill>
                  <a:schemeClr val="accent4"/>
                </a:solidFill>
                <a:latin typeface="Ravie" pitchFamily="82" charset="0"/>
              </a:rPr>
              <a:t>another </a:t>
            </a:r>
            <a:br>
              <a:rPr lang="en-US" sz="3200" b="1" spc="300" dirty="0" smtClean="0">
                <a:solidFill>
                  <a:schemeClr val="accent4"/>
                </a:solidFill>
                <a:latin typeface="Ravie" pitchFamily="82" charset="0"/>
              </a:rPr>
            </a:br>
            <a:r>
              <a:rPr lang="en-US" sz="3200" b="1" spc="300" dirty="0" smtClean="0">
                <a:solidFill>
                  <a:schemeClr val="accent4"/>
                </a:solidFill>
                <a:latin typeface="Ravie" pitchFamily="82" charset="0"/>
              </a:rPr>
              <a:t>option.</a:t>
            </a:r>
            <a:endParaRPr lang="en-US" sz="3600" b="1" spc="300" dirty="0">
              <a:solidFill>
                <a:schemeClr val="accent4"/>
              </a:solidFill>
              <a:latin typeface="Ravie" pitchFamily="82" charset="0"/>
            </a:endParaRPr>
          </a:p>
        </p:txBody>
      </p:sp>
      <p:pic>
        <p:nvPicPr>
          <p:cNvPr id="2050" name="Picture 2" descr="C:\Users\Rae\Desktop\moses &amp; pharao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505200"/>
            <a:ext cx="3342518" cy="2713660"/>
          </a:xfrm>
          <a:prstGeom prst="round2DiagRect">
            <a:avLst>
              <a:gd name="adj1" fmla="val 16667"/>
              <a:gd name="adj2" fmla="val 0"/>
            </a:avLst>
          </a:prstGeom>
          <a:ln w="88900" cap="sq">
            <a:solidFill>
              <a:schemeClr val="accent5">
                <a:lumMod val="75000"/>
              </a:schemeClr>
            </a:solidFill>
            <a:miter lim="800000"/>
          </a:ln>
          <a:effectLst>
            <a:outerShdw blurRad="254000" algn="tl" rotWithShape="0">
              <a:srgbClr val="000000">
                <a:alpha val="43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4383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up)">
                                      <p:cBhvr>
                                        <p:cTn id="7" dur="1750"/>
                                        <p:tgtEl>
                                          <p:spTgt spid="5">
                                            <p:txEl>
                                              <p:pRg st="2" end="2"/>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up)">
                                      <p:cBhvr>
                                        <p:cTn id="10"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alpha val="58000"/>
              </a:schemeClr>
            </a:gs>
            <a:gs pos="49000">
              <a:schemeClr val="bg1">
                <a:tint val="72000"/>
                <a:shade val="99000"/>
                <a:satMod val="200000"/>
              </a:schemeClr>
            </a:gs>
            <a:gs pos="100000">
              <a:schemeClr val="accent2">
                <a:lumMod val="20000"/>
                <a:lumOff val="80000"/>
              </a:schemeClr>
            </a:gs>
          </a:gsLst>
          <a:lin ang="8100000" scaled="1"/>
          <a:tileRect/>
        </a:gra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normAutofit fontScale="92500" lnSpcReduction="20000"/>
          </a:bodyPr>
          <a:lstStyle/>
          <a:p>
            <a:fld id="{A0A75170-548C-4A8B-8FEE-6418D9891680}" type="slidenum">
              <a:rPr lang="en-US" smtClean="0"/>
              <a:t>8</a:t>
            </a:fld>
            <a:endParaRPr lang="en-US"/>
          </a:p>
        </p:txBody>
      </p:sp>
      <p:sp>
        <p:nvSpPr>
          <p:cNvPr id="4" name="Title 3"/>
          <p:cNvSpPr>
            <a:spLocks noGrp="1"/>
          </p:cNvSpPr>
          <p:nvPr>
            <p:ph type="title"/>
          </p:nvPr>
        </p:nvSpPr>
        <p:spPr>
          <a:xfrm>
            <a:off x="276225" y="228601"/>
            <a:ext cx="859155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solidFill>
                  <a:srgbClr val="C00000"/>
                </a:solidFill>
                <a:effectLst>
                  <a:outerShdw blurRad="50800" dist="39000" dir="5460000" algn="tl">
                    <a:srgbClr val="000000">
                      <a:alpha val="38000"/>
                    </a:srgbClr>
                  </a:outerShdw>
                </a:effectLst>
                <a:latin typeface="Arial Rounded MT Bold" pitchFamily="34" charset="0"/>
              </a:rPr>
              <a:t>What did Pharaoh Suggest?</a:t>
            </a:r>
            <a:endParaRPr lang="en-US" b="1" dirty="0">
              <a:ln w="11430"/>
              <a:solidFill>
                <a:srgbClr val="C00000"/>
              </a:solidFill>
              <a:effectLst>
                <a:outerShdw blurRad="50800" dist="39000" dir="5460000" algn="tl">
                  <a:srgbClr val="000000">
                    <a:alpha val="38000"/>
                  </a:srgbClr>
                </a:outerShdw>
              </a:effectLst>
            </a:endParaRPr>
          </a:p>
        </p:txBody>
      </p:sp>
      <p:sp>
        <p:nvSpPr>
          <p:cNvPr id="5" name="Content Placeholder 4"/>
          <p:cNvSpPr>
            <a:spLocks noGrp="1"/>
          </p:cNvSpPr>
          <p:nvPr>
            <p:ph sz="quarter" idx="13"/>
          </p:nvPr>
        </p:nvSpPr>
        <p:spPr>
          <a:xfrm>
            <a:off x="304800" y="1066800"/>
            <a:ext cx="8610600" cy="5638800"/>
          </a:xfrm>
        </p:spPr>
        <p:txBody>
          <a:bodyPr>
            <a:normAutofit fontScale="77500" lnSpcReduction="20000"/>
            <a:scene3d>
              <a:camera prst="orthographicFront"/>
              <a:lightRig rig="threePt" dir="t"/>
            </a:scene3d>
            <a:sp3d extrusionH="57150">
              <a:bevelT w="38100" h="38100"/>
            </a:sp3d>
          </a:bodyPr>
          <a:lstStyle/>
          <a:p>
            <a:pPr marL="1371600" indent="-1371600">
              <a:spcBef>
                <a:spcPts val="0"/>
              </a:spcBef>
              <a:spcAft>
                <a:spcPts val="2400"/>
              </a:spcAft>
              <a:buNone/>
            </a:pPr>
            <a:r>
              <a:rPr lang="en-US" sz="3600" dirty="0" err="1" smtClean="0">
                <a:solidFill>
                  <a:srgbClr val="008080"/>
                </a:solidFill>
                <a:latin typeface="Comic Sans MS" pitchFamily="66" charset="0"/>
                <a:ea typeface="Calibri" panose="020F0502020204030204" pitchFamily="34" charset="0"/>
                <a:cs typeface="Segoe UI" panose="020B0502040204020203" pitchFamily="34" charset="0"/>
              </a:rPr>
              <a:t>Exo</a:t>
            </a:r>
            <a:r>
              <a:rPr lang="en-US" sz="3600" dirty="0" smtClean="0">
                <a:solidFill>
                  <a:srgbClr val="008080"/>
                </a:solidFill>
                <a:latin typeface="Comic Sans MS" pitchFamily="66" charset="0"/>
                <a:ea typeface="Calibri" panose="020F0502020204030204" pitchFamily="34" charset="0"/>
                <a:cs typeface="Segoe UI" panose="020B0502040204020203" pitchFamily="34" charset="0"/>
              </a:rPr>
              <a:t> </a:t>
            </a:r>
            <a:r>
              <a:rPr lang="en-US" sz="3600" dirty="0">
                <a:solidFill>
                  <a:srgbClr val="008080"/>
                </a:solidFill>
                <a:latin typeface="Comic Sans MS" pitchFamily="66" charset="0"/>
                <a:ea typeface="Calibri" panose="020F0502020204030204" pitchFamily="34" charset="0"/>
                <a:cs typeface="Segoe UI" panose="020B0502040204020203" pitchFamily="34" charset="0"/>
              </a:rPr>
              <a:t>8:25</a:t>
            </a:r>
            <a:r>
              <a:rPr lang="en-US" sz="3600" dirty="0">
                <a:solidFill>
                  <a:srgbClr val="5133AB"/>
                </a:solidFill>
                <a:latin typeface="Comic Sans MS" panose="030F0702030302020204" pitchFamily="66" charset="0"/>
                <a:ea typeface="Calibri" panose="020F0502020204030204" pitchFamily="34" charset="0"/>
                <a:cs typeface="Segoe UI" panose="020B0502040204020203" pitchFamily="34" charset="0"/>
              </a:rPr>
              <a:t>  </a:t>
            </a:r>
            <a:r>
              <a:rPr lang="en-US" sz="3600" dirty="0">
                <a:solidFill>
                  <a:srgbClr val="E36C0A"/>
                </a:solidFill>
                <a:latin typeface="Comic Sans MS" panose="030F0702030302020204" pitchFamily="66" charset="0"/>
                <a:ea typeface="Calibri" panose="020F0502020204030204" pitchFamily="34" charset="0"/>
                <a:cs typeface="Segoe UI" panose="020B0502040204020203" pitchFamily="34" charset="0"/>
              </a:rPr>
              <a:t>Pharaoh then called for </a:t>
            </a:r>
            <a:r>
              <a:rPr lang="en-US" sz="3600" dirty="0" smtClean="0">
                <a:solidFill>
                  <a:srgbClr val="E36C0A"/>
                </a:solidFill>
                <a:latin typeface="Comic Sans MS" panose="030F0702030302020204" pitchFamily="66" charset="0"/>
                <a:ea typeface="Calibri" panose="020F0502020204030204" pitchFamily="34" charset="0"/>
                <a:cs typeface="Segoe UI" panose="020B0502040204020203" pitchFamily="34" charset="0"/>
              </a:rPr>
              <a:t>Moses </a:t>
            </a:r>
            <a:r>
              <a:rPr lang="en-US" sz="3600" dirty="0">
                <a:solidFill>
                  <a:srgbClr val="E36C0A"/>
                </a:solidFill>
                <a:latin typeface="Comic Sans MS" panose="030F0702030302020204" pitchFamily="66" charset="0"/>
                <a:ea typeface="Calibri" panose="020F0502020204030204" pitchFamily="34" charset="0"/>
                <a:cs typeface="Segoe UI" panose="020B0502040204020203" pitchFamily="34" charset="0"/>
              </a:rPr>
              <a:t>and </a:t>
            </a:r>
            <a:r>
              <a:rPr lang="en-US" sz="3600" dirty="0" smtClean="0">
                <a:solidFill>
                  <a:srgbClr val="E36C0A"/>
                </a:solidFill>
                <a:latin typeface="Comic Sans MS" panose="030F0702030302020204" pitchFamily="66" charset="0"/>
                <a:ea typeface="Calibri" panose="020F0502020204030204" pitchFamily="34" charset="0"/>
                <a:cs typeface="Segoe UI" panose="020B0502040204020203" pitchFamily="34" charset="0"/>
              </a:rPr>
              <a:t>Aaron</a:t>
            </a:r>
            <a:r>
              <a:rPr lang="en-US" sz="3600" dirty="0">
                <a:solidFill>
                  <a:srgbClr val="E36C0A"/>
                </a:solidFill>
                <a:latin typeface="Comic Sans MS" panose="030F0702030302020204" pitchFamily="66" charset="0"/>
                <a:ea typeface="Calibri" panose="020F0502020204030204" pitchFamily="34" charset="0"/>
                <a:cs typeface="Segoe UI" panose="020B0502040204020203" pitchFamily="34" charset="0"/>
              </a:rPr>
              <a:t>, and said, </a:t>
            </a:r>
            <a:r>
              <a:rPr lang="en-US" sz="3600" dirty="0">
                <a:solidFill>
                  <a:srgbClr val="AC193D"/>
                </a:solidFill>
                <a:latin typeface="Comic Sans MS" panose="030F0702030302020204" pitchFamily="66" charset="0"/>
                <a:ea typeface="Calibri" panose="020F0502020204030204" pitchFamily="34" charset="0"/>
                <a:cs typeface="Segoe UI" panose="020B0502040204020203" pitchFamily="34" charset="0"/>
              </a:rPr>
              <a:t>Go, slaughter to your Elohim </a:t>
            </a:r>
            <a:r>
              <a:rPr lang="en-US" sz="3600" b="1" i="1" u="sng" dirty="0">
                <a:solidFill>
                  <a:srgbClr val="AC193D"/>
                </a:solidFill>
                <a:effectLst>
                  <a:glow rad="228600">
                    <a:schemeClr val="accent5">
                      <a:satMod val="175000"/>
                      <a:alpha val="40000"/>
                    </a:schemeClr>
                  </a:glow>
                </a:effectLst>
                <a:latin typeface="Comic Sans MS" panose="030F0702030302020204" pitchFamily="66" charset="0"/>
                <a:ea typeface="Calibri" panose="020F0502020204030204" pitchFamily="34" charset="0"/>
                <a:cs typeface="Segoe UI" panose="020B0502040204020203" pitchFamily="34" charset="0"/>
              </a:rPr>
              <a:t>in</a:t>
            </a:r>
            <a:r>
              <a:rPr lang="en-US" sz="3600" b="1" i="1" dirty="0">
                <a:solidFill>
                  <a:srgbClr val="AC193D"/>
                </a:solidFill>
                <a:effectLst>
                  <a:glow rad="228600">
                    <a:schemeClr val="accent5">
                      <a:satMod val="175000"/>
                      <a:alpha val="40000"/>
                    </a:schemeClr>
                  </a:glow>
                </a:effectLst>
                <a:latin typeface="Comic Sans MS" panose="030F0702030302020204" pitchFamily="66" charset="0"/>
                <a:ea typeface="Calibri" panose="020F0502020204030204" pitchFamily="34" charset="0"/>
                <a:cs typeface="Segoe UI" panose="020B0502040204020203" pitchFamily="34" charset="0"/>
              </a:rPr>
              <a:t> </a:t>
            </a:r>
            <a:r>
              <a:rPr lang="en-US" sz="3600" b="1" i="1" u="sng" dirty="0">
                <a:solidFill>
                  <a:srgbClr val="AC193D"/>
                </a:solidFill>
                <a:effectLst>
                  <a:glow rad="228600">
                    <a:schemeClr val="accent5">
                      <a:satMod val="175000"/>
                      <a:alpha val="40000"/>
                    </a:schemeClr>
                  </a:glow>
                </a:effectLst>
                <a:latin typeface="Comic Sans MS" panose="030F0702030302020204" pitchFamily="66" charset="0"/>
                <a:ea typeface="Calibri" panose="020F0502020204030204" pitchFamily="34" charset="0"/>
                <a:cs typeface="Segoe UI" panose="020B0502040204020203" pitchFamily="34" charset="0"/>
              </a:rPr>
              <a:t>the</a:t>
            </a:r>
            <a:r>
              <a:rPr lang="en-US" sz="3600" b="1" i="1" dirty="0">
                <a:solidFill>
                  <a:srgbClr val="AC193D"/>
                </a:solidFill>
                <a:effectLst>
                  <a:glow rad="228600">
                    <a:schemeClr val="accent5">
                      <a:satMod val="175000"/>
                      <a:alpha val="40000"/>
                    </a:schemeClr>
                  </a:glow>
                </a:effectLst>
                <a:latin typeface="Comic Sans MS" panose="030F0702030302020204" pitchFamily="66" charset="0"/>
                <a:ea typeface="Calibri" panose="020F0502020204030204" pitchFamily="34" charset="0"/>
                <a:cs typeface="Segoe UI" panose="020B0502040204020203" pitchFamily="34" charset="0"/>
              </a:rPr>
              <a:t> </a:t>
            </a:r>
            <a:r>
              <a:rPr lang="en-US" sz="3600" b="1" i="1" u="sng" dirty="0">
                <a:solidFill>
                  <a:srgbClr val="AC193D"/>
                </a:solidFill>
                <a:effectLst>
                  <a:glow rad="228600">
                    <a:schemeClr val="accent5">
                      <a:satMod val="175000"/>
                      <a:alpha val="40000"/>
                    </a:schemeClr>
                  </a:glow>
                </a:effectLst>
                <a:latin typeface="Comic Sans MS" panose="030F0702030302020204" pitchFamily="66" charset="0"/>
                <a:ea typeface="Calibri" panose="020F0502020204030204" pitchFamily="34" charset="0"/>
                <a:cs typeface="Segoe UI" panose="020B0502040204020203" pitchFamily="34" charset="0"/>
              </a:rPr>
              <a:t>land</a:t>
            </a:r>
            <a:r>
              <a:rPr lang="en-US" sz="3600" b="1" i="1" dirty="0" smtClean="0">
                <a:solidFill>
                  <a:srgbClr val="AC193D"/>
                </a:solidFill>
                <a:latin typeface="Comic Sans MS" panose="030F0702030302020204" pitchFamily="66" charset="0"/>
                <a:ea typeface="Calibri" panose="020F0502020204030204" pitchFamily="34" charset="0"/>
                <a:cs typeface="Segoe UI" panose="020B0502040204020203" pitchFamily="34" charset="0"/>
              </a:rPr>
              <a:t>.</a:t>
            </a:r>
            <a:br>
              <a:rPr lang="en-US" sz="3600" b="1" i="1" dirty="0" smtClean="0">
                <a:solidFill>
                  <a:srgbClr val="AC193D"/>
                </a:solidFill>
                <a:latin typeface="Comic Sans MS" panose="030F0702030302020204" pitchFamily="66" charset="0"/>
                <a:ea typeface="Calibri" panose="020F0502020204030204" pitchFamily="34" charset="0"/>
                <a:cs typeface="Segoe UI" panose="020B0502040204020203" pitchFamily="34" charset="0"/>
              </a:rPr>
            </a:br>
            <a:endParaRPr lang="en-US" sz="6200" b="1" i="1" dirty="0">
              <a:solidFill>
                <a:srgbClr val="AC193D"/>
              </a:solidFill>
              <a:latin typeface="Comic Sans MS" panose="030F0702030302020204" pitchFamily="66" charset="0"/>
              <a:ea typeface="Calibri" panose="020F0502020204030204" pitchFamily="34" charset="0"/>
              <a:cs typeface="Segoe UI" panose="020B0502040204020203" pitchFamily="34" charset="0"/>
            </a:endParaRPr>
          </a:p>
          <a:p>
            <a:pPr marL="1371600" indent="-1371600">
              <a:spcBef>
                <a:spcPts val="0"/>
              </a:spcBef>
              <a:spcAft>
                <a:spcPts val="2400"/>
              </a:spcAft>
              <a:buNone/>
            </a:pPr>
            <a:r>
              <a:rPr lang="en-US" sz="3600" dirty="0" err="1" smtClean="0">
                <a:solidFill>
                  <a:srgbClr val="008080"/>
                </a:solidFill>
                <a:latin typeface="Comic Sans MS" pitchFamily="66" charset="0"/>
                <a:ea typeface="Calibri" panose="020F0502020204030204" pitchFamily="34" charset="0"/>
                <a:cs typeface="Segoe UI" panose="020B0502040204020203" pitchFamily="34" charset="0"/>
              </a:rPr>
              <a:t>Exo</a:t>
            </a:r>
            <a:r>
              <a:rPr lang="en-US" sz="3600" dirty="0" smtClean="0">
                <a:solidFill>
                  <a:srgbClr val="008080"/>
                </a:solidFill>
                <a:latin typeface="Comic Sans MS" pitchFamily="66" charset="0"/>
                <a:ea typeface="Calibri" panose="020F0502020204030204" pitchFamily="34" charset="0"/>
                <a:cs typeface="Segoe UI" panose="020B0502040204020203" pitchFamily="34" charset="0"/>
              </a:rPr>
              <a:t> </a:t>
            </a:r>
            <a:r>
              <a:rPr lang="en-US" sz="3600" dirty="0">
                <a:solidFill>
                  <a:srgbClr val="008080"/>
                </a:solidFill>
                <a:latin typeface="Comic Sans MS" pitchFamily="66" charset="0"/>
                <a:ea typeface="Calibri" panose="020F0502020204030204" pitchFamily="34" charset="0"/>
                <a:cs typeface="Segoe UI" panose="020B0502040204020203" pitchFamily="34" charset="0"/>
              </a:rPr>
              <a:t>8:26</a:t>
            </a:r>
            <a:r>
              <a:rPr lang="en-US" sz="3600" dirty="0">
                <a:solidFill>
                  <a:srgbClr val="5133AB"/>
                </a:solidFill>
                <a:latin typeface="Comic Sans MS" panose="030F0702030302020204" pitchFamily="66" charset="0"/>
                <a:ea typeface="Calibri" panose="020F0502020204030204" pitchFamily="34" charset="0"/>
                <a:cs typeface="Segoe UI" panose="020B0502040204020203" pitchFamily="34" charset="0"/>
              </a:rPr>
              <a:t>  </a:t>
            </a:r>
            <a:r>
              <a:rPr lang="en-US" sz="4500" dirty="0">
                <a:solidFill>
                  <a:srgbClr val="E36C0A"/>
                </a:solidFill>
                <a:latin typeface="Comic Sans MS" panose="030F0702030302020204" pitchFamily="66" charset="0"/>
                <a:ea typeface="Calibri" panose="020F0502020204030204" pitchFamily="34" charset="0"/>
                <a:cs typeface="Segoe UI" panose="020B0502040204020203" pitchFamily="34" charset="0"/>
              </a:rPr>
              <a:t>And </a:t>
            </a:r>
            <a:r>
              <a:rPr lang="en-US" sz="4500" dirty="0" smtClean="0">
                <a:solidFill>
                  <a:srgbClr val="E36C0A"/>
                </a:solidFill>
                <a:latin typeface="Comic Sans MS" panose="030F0702030302020204" pitchFamily="66" charset="0"/>
                <a:ea typeface="Calibri" panose="020F0502020204030204" pitchFamily="34" charset="0"/>
                <a:cs typeface="Segoe UI" panose="020B0502040204020203" pitchFamily="34" charset="0"/>
              </a:rPr>
              <a:t>Moses </a:t>
            </a:r>
            <a:r>
              <a:rPr lang="en-US" sz="4500" dirty="0">
                <a:solidFill>
                  <a:srgbClr val="E36C0A"/>
                </a:solidFill>
                <a:latin typeface="Comic Sans MS" panose="030F0702030302020204" pitchFamily="66" charset="0"/>
                <a:ea typeface="Calibri" panose="020F0502020204030204" pitchFamily="34" charset="0"/>
                <a:cs typeface="Segoe UI" panose="020B0502040204020203" pitchFamily="34" charset="0"/>
              </a:rPr>
              <a:t>said</a:t>
            </a:r>
            <a:r>
              <a:rPr lang="en-US" sz="3600" dirty="0">
                <a:solidFill>
                  <a:srgbClr val="E36C0A"/>
                </a:solidFill>
                <a:latin typeface="Comic Sans MS" panose="030F0702030302020204" pitchFamily="66" charset="0"/>
                <a:ea typeface="Calibri" panose="020F0502020204030204" pitchFamily="34" charset="0"/>
                <a:cs typeface="Segoe UI" panose="020B0502040204020203" pitchFamily="34" charset="0"/>
              </a:rPr>
              <a:t>, </a:t>
            </a:r>
            <a:endParaRPr lang="en-US" sz="3600" dirty="0" smtClean="0">
              <a:solidFill>
                <a:srgbClr val="E36C0A"/>
              </a:solidFill>
              <a:latin typeface="Comic Sans MS" panose="030F0702030302020204" pitchFamily="66" charset="0"/>
              <a:ea typeface="Calibri" panose="020F0502020204030204" pitchFamily="34" charset="0"/>
              <a:cs typeface="Segoe UI" panose="020B0502040204020203" pitchFamily="34" charset="0"/>
            </a:endParaRPr>
          </a:p>
          <a:p>
            <a:pPr marL="1371600" indent="-1371600">
              <a:lnSpc>
                <a:spcPct val="120000"/>
              </a:lnSpc>
              <a:spcBef>
                <a:spcPts val="0"/>
              </a:spcBef>
              <a:spcAft>
                <a:spcPts val="2400"/>
              </a:spcAft>
              <a:buNone/>
            </a:pPr>
            <a:r>
              <a:rPr lang="en-US" sz="3600" b="1" i="1" dirty="0" smtClean="0">
                <a:solidFill>
                  <a:srgbClr val="008A17"/>
                </a:solidFill>
                <a:uFill>
                  <a:solidFill>
                    <a:srgbClr val="9900FF"/>
                  </a:solidFill>
                </a:uFill>
                <a:latin typeface="Comic Sans MS" panose="030F0702030302020204" pitchFamily="66" charset="0"/>
                <a:ea typeface="Calibri" panose="020F0502020204030204" pitchFamily="34" charset="0"/>
                <a:cs typeface="Segoe UI" panose="020B0502040204020203" pitchFamily="34" charset="0"/>
              </a:rPr>
              <a:t>	</a:t>
            </a:r>
            <a:r>
              <a:rPr lang="en-US" sz="3600" b="1" i="1" u="sng" dirty="0" smtClean="0">
                <a:solidFill>
                  <a:srgbClr val="008A17"/>
                </a:solidFill>
                <a:uFill>
                  <a:solidFill>
                    <a:srgbClr val="9900FF"/>
                  </a:solidFill>
                </a:uFill>
                <a:latin typeface="Comic Sans MS" panose="030F0702030302020204" pitchFamily="66" charset="0"/>
                <a:ea typeface="Calibri" panose="020F0502020204030204" pitchFamily="34" charset="0"/>
                <a:cs typeface="Segoe UI" panose="020B0502040204020203" pitchFamily="34" charset="0"/>
              </a:rPr>
              <a:t>It </a:t>
            </a:r>
            <a:r>
              <a:rPr lang="en-US" sz="3600" b="1" i="1" u="sng" dirty="0">
                <a:solidFill>
                  <a:srgbClr val="008A17"/>
                </a:solidFill>
                <a:uFill>
                  <a:solidFill>
                    <a:srgbClr val="9900FF"/>
                  </a:solidFill>
                </a:uFill>
                <a:latin typeface="Comic Sans MS" panose="030F0702030302020204" pitchFamily="66" charset="0"/>
                <a:ea typeface="Calibri" panose="020F0502020204030204" pitchFamily="34" charset="0"/>
                <a:cs typeface="Segoe UI" panose="020B0502040204020203" pitchFamily="34" charset="0"/>
              </a:rPr>
              <a:t>is not right to do so</a:t>
            </a:r>
            <a:r>
              <a:rPr lang="en-US" sz="3600" b="1" i="1" dirty="0">
                <a:solidFill>
                  <a:srgbClr val="008A17"/>
                </a:solidFill>
                <a:latin typeface="Comic Sans MS" panose="030F0702030302020204" pitchFamily="66" charset="0"/>
                <a:ea typeface="Calibri" panose="020F0502020204030204" pitchFamily="34" charset="0"/>
                <a:cs typeface="Segoe UI" panose="020B0502040204020203" pitchFamily="34" charset="0"/>
              </a:rPr>
              <a:t>, </a:t>
            </a:r>
            <a:r>
              <a:rPr lang="en-US" sz="3600" b="1" i="1" u="sng" dirty="0">
                <a:solidFill>
                  <a:srgbClr val="008A17"/>
                </a:solidFill>
                <a:latin typeface="Comic Sans MS" panose="030F0702030302020204" pitchFamily="66" charset="0"/>
                <a:ea typeface="Calibri" panose="020F0502020204030204" pitchFamily="34" charset="0"/>
                <a:cs typeface="Segoe UI" panose="020B0502040204020203" pitchFamily="34" charset="0"/>
              </a:rPr>
              <a:t>for we would be slaughtering the</a:t>
            </a:r>
            <a:r>
              <a:rPr lang="en-US" sz="3600" b="1" i="1" dirty="0">
                <a:solidFill>
                  <a:srgbClr val="008A17"/>
                </a:solidFill>
                <a:latin typeface="Comic Sans MS" panose="030F0702030302020204" pitchFamily="66" charset="0"/>
                <a:ea typeface="Calibri" panose="020F0502020204030204" pitchFamily="34" charset="0"/>
                <a:cs typeface="Segoe UI" panose="020B0502040204020203" pitchFamily="34" charset="0"/>
              </a:rPr>
              <a:t> </a:t>
            </a:r>
            <a:r>
              <a:rPr lang="en-US" sz="3600" b="1" i="1" u="sng" dirty="0">
                <a:solidFill>
                  <a:srgbClr val="008A17"/>
                </a:solidFill>
                <a:latin typeface="Comic Sans MS" panose="030F0702030302020204" pitchFamily="66" charset="0"/>
                <a:ea typeface="Calibri" panose="020F0502020204030204" pitchFamily="34" charset="0"/>
                <a:cs typeface="Segoe UI" panose="020B0502040204020203" pitchFamily="34" charset="0"/>
              </a:rPr>
              <a:t>abomination of the </a:t>
            </a:r>
            <a:r>
              <a:rPr lang="en-US" sz="3600" b="1" i="1" u="sng" dirty="0" smtClean="0">
                <a:solidFill>
                  <a:srgbClr val="008A17"/>
                </a:solidFill>
                <a:latin typeface="Comic Sans MS" panose="030F0702030302020204" pitchFamily="66" charset="0"/>
                <a:ea typeface="Calibri" panose="020F0502020204030204" pitchFamily="34" charset="0"/>
                <a:cs typeface="Segoe UI" panose="020B0502040204020203" pitchFamily="34" charset="0"/>
              </a:rPr>
              <a:t>Egyptians </a:t>
            </a:r>
            <a:r>
              <a:rPr lang="en-US" sz="3600" b="1" i="1" u="sng" dirty="0">
                <a:solidFill>
                  <a:srgbClr val="008A17"/>
                </a:solidFill>
                <a:latin typeface="Comic Sans MS" panose="030F0702030302020204" pitchFamily="66" charset="0"/>
                <a:ea typeface="Calibri" panose="020F0502020204030204" pitchFamily="34" charset="0"/>
                <a:cs typeface="Segoe UI" panose="020B0502040204020203" pitchFamily="34" charset="0"/>
              </a:rPr>
              <a:t>to</a:t>
            </a:r>
            <a:r>
              <a:rPr lang="en-US" sz="3600" b="1" i="1" dirty="0">
                <a:solidFill>
                  <a:srgbClr val="008A17"/>
                </a:solidFill>
                <a:latin typeface="Comic Sans MS" panose="030F0702030302020204" pitchFamily="66" charset="0"/>
                <a:ea typeface="Calibri" panose="020F0502020204030204" pitchFamily="34" charset="0"/>
                <a:cs typeface="Segoe UI" panose="020B0502040204020203" pitchFamily="34" charset="0"/>
              </a:rPr>
              <a:t> </a:t>
            </a:r>
            <a:r>
              <a:rPr lang="en-US" sz="3600" b="1" dirty="0" smtClean="0">
                <a:solidFill>
                  <a:srgbClr val="0000CC"/>
                </a:solidFill>
                <a:latin typeface="Comic Sans MS" pitchFamily="66" charset="0"/>
                <a:ea typeface="Calibri" panose="020F0502020204030204" pitchFamily="34" charset="0"/>
                <a:cs typeface="Times New Roman" panose="02020603050405020304" pitchFamily="18" charset="0"/>
              </a:rPr>
              <a:t>[</a:t>
            </a:r>
            <a:r>
              <a:rPr lang="en-US" sz="3600" b="1" dirty="0">
                <a:solidFill>
                  <a:srgbClr val="0000CC"/>
                </a:solidFill>
                <a:latin typeface="Comic Sans MS" pitchFamily="66" charset="0"/>
                <a:ea typeface="Calibri" panose="020F0502020204030204" pitchFamily="34" charset="0"/>
                <a:cs typeface="Times New Roman" panose="02020603050405020304" pitchFamily="18" charset="0"/>
              </a:rPr>
              <a:t>Yahuah]</a:t>
            </a:r>
            <a:r>
              <a:rPr lang="en-US" sz="4000" dirty="0">
                <a:solidFill>
                  <a:srgbClr val="5133AB"/>
                </a:solidFill>
                <a:latin typeface="Comic Sans MS" panose="030F0702030302020204" pitchFamily="66" charset="0"/>
                <a:ea typeface="Calibri" panose="020F0502020204030204" pitchFamily="34" charset="0"/>
                <a:cs typeface="Segoe UI" panose="020B0502040204020203" pitchFamily="34" charset="0"/>
              </a:rPr>
              <a:t> </a:t>
            </a:r>
            <a:r>
              <a:rPr lang="en-US" sz="3600" b="1" i="1" u="sng" dirty="0">
                <a:solidFill>
                  <a:srgbClr val="008A17"/>
                </a:solidFill>
                <a:latin typeface="Comic Sans MS" panose="030F0702030302020204" pitchFamily="66" charset="0"/>
                <a:ea typeface="Calibri" panose="020F0502020204030204" pitchFamily="34" charset="0"/>
                <a:cs typeface="Segoe UI" panose="020B0502040204020203" pitchFamily="34" charset="0"/>
              </a:rPr>
              <a:t>our Elohim</a:t>
            </a:r>
            <a:r>
              <a:rPr lang="en-US" sz="3600" b="1" i="1" dirty="0">
                <a:solidFill>
                  <a:srgbClr val="008A17"/>
                </a:solidFill>
                <a:latin typeface="Comic Sans MS" panose="030F0702030302020204" pitchFamily="66" charset="0"/>
                <a:ea typeface="Calibri" panose="020F0502020204030204" pitchFamily="34" charset="0"/>
                <a:cs typeface="Segoe UI" panose="020B0502040204020203" pitchFamily="34" charset="0"/>
              </a:rPr>
              <a:t>.</a:t>
            </a:r>
            <a:r>
              <a:rPr lang="en-US" sz="3600" dirty="0">
                <a:solidFill>
                  <a:srgbClr val="5133AB"/>
                </a:solidFill>
                <a:latin typeface="Comic Sans MS" panose="030F0702030302020204" pitchFamily="66" charset="0"/>
                <a:ea typeface="Calibri" panose="020F0502020204030204" pitchFamily="34" charset="0"/>
                <a:cs typeface="Segoe UI" panose="020B0502040204020203" pitchFamily="34" charset="0"/>
              </a:rPr>
              <a:t>  </a:t>
            </a:r>
            <a:r>
              <a:rPr lang="en-US" sz="3600" dirty="0" smtClean="0">
                <a:solidFill>
                  <a:srgbClr val="5133AB"/>
                </a:solidFill>
                <a:latin typeface="Comic Sans MS" panose="030F0702030302020204" pitchFamily="66" charset="0"/>
                <a:ea typeface="Calibri" panose="020F0502020204030204" pitchFamily="34" charset="0"/>
                <a:cs typeface="Segoe UI" panose="020B0502040204020203" pitchFamily="34" charset="0"/>
              </a:rPr>
              <a:t/>
            </a:r>
            <a:br>
              <a:rPr lang="en-US" sz="3600" dirty="0" smtClean="0">
                <a:solidFill>
                  <a:srgbClr val="5133AB"/>
                </a:solidFill>
                <a:latin typeface="Comic Sans MS" panose="030F0702030302020204" pitchFamily="66" charset="0"/>
                <a:ea typeface="Calibri" panose="020F0502020204030204" pitchFamily="34" charset="0"/>
                <a:cs typeface="Segoe UI" panose="020B0502040204020203" pitchFamily="34" charset="0"/>
              </a:rPr>
            </a:br>
            <a:r>
              <a:rPr lang="en-US" sz="3600" b="1" dirty="0" smtClean="0">
                <a:solidFill>
                  <a:srgbClr val="FF0000"/>
                </a:solidFill>
                <a:effectLst>
                  <a:glow rad="228600">
                    <a:schemeClr val="accent3">
                      <a:satMod val="175000"/>
                      <a:alpha val="40000"/>
                    </a:schemeClr>
                  </a:glow>
                </a:effectLst>
                <a:latin typeface="Comic Sans MS" panose="030F0702030302020204" pitchFamily="66" charset="0"/>
                <a:ea typeface="Calibri" panose="020F0502020204030204" pitchFamily="34" charset="0"/>
                <a:cs typeface="Segoe UI" panose="020B0502040204020203" pitchFamily="34" charset="0"/>
              </a:rPr>
              <a:t>See</a:t>
            </a:r>
            <a:r>
              <a:rPr lang="en-US" sz="3600" b="1" dirty="0">
                <a:solidFill>
                  <a:srgbClr val="FF0000"/>
                </a:solidFill>
                <a:effectLst>
                  <a:glow rad="228600">
                    <a:schemeClr val="accent3">
                      <a:satMod val="175000"/>
                      <a:alpha val="40000"/>
                    </a:schemeClr>
                  </a:glow>
                </a:effectLst>
                <a:latin typeface="Comic Sans MS" panose="030F0702030302020204" pitchFamily="66" charset="0"/>
                <a:ea typeface="Calibri" panose="020F0502020204030204" pitchFamily="34" charset="0"/>
                <a:cs typeface="Segoe UI" panose="020B0502040204020203" pitchFamily="34" charset="0"/>
              </a:rPr>
              <a:t>, if we slaughter the abomination of the </a:t>
            </a:r>
            <a:r>
              <a:rPr lang="en-US" sz="3600" b="1" dirty="0" smtClean="0">
                <a:solidFill>
                  <a:srgbClr val="FF0000"/>
                </a:solidFill>
                <a:effectLst>
                  <a:glow rad="228600">
                    <a:schemeClr val="accent3">
                      <a:satMod val="175000"/>
                      <a:alpha val="40000"/>
                    </a:schemeClr>
                  </a:glow>
                </a:effectLst>
                <a:latin typeface="Comic Sans MS" panose="030F0702030302020204" pitchFamily="66" charset="0"/>
                <a:ea typeface="Calibri" panose="020F0502020204030204" pitchFamily="34" charset="0"/>
                <a:cs typeface="Segoe UI" panose="020B0502040204020203" pitchFamily="34" charset="0"/>
              </a:rPr>
              <a:t>Egyptians </a:t>
            </a:r>
            <a:r>
              <a:rPr lang="en-US" sz="3600" b="1" dirty="0">
                <a:solidFill>
                  <a:srgbClr val="FF0000"/>
                </a:solidFill>
                <a:effectLst>
                  <a:glow rad="228600">
                    <a:schemeClr val="accent3">
                      <a:satMod val="175000"/>
                      <a:alpha val="40000"/>
                    </a:schemeClr>
                  </a:glow>
                </a:effectLst>
                <a:latin typeface="Comic Sans MS" panose="030F0702030302020204" pitchFamily="66" charset="0"/>
                <a:ea typeface="Calibri" panose="020F0502020204030204" pitchFamily="34" charset="0"/>
                <a:cs typeface="Segoe UI" panose="020B0502040204020203" pitchFamily="34" charset="0"/>
              </a:rPr>
              <a:t>before their eyes, would they not stone us</a:t>
            </a:r>
            <a:r>
              <a:rPr lang="en-US" sz="3600" b="1" dirty="0" smtClean="0">
                <a:solidFill>
                  <a:srgbClr val="FF0000"/>
                </a:solidFill>
                <a:effectLst>
                  <a:glow rad="228600">
                    <a:schemeClr val="accent3">
                      <a:satMod val="175000"/>
                      <a:alpha val="40000"/>
                    </a:schemeClr>
                  </a:glow>
                </a:effectLst>
                <a:latin typeface="Comic Sans MS" panose="030F0702030302020204" pitchFamily="66" charset="0"/>
                <a:ea typeface="Calibri" panose="020F0502020204030204" pitchFamily="34" charset="0"/>
                <a:cs typeface="Segoe UI" panose="020B0502040204020203" pitchFamily="34" charset="0"/>
              </a:rPr>
              <a:t>?</a:t>
            </a:r>
            <a:endParaRPr lang="en-US" sz="3600" b="1" dirty="0">
              <a:solidFill>
                <a:srgbClr val="FF0000"/>
              </a:solidFill>
              <a:effectLst>
                <a:glow rad="228600">
                  <a:schemeClr val="accent3">
                    <a:satMod val="175000"/>
                    <a:alpha val="40000"/>
                  </a:schemeClr>
                </a:glow>
              </a:effectLst>
              <a:latin typeface="Comic Sans MS" pitchFamily="66" charset="0"/>
              <a:ea typeface="Calibri" panose="020F0502020204030204" pitchFamily="34" charset="0"/>
              <a:cs typeface="Times New Roman" panose="02020603050405020304" pitchFamily="18" charset="0"/>
            </a:endParaRPr>
          </a:p>
        </p:txBody>
      </p:sp>
      <p:pic>
        <p:nvPicPr>
          <p:cNvPr id="3074" name="Picture 2" descr="C:\Users\Rae\Desktop\Moses banner.jpg"/>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57400" y="2874564"/>
            <a:ext cx="3581400" cy="719928"/>
          </a:xfrm>
          <a:prstGeom prst="rect">
            <a:avLst/>
          </a:prstGeom>
          <a:noFill/>
          <a:ln w="38100">
            <a:solidFill>
              <a:schemeClr val="tx2">
                <a:lumMod val="60000"/>
                <a:lumOff val="40000"/>
              </a:schemeClr>
            </a:solid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10" name="Picture 3" descr="C:\Users\Rae\Desktop\let my people 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946378"/>
            <a:ext cx="2819400" cy="185636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8319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up)">
                                      <p:cBhvr>
                                        <p:cTn id="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alpha val="58000"/>
              </a:schemeClr>
            </a:gs>
            <a:gs pos="49000">
              <a:schemeClr val="bg1">
                <a:tint val="72000"/>
                <a:shade val="99000"/>
                <a:satMod val="200000"/>
              </a:schemeClr>
            </a:gs>
            <a:gs pos="100000">
              <a:schemeClr val="accent2">
                <a:lumMod val="20000"/>
                <a:lumOff val="80000"/>
              </a:schemeClr>
            </a:gs>
          </a:gsLst>
          <a:lin ang="10800000" scaled="1"/>
          <a:tileRect/>
        </a:gra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normAutofit fontScale="92500" lnSpcReduction="20000"/>
          </a:bodyPr>
          <a:lstStyle/>
          <a:p>
            <a:fld id="{A0A75170-548C-4A8B-8FEE-6418D9891680}" type="slidenum">
              <a:rPr lang="en-US" smtClean="0"/>
              <a:t>9</a:t>
            </a:fld>
            <a:endParaRPr lang="en-US"/>
          </a:p>
        </p:txBody>
      </p:sp>
      <p:sp>
        <p:nvSpPr>
          <p:cNvPr id="4" name="Title 3"/>
          <p:cNvSpPr>
            <a:spLocks noGrp="1"/>
          </p:cNvSpPr>
          <p:nvPr>
            <p:ph type="title"/>
          </p:nvPr>
        </p:nvSpPr>
        <p:spPr>
          <a:xfrm>
            <a:off x="304800" y="1676400"/>
            <a:ext cx="859155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solidFill>
                  <a:srgbClr val="C00000"/>
                </a:solidFill>
                <a:effectLst>
                  <a:outerShdw blurRad="50800" dist="39000" dir="5460000" algn="tl">
                    <a:srgbClr val="000000">
                      <a:alpha val="38000"/>
                    </a:srgbClr>
                  </a:outerShdw>
                </a:effectLst>
                <a:latin typeface="Arial Rounded MT Bold" pitchFamily="34" charset="0"/>
              </a:rPr>
              <a:t>The “3 day command” is Absolute!</a:t>
            </a:r>
            <a:endParaRPr lang="en-US" b="1" dirty="0">
              <a:ln w="11430"/>
              <a:solidFill>
                <a:srgbClr val="C00000"/>
              </a:solidFill>
              <a:effectLst>
                <a:outerShdw blurRad="50800" dist="39000" dir="5460000" algn="tl">
                  <a:srgbClr val="000000">
                    <a:alpha val="38000"/>
                  </a:srgbClr>
                </a:outerShdw>
              </a:effectLst>
            </a:endParaRPr>
          </a:p>
        </p:txBody>
      </p:sp>
      <p:sp>
        <p:nvSpPr>
          <p:cNvPr id="5" name="Content Placeholder 4"/>
          <p:cNvSpPr>
            <a:spLocks noGrp="1"/>
          </p:cNvSpPr>
          <p:nvPr>
            <p:ph sz="quarter" idx="13"/>
          </p:nvPr>
        </p:nvSpPr>
        <p:spPr>
          <a:xfrm>
            <a:off x="304800" y="2438400"/>
            <a:ext cx="8610600" cy="4267200"/>
          </a:xfrm>
        </p:spPr>
        <p:txBody>
          <a:bodyPr>
            <a:normAutofit/>
            <a:scene3d>
              <a:camera prst="orthographicFront"/>
              <a:lightRig rig="threePt" dir="t"/>
            </a:scene3d>
            <a:sp3d extrusionH="57150">
              <a:bevelT h="25400" prst="softRound"/>
            </a:sp3d>
          </a:bodyPr>
          <a:lstStyle/>
          <a:p>
            <a:pPr marL="0" lvl="0" indent="0" algn="ctr">
              <a:spcBef>
                <a:spcPts val="0"/>
              </a:spcBef>
              <a:spcAft>
                <a:spcPts val="2400"/>
              </a:spcAft>
              <a:buClr>
                <a:srgbClr val="1CADE4"/>
              </a:buClr>
              <a:buNone/>
            </a:pPr>
            <a:r>
              <a:rPr lang="en-US" sz="3600" dirty="0" smtClean="0">
                <a:solidFill>
                  <a:srgbClr val="009999"/>
                </a:solidFill>
                <a:latin typeface="Ravie" pitchFamily="82" charset="0"/>
                <a:ea typeface="Calibri" panose="020F0502020204030204" pitchFamily="34" charset="0"/>
                <a:cs typeface="Segoe UI" panose="020B0502040204020203" pitchFamily="34" charset="0"/>
              </a:rPr>
              <a:t>Why?  </a:t>
            </a:r>
            <a:r>
              <a:rPr lang="en-US" sz="2400" dirty="0" smtClean="0">
                <a:solidFill>
                  <a:prstClr val="black"/>
                </a:solidFill>
                <a:latin typeface="Comic Sans MS" panose="030F0702030302020204" pitchFamily="66" charset="0"/>
                <a:ea typeface="Calibri" panose="020F0502020204030204" pitchFamily="34" charset="0"/>
                <a:cs typeface="Segoe UI" panose="020B0502040204020203" pitchFamily="34" charset="0"/>
              </a:rPr>
              <a:t>The </a:t>
            </a:r>
            <a:r>
              <a:rPr lang="en-US" sz="2400" dirty="0">
                <a:solidFill>
                  <a:prstClr val="black"/>
                </a:solidFill>
                <a:latin typeface="Comic Sans MS" panose="030F0702030302020204" pitchFamily="66" charset="0"/>
                <a:ea typeface="Calibri" panose="020F0502020204030204" pitchFamily="34" charset="0"/>
                <a:cs typeface="Segoe UI" panose="020B0502040204020203" pitchFamily="34" charset="0"/>
              </a:rPr>
              <a:t>sacrificing </a:t>
            </a:r>
            <a:r>
              <a:rPr lang="en-US" sz="2400" dirty="0" smtClean="0">
                <a:solidFill>
                  <a:prstClr val="black"/>
                </a:solidFill>
                <a:latin typeface="Comic Sans MS" panose="030F0702030302020204" pitchFamily="66" charset="0"/>
                <a:ea typeface="Calibri" panose="020F0502020204030204" pitchFamily="34" charset="0"/>
                <a:cs typeface="Segoe UI" panose="020B0502040204020203" pitchFamily="34" charset="0"/>
              </a:rPr>
              <a:t>of animals </a:t>
            </a:r>
            <a:r>
              <a:rPr lang="en-US" sz="2400" b="1" dirty="0" smtClean="0">
                <a:solidFill>
                  <a:srgbClr val="C00000"/>
                </a:solidFill>
                <a:latin typeface="Comic Sans MS" panose="030F0702030302020204" pitchFamily="66" charset="0"/>
                <a:ea typeface="Calibri" panose="020F0502020204030204" pitchFamily="34" charset="0"/>
                <a:cs typeface="Segoe UI" panose="020B0502040204020203" pitchFamily="34" charset="0"/>
              </a:rPr>
              <a:t>“</a:t>
            </a:r>
            <a:r>
              <a:rPr lang="en-US" sz="2400" b="1" u="sng" dirty="0" smtClean="0">
                <a:solidFill>
                  <a:srgbClr val="C00000"/>
                </a:solidFill>
                <a:latin typeface="Comic Sans MS" panose="030F0702030302020204" pitchFamily="66" charset="0"/>
                <a:ea typeface="Calibri" panose="020F0502020204030204" pitchFamily="34" charset="0"/>
                <a:cs typeface="Segoe UI" panose="020B0502040204020203" pitchFamily="34" charset="0"/>
              </a:rPr>
              <a:t>in the land</a:t>
            </a:r>
            <a:r>
              <a:rPr lang="en-US" sz="2400" b="1" dirty="0" smtClean="0">
                <a:solidFill>
                  <a:srgbClr val="C00000"/>
                </a:solidFill>
                <a:latin typeface="Comic Sans MS" panose="030F0702030302020204" pitchFamily="66" charset="0"/>
                <a:ea typeface="Calibri" panose="020F0502020204030204" pitchFamily="34" charset="0"/>
                <a:cs typeface="Segoe UI" panose="020B0502040204020203" pitchFamily="34" charset="0"/>
              </a:rPr>
              <a:t>” </a:t>
            </a:r>
            <a:r>
              <a:rPr lang="en-US" sz="2400" dirty="0" smtClean="0">
                <a:solidFill>
                  <a:schemeClr val="accent2">
                    <a:lumMod val="75000"/>
                  </a:schemeClr>
                </a:solidFill>
                <a:latin typeface="Comic Sans MS" panose="030F0702030302020204" pitchFamily="66" charset="0"/>
                <a:ea typeface="Calibri" panose="020F0502020204030204" pitchFamily="34" charset="0"/>
                <a:cs typeface="Segoe UI" panose="020B0502040204020203" pitchFamily="34" charset="0"/>
              </a:rPr>
              <a:t>[that were considered sacred by the Egyptians] </a:t>
            </a:r>
            <a:r>
              <a:rPr lang="en-US" sz="2400" dirty="0" smtClean="0">
                <a:solidFill>
                  <a:prstClr val="black"/>
                </a:solidFill>
                <a:latin typeface="Comic Sans MS" panose="030F0702030302020204" pitchFamily="66" charset="0"/>
                <a:ea typeface="Calibri" panose="020F0502020204030204" pitchFamily="34" charset="0"/>
                <a:cs typeface="Segoe UI" panose="020B0502040204020203" pitchFamily="34" charset="0"/>
              </a:rPr>
              <a:t/>
            </a:r>
            <a:br>
              <a:rPr lang="en-US" sz="2400" dirty="0" smtClean="0">
                <a:solidFill>
                  <a:prstClr val="black"/>
                </a:solidFill>
                <a:latin typeface="Comic Sans MS" panose="030F0702030302020204" pitchFamily="66" charset="0"/>
                <a:ea typeface="Calibri" panose="020F0502020204030204" pitchFamily="34" charset="0"/>
                <a:cs typeface="Segoe UI" panose="020B0502040204020203" pitchFamily="34" charset="0"/>
              </a:rPr>
            </a:br>
            <a:r>
              <a:rPr lang="en-US" sz="2400" dirty="0" smtClean="0">
                <a:solidFill>
                  <a:prstClr val="black"/>
                </a:solidFill>
                <a:latin typeface="Comic Sans MS" panose="030F0702030302020204" pitchFamily="66" charset="0"/>
                <a:ea typeface="Calibri" panose="020F0502020204030204" pitchFamily="34" charset="0"/>
                <a:cs typeface="Segoe UI" panose="020B0502040204020203" pitchFamily="34" charset="0"/>
              </a:rPr>
              <a:t>would be </a:t>
            </a:r>
            <a:r>
              <a:rPr lang="en-US" sz="2400" dirty="0">
                <a:solidFill>
                  <a:prstClr val="black"/>
                </a:solidFill>
                <a:latin typeface="Comic Sans MS" panose="030F0702030302020204" pitchFamily="66" charset="0"/>
                <a:ea typeface="Calibri" panose="020F0502020204030204" pitchFamily="34" charset="0"/>
                <a:cs typeface="Segoe UI" panose="020B0502040204020203" pitchFamily="34" charset="0"/>
              </a:rPr>
              <a:t>a serious offense to </a:t>
            </a:r>
            <a:r>
              <a:rPr lang="en-US" sz="2400" dirty="0" smtClean="0">
                <a:solidFill>
                  <a:prstClr val="black"/>
                </a:solidFill>
                <a:latin typeface="Comic Sans MS" panose="030F0702030302020204" pitchFamily="66" charset="0"/>
                <a:ea typeface="Calibri" panose="020F0502020204030204" pitchFamily="34" charset="0"/>
                <a:cs typeface="Segoe UI" panose="020B0502040204020203" pitchFamily="34" charset="0"/>
              </a:rPr>
              <a:t>them.  </a:t>
            </a:r>
          </a:p>
          <a:p>
            <a:pPr marL="0" lvl="0" indent="0">
              <a:spcBef>
                <a:spcPts val="0"/>
              </a:spcBef>
              <a:spcAft>
                <a:spcPts val="2400"/>
              </a:spcAft>
              <a:buClr>
                <a:srgbClr val="1CADE4"/>
              </a:buClr>
              <a:buNone/>
            </a:pPr>
            <a:r>
              <a:rPr lang="en-US" sz="2400" b="1" dirty="0" smtClean="0">
                <a:solidFill>
                  <a:srgbClr val="0000FF"/>
                </a:solidFill>
                <a:latin typeface="Comic Sans MS" panose="030F0702030302020204" pitchFamily="66" charset="0"/>
                <a:ea typeface="Calibri" panose="020F0502020204030204" pitchFamily="34" charset="0"/>
                <a:cs typeface="Segoe UI" panose="020B0502040204020203" pitchFamily="34" charset="0"/>
              </a:rPr>
              <a:t>Yahuah</a:t>
            </a:r>
            <a:r>
              <a:rPr lang="en-US" sz="2400" dirty="0" smtClean="0">
                <a:solidFill>
                  <a:prstClr val="black"/>
                </a:solidFill>
                <a:latin typeface="Comic Sans MS" panose="030F0702030302020204" pitchFamily="66" charset="0"/>
                <a:ea typeface="Calibri" panose="020F0502020204030204" pitchFamily="34" charset="0"/>
                <a:cs typeface="Segoe UI" panose="020B0502040204020203" pitchFamily="34" charset="0"/>
              </a:rPr>
              <a:t> knew Israel would need </a:t>
            </a:r>
            <a:r>
              <a:rPr lang="en-US" sz="2400" b="1" dirty="0" smtClean="0">
                <a:solidFill>
                  <a:prstClr val="black"/>
                </a:solidFill>
                <a:effectLst>
                  <a:glow rad="101600">
                    <a:srgbClr val="00FF99">
                      <a:alpha val="60000"/>
                    </a:srgbClr>
                  </a:glow>
                </a:effectLst>
                <a:latin typeface="Comic Sans MS" panose="030F0702030302020204" pitchFamily="66" charset="0"/>
                <a:ea typeface="Calibri" panose="020F0502020204030204" pitchFamily="34" charset="0"/>
                <a:cs typeface="Segoe UI" panose="020B0502040204020203" pitchFamily="34" charset="0"/>
              </a:rPr>
              <a:t>3 </a:t>
            </a:r>
            <a:r>
              <a:rPr lang="en-US" sz="2400" b="1" dirty="0">
                <a:solidFill>
                  <a:prstClr val="black"/>
                </a:solidFill>
                <a:effectLst>
                  <a:glow rad="101600">
                    <a:srgbClr val="00FF99">
                      <a:alpha val="60000"/>
                    </a:srgbClr>
                  </a:glow>
                </a:effectLst>
                <a:latin typeface="Comic Sans MS" panose="030F0702030302020204" pitchFamily="66" charset="0"/>
                <a:ea typeface="Calibri" panose="020F0502020204030204" pitchFamily="34" charset="0"/>
                <a:cs typeface="Segoe UI" panose="020B0502040204020203" pitchFamily="34" charset="0"/>
              </a:rPr>
              <a:t>cycles of </a:t>
            </a:r>
            <a:r>
              <a:rPr lang="en-US" sz="2400" b="1" dirty="0" smtClean="0">
                <a:solidFill>
                  <a:prstClr val="black"/>
                </a:solidFill>
                <a:effectLst>
                  <a:glow rad="101600">
                    <a:srgbClr val="00FF99">
                      <a:alpha val="60000"/>
                    </a:srgbClr>
                  </a:glow>
                </a:effectLst>
                <a:latin typeface="Comic Sans MS" panose="030F0702030302020204" pitchFamily="66" charset="0"/>
                <a:ea typeface="Calibri" panose="020F0502020204030204" pitchFamily="34" charset="0"/>
                <a:cs typeface="Segoe UI" panose="020B0502040204020203" pitchFamily="34" charset="0"/>
              </a:rPr>
              <a:t>travel,</a:t>
            </a:r>
            <a:r>
              <a:rPr lang="en-US" sz="2400" dirty="0" smtClean="0">
                <a:solidFill>
                  <a:prstClr val="black"/>
                </a:solidFill>
                <a:latin typeface="Comic Sans MS" panose="030F0702030302020204" pitchFamily="66" charset="0"/>
                <a:ea typeface="Calibri" panose="020F0502020204030204" pitchFamily="34" charset="0"/>
                <a:cs typeface="Segoe UI" panose="020B0502040204020203" pitchFamily="34" charset="0"/>
              </a:rPr>
              <a:t> </a:t>
            </a:r>
            <a:r>
              <a:rPr lang="en-US" sz="2400" u="sng" dirty="0">
                <a:solidFill>
                  <a:prstClr val="black"/>
                </a:solidFill>
                <a:latin typeface="Comic Sans MS" panose="030F0702030302020204" pitchFamily="66" charset="0"/>
                <a:ea typeface="Calibri" panose="020F0502020204030204" pitchFamily="34" charset="0"/>
                <a:cs typeface="Segoe UI" panose="020B0502040204020203" pitchFamily="34" charset="0"/>
              </a:rPr>
              <a:t>before </a:t>
            </a:r>
            <a:r>
              <a:rPr lang="en-US" sz="2400" u="sng" dirty="0" smtClean="0">
                <a:solidFill>
                  <a:prstClr val="black"/>
                </a:solidFill>
                <a:latin typeface="Comic Sans MS" panose="030F0702030302020204" pitchFamily="66" charset="0"/>
                <a:ea typeface="Calibri" panose="020F0502020204030204" pitchFamily="34" charset="0"/>
                <a:cs typeface="Segoe UI" panose="020B0502040204020203" pitchFamily="34" charset="0"/>
              </a:rPr>
              <a:t>any sacrificing</a:t>
            </a:r>
            <a:r>
              <a:rPr lang="en-US" sz="2400" dirty="0" smtClean="0">
                <a:solidFill>
                  <a:prstClr val="black"/>
                </a:solidFill>
                <a:latin typeface="Comic Sans MS" panose="030F0702030302020204" pitchFamily="66" charset="0"/>
                <a:ea typeface="Calibri" panose="020F0502020204030204" pitchFamily="34" charset="0"/>
                <a:cs typeface="Segoe UI" panose="020B0502040204020203" pitchFamily="34" charset="0"/>
              </a:rPr>
              <a:t> </a:t>
            </a:r>
            <a:r>
              <a:rPr lang="en-US" sz="2400" b="1" dirty="0" smtClean="0">
                <a:solidFill>
                  <a:srgbClr val="0000FF"/>
                </a:solidFill>
                <a:latin typeface="Comic Sans MS" panose="030F0702030302020204" pitchFamily="66" charset="0"/>
                <a:ea typeface="Calibri" panose="020F0502020204030204" pitchFamily="34" charset="0"/>
                <a:cs typeface="Segoe UI" panose="020B0502040204020203" pitchFamily="34" charset="0"/>
              </a:rPr>
              <a:t>to eliminate </a:t>
            </a:r>
            <a:r>
              <a:rPr lang="en-US" sz="2400" b="1" dirty="0" smtClean="0">
                <a:solidFill>
                  <a:srgbClr val="C00000"/>
                </a:solidFill>
                <a:latin typeface="Comic Sans MS" panose="030F0702030302020204" pitchFamily="66" charset="0"/>
                <a:ea typeface="Calibri" panose="020F0502020204030204" pitchFamily="34" charset="0"/>
                <a:cs typeface="Segoe UI" panose="020B0502040204020203" pitchFamily="34" charset="0"/>
              </a:rPr>
              <a:t>additional problems.  </a:t>
            </a:r>
          </a:p>
          <a:p>
            <a:pPr marL="0" lvl="0" indent="0" algn="r">
              <a:spcBef>
                <a:spcPts val="0"/>
              </a:spcBef>
              <a:spcAft>
                <a:spcPts val="2400"/>
              </a:spcAft>
              <a:buClr>
                <a:srgbClr val="1CADE4"/>
              </a:buClr>
              <a:buNone/>
            </a:pPr>
            <a:r>
              <a:rPr lang="en-US" sz="2400" b="1" dirty="0" smtClean="0">
                <a:latin typeface="Comic Sans MS" panose="030F0702030302020204" pitchFamily="66" charset="0"/>
                <a:ea typeface="Calibri" panose="020F0502020204030204" pitchFamily="34" charset="0"/>
                <a:cs typeface="Segoe UI" panose="020B0502040204020203" pitchFamily="34" charset="0"/>
              </a:rPr>
              <a:t>Under </a:t>
            </a:r>
            <a:r>
              <a:rPr lang="en-US" sz="2400" b="1" dirty="0">
                <a:latin typeface="Comic Sans MS" panose="030F0702030302020204" pitchFamily="66" charset="0"/>
                <a:ea typeface="Calibri" panose="020F0502020204030204" pitchFamily="34" charset="0"/>
                <a:cs typeface="Segoe UI" panose="020B0502040204020203" pitchFamily="34" charset="0"/>
              </a:rPr>
              <a:t>high stress created by </a:t>
            </a:r>
            <a:r>
              <a:rPr lang="en-US" sz="2400" b="1" dirty="0">
                <a:solidFill>
                  <a:srgbClr val="0000FF"/>
                </a:solidFill>
                <a:latin typeface="Comic Sans MS" panose="030F0702030302020204" pitchFamily="66" charset="0"/>
                <a:ea typeface="Calibri" panose="020F0502020204030204" pitchFamily="34" charset="0"/>
                <a:cs typeface="Segoe UI" panose="020B0502040204020203" pitchFamily="34" charset="0"/>
              </a:rPr>
              <a:t>Yahuah, </a:t>
            </a:r>
            <a:r>
              <a:rPr lang="en-US" sz="2400" b="1" dirty="0" smtClean="0">
                <a:solidFill>
                  <a:srgbClr val="0000FF"/>
                </a:solidFill>
                <a:latin typeface="Comic Sans MS" panose="030F0702030302020204" pitchFamily="66" charset="0"/>
                <a:ea typeface="Calibri" panose="020F0502020204030204" pitchFamily="34" charset="0"/>
                <a:cs typeface="Segoe UI" panose="020B0502040204020203" pitchFamily="34" charset="0"/>
              </a:rPr>
              <a:t/>
            </a:r>
            <a:br>
              <a:rPr lang="en-US" sz="2400" b="1" dirty="0" smtClean="0">
                <a:solidFill>
                  <a:srgbClr val="0000FF"/>
                </a:solidFill>
                <a:latin typeface="Comic Sans MS" panose="030F0702030302020204" pitchFamily="66" charset="0"/>
                <a:ea typeface="Calibri" panose="020F0502020204030204" pitchFamily="34" charset="0"/>
                <a:cs typeface="Segoe UI" panose="020B0502040204020203" pitchFamily="34" charset="0"/>
              </a:rPr>
            </a:br>
            <a:r>
              <a:rPr lang="en-US" sz="2400" b="1" dirty="0" smtClean="0">
                <a:latin typeface="Comic Sans MS" panose="030F0702030302020204" pitchFamily="66" charset="0"/>
                <a:ea typeface="Calibri" panose="020F0502020204030204" pitchFamily="34" charset="0"/>
                <a:cs typeface="Segoe UI" panose="020B0502040204020203" pitchFamily="34" charset="0"/>
              </a:rPr>
              <a:t>Pharaoh </a:t>
            </a:r>
            <a:r>
              <a:rPr lang="en-US" sz="2400" b="1" dirty="0">
                <a:latin typeface="Comic Sans MS" panose="030F0702030302020204" pitchFamily="66" charset="0"/>
                <a:ea typeface="Calibri" panose="020F0502020204030204" pitchFamily="34" charset="0"/>
                <a:cs typeface="Segoe UI" panose="020B0502040204020203" pitchFamily="34" charset="0"/>
              </a:rPr>
              <a:t>accepted this reasoning </a:t>
            </a:r>
            <a:r>
              <a:rPr lang="en-US" sz="2400" b="1" dirty="0" smtClean="0">
                <a:latin typeface="Comic Sans MS" panose="030F0702030302020204" pitchFamily="66" charset="0"/>
                <a:ea typeface="Calibri" panose="020F0502020204030204" pitchFamily="34" charset="0"/>
                <a:cs typeface="Segoe UI" panose="020B0502040204020203" pitchFamily="34" charset="0"/>
              </a:rPr>
              <a:t>but</a:t>
            </a:r>
            <a:r>
              <a:rPr lang="en-US" sz="2400" b="1" dirty="0" smtClean="0">
                <a:solidFill>
                  <a:schemeClr val="tx2">
                    <a:lumMod val="60000"/>
                    <a:lumOff val="40000"/>
                  </a:schemeClr>
                </a:solidFill>
                <a:latin typeface="Comic Sans MS" panose="030F0702030302020204" pitchFamily="66" charset="0"/>
                <a:ea typeface="Calibri" panose="020F0502020204030204" pitchFamily="34" charset="0"/>
                <a:cs typeface="Segoe UI" panose="020B0502040204020203" pitchFamily="34" charset="0"/>
              </a:rPr>
              <a:t/>
            </a:r>
            <a:br>
              <a:rPr lang="en-US" sz="2400" b="1" dirty="0" smtClean="0">
                <a:solidFill>
                  <a:schemeClr val="tx2">
                    <a:lumMod val="60000"/>
                    <a:lumOff val="40000"/>
                  </a:schemeClr>
                </a:solidFill>
                <a:latin typeface="Comic Sans MS" panose="030F0702030302020204" pitchFamily="66" charset="0"/>
                <a:ea typeface="Calibri" panose="020F0502020204030204" pitchFamily="34" charset="0"/>
                <a:cs typeface="Segoe UI" panose="020B0502040204020203" pitchFamily="34" charset="0"/>
              </a:rPr>
            </a:br>
            <a:r>
              <a:rPr lang="en-US" sz="2400" b="1" u="sng" dirty="0" smtClean="0">
                <a:solidFill>
                  <a:srgbClr val="C00000"/>
                </a:solidFill>
                <a:latin typeface="Comic Sans MS" panose="030F0702030302020204" pitchFamily="66" charset="0"/>
                <a:ea typeface="Calibri" panose="020F0502020204030204" pitchFamily="34" charset="0"/>
                <a:cs typeface="Segoe UI" panose="020B0502040204020203" pitchFamily="34" charset="0"/>
              </a:rPr>
              <a:t>only </a:t>
            </a:r>
            <a:r>
              <a:rPr lang="en-US" sz="2400" b="1" u="sng" dirty="0">
                <a:solidFill>
                  <a:srgbClr val="C00000"/>
                </a:solidFill>
                <a:latin typeface="Comic Sans MS" panose="030F0702030302020204" pitchFamily="66" charset="0"/>
                <a:ea typeface="Calibri" panose="020F0502020204030204" pitchFamily="34" charset="0"/>
                <a:cs typeface="Segoe UI" panose="020B0502040204020203" pitchFamily="34" charset="0"/>
              </a:rPr>
              <a:t>after</a:t>
            </a:r>
            <a:r>
              <a:rPr lang="en-US" sz="2400" b="1" dirty="0">
                <a:solidFill>
                  <a:srgbClr val="C00000"/>
                </a:solidFill>
                <a:latin typeface="Comic Sans MS" panose="030F0702030302020204" pitchFamily="66" charset="0"/>
                <a:ea typeface="Calibri" panose="020F0502020204030204" pitchFamily="34" charset="0"/>
                <a:cs typeface="Segoe UI" panose="020B0502040204020203" pitchFamily="34" charset="0"/>
              </a:rPr>
              <a:t> </a:t>
            </a:r>
            <a:r>
              <a:rPr lang="en-US" sz="2400" b="1" dirty="0">
                <a:latin typeface="Comic Sans MS" panose="030F0702030302020204" pitchFamily="66" charset="0"/>
                <a:ea typeface="Calibri" panose="020F0502020204030204" pitchFamily="34" charset="0"/>
                <a:cs typeface="Segoe UI" panose="020B0502040204020203" pitchFamily="34" charset="0"/>
              </a:rPr>
              <a:t>losing his son and the </a:t>
            </a:r>
            <a:r>
              <a:rPr lang="en-US" sz="2400" b="1" dirty="0" smtClean="0">
                <a:latin typeface="Comic Sans MS" panose="030F0702030302020204" pitchFamily="66" charset="0"/>
                <a:ea typeface="Calibri" panose="020F0502020204030204" pitchFamily="34" charset="0"/>
                <a:cs typeface="Segoe UI" panose="020B0502040204020203" pitchFamily="34" charset="0"/>
              </a:rPr>
              <a:t/>
            </a:r>
            <a:br>
              <a:rPr lang="en-US" sz="2400" b="1" dirty="0" smtClean="0">
                <a:latin typeface="Comic Sans MS" panose="030F0702030302020204" pitchFamily="66" charset="0"/>
                <a:ea typeface="Calibri" panose="020F0502020204030204" pitchFamily="34" charset="0"/>
                <a:cs typeface="Segoe UI" panose="020B0502040204020203" pitchFamily="34" charset="0"/>
              </a:rPr>
            </a:br>
            <a:r>
              <a:rPr lang="en-US" sz="2400" b="1" dirty="0" smtClean="0">
                <a:latin typeface="Comic Sans MS" panose="030F0702030302020204" pitchFamily="66" charset="0"/>
                <a:ea typeface="Calibri" panose="020F0502020204030204" pitchFamily="34" charset="0"/>
                <a:cs typeface="Segoe UI" panose="020B0502040204020203" pitchFamily="34" charset="0"/>
              </a:rPr>
              <a:t>nation’s firstborn of each home.</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098" name="Picture 2" descr="C:\Users\Rae\Desktop\first born di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953000"/>
            <a:ext cx="2738438" cy="17046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coolSlant"/>
            <a:contourClr>
              <a:srgbClr val="969696"/>
            </a:contourClr>
          </a:sp3d>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4640" y="227944"/>
            <a:ext cx="8534400" cy="1508105"/>
          </a:xfrm>
          <a:prstGeom prst="rect">
            <a:avLst/>
          </a:prstGeom>
          <a:noFill/>
        </p:spPr>
        <p:txBody>
          <a:bodyPr wrap="square" rtlCol="0">
            <a:spAutoFit/>
            <a:scene3d>
              <a:camera prst="orthographicFront"/>
              <a:lightRig rig="threePt" dir="t"/>
            </a:scene3d>
            <a:sp3d extrusionH="57150">
              <a:bevelT w="38100" h="38100"/>
            </a:sp3d>
          </a:bodyPr>
          <a:lstStyle/>
          <a:p>
            <a:pPr marL="1371600" indent="-1371600">
              <a:spcBef>
                <a:spcPts val="0"/>
              </a:spcBef>
              <a:buNone/>
            </a:pPr>
            <a:r>
              <a:rPr lang="en-US" dirty="0" err="1">
                <a:solidFill>
                  <a:srgbClr val="008080"/>
                </a:solidFill>
                <a:latin typeface="Comic Sans MS" pitchFamily="66" charset="0"/>
                <a:ea typeface="Calibri" panose="020F0502020204030204" pitchFamily="34" charset="0"/>
                <a:cs typeface="Segoe UI" panose="020B0502040204020203" pitchFamily="34" charset="0"/>
              </a:rPr>
              <a:t>Exo</a:t>
            </a:r>
            <a:r>
              <a:rPr lang="en-US" dirty="0">
                <a:solidFill>
                  <a:srgbClr val="008080"/>
                </a:solidFill>
                <a:latin typeface="Comic Sans MS" pitchFamily="66" charset="0"/>
                <a:ea typeface="Calibri" panose="020F0502020204030204" pitchFamily="34" charset="0"/>
                <a:cs typeface="Segoe UI" panose="020B0502040204020203" pitchFamily="34" charset="0"/>
              </a:rPr>
              <a:t> 8:27  </a:t>
            </a:r>
            <a:r>
              <a:rPr lang="en-US" b="1" dirty="0">
                <a:solidFill>
                  <a:srgbClr val="E36C0A"/>
                </a:solidFill>
                <a:latin typeface="Comic Sans MS" panose="030F0702030302020204" pitchFamily="66" charset="0"/>
                <a:ea typeface="Calibri" panose="020F0502020204030204" pitchFamily="34" charset="0"/>
                <a:cs typeface="Times New Roman" panose="02020603050405020304" pitchFamily="18" charset="0"/>
              </a:rPr>
              <a:t>Let us go </a:t>
            </a:r>
            <a:r>
              <a:rPr lang="en-US" b="1" u="sng" dirty="0">
                <a:solidFill>
                  <a:srgbClr val="CC0099"/>
                </a:solidFill>
                <a:latin typeface="Comic Sans MS" panose="030F0702030302020204" pitchFamily="66" charset="0"/>
                <a:ea typeface="Calibri" panose="020F0502020204030204" pitchFamily="34" charset="0"/>
                <a:cs typeface="Times New Roman" panose="02020603050405020304" pitchFamily="18" charset="0"/>
              </a:rPr>
              <a:t>three days’ journey</a:t>
            </a:r>
            <a:r>
              <a:rPr lang="en-US" b="1" dirty="0">
                <a:solidFill>
                  <a:srgbClr val="CC0099"/>
                </a:solidFill>
                <a:latin typeface="Comic Sans MS" panose="030F0702030302020204" pitchFamily="66" charset="0"/>
                <a:ea typeface="Calibri" panose="020F0502020204030204" pitchFamily="34" charset="0"/>
                <a:cs typeface="Times New Roman" panose="02020603050405020304" pitchFamily="18" charset="0"/>
              </a:rPr>
              <a:t> </a:t>
            </a:r>
            <a:r>
              <a:rPr lang="en-US" b="1" dirty="0">
                <a:solidFill>
                  <a:srgbClr val="E36C0A"/>
                </a:solidFill>
                <a:latin typeface="Comic Sans MS" panose="030F0702030302020204" pitchFamily="66" charset="0"/>
                <a:ea typeface="Calibri" panose="020F0502020204030204" pitchFamily="34" charset="0"/>
                <a:cs typeface="Times New Roman" panose="02020603050405020304" pitchFamily="18" charset="0"/>
              </a:rPr>
              <a:t>into the wilderness, </a:t>
            </a:r>
            <a:r>
              <a:rPr lang="en-US" b="1" dirty="0" smtClean="0">
                <a:solidFill>
                  <a:srgbClr val="E36C0A"/>
                </a:solidFill>
                <a:latin typeface="Comic Sans MS" panose="030F0702030302020204" pitchFamily="66" charset="0"/>
                <a:ea typeface="Calibri" panose="020F0502020204030204" pitchFamily="34" charset="0"/>
                <a:cs typeface="Times New Roman" panose="02020603050405020304" pitchFamily="18" charset="0"/>
              </a:rPr>
              <a:t/>
            </a:r>
            <a:br>
              <a:rPr lang="en-US" b="1" dirty="0" smtClean="0">
                <a:solidFill>
                  <a:srgbClr val="E36C0A"/>
                </a:solidFill>
                <a:latin typeface="Comic Sans MS" panose="030F0702030302020204" pitchFamily="66" charset="0"/>
                <a:ea typeface="Calibri" panose="020F0502020204030204" pitchFamily="34" charset="0"/>
                <a:cs typeface="Times New Roman" panose="02020603050405020304" pitchFamily="18" charset="0"/>
              </a:rPr>
            </a:br>
            <a:r>
              <a:rPr lang="en-US" b="1" u="sng" dirty="0" smtClean="0">
                <a:solidFill>
                  <a:srgbClr val="D24726"/>
                </a:solidFill>
                <a:latin typeface="Comic Sans MS" panose="030F0702030302020204" pitchFamily="66" charset="0"/>
                <a:ea typeface="Calibri" panose="020F0502020204030204" pitchFamily="34" charset="0"/>
                <a:cs typeface="Segoe UI" panose="020B0502040204020203" pitchFamily="34" charset="0"/>
              </a:rPr>
              <a:t>then </a:t>
            </a:r>
            <a:r>
              <a:rPr lang="en-US" b="1" u="sng" dirty="0">
                <a:solidFill>
                  <a:srgbClr val="D24726"/>
                </a:solidFill>
                <a:latin typeface="Comic Sans MS" panose="030F0702030302020204" pitchFamily="66" charset="0"/>
                <a:ea typeface="Calibri" panose="020F0502020204030204" pitchFamily="34" charset="0"/>
                <a:cs typeface="Segoe UI" panose="020B0502040204020203" pitchFamily="34" charset="0"/>
              </a:rPr>
              <a:t>we shall slaughter </a:t>
            </a:r>
            <a:r>
              <a:rPr lang="en-US" b="1" u="sng" dirty="0" smtClean="0">
                <a:solidFill>
                  <a:srgbClr val="D24726"/>
                </a:solidFill>
                <a:latin typeface="Comic Sans MS" panose="030F0702030302020204" pitchFamily="66" charset="0"/>
                <a:ea typeface="Calibri" panose="020F0502020204030204" pitchFamily="34" charset="0"/>
                <a:cs typeface="Segoe UI" panose="020B0502040204020203" pitchFamily="34" charset="0"/>
              </a:rPr>
              <a:t>to</a:t>
            </a:r>
            <a:r>
              <a:rPr lang="en-US" b="1" dirty="0" smtClean="0">
                <a:solidFill>
                  <a:srgbClr val="D24726"/>
                </a:solidFill>
                <a:latin typeface="Comic Sans MS" panose="030F0702030302020204" pitchFamily="66" charset="0"/>
                <a:ea typeface="Calibri" panose="020F0502020204030204" pitchFamily="34" charset="0"/>
                <a:cs typeface="Segoe UI" panose="020B0502040204020203" pitchFamily="34" charset="0"/>
              </a:rPr>
              <a:t> </a:t>
            </a:r>
            <a:r>
              <a:rPr lang="en-US" b="1" dirty="0" smtClean="0">
                <a:solidFill>
                  <a:srgbClr val="0000CC"/>
                </a:solidFill>
                <a:latin typeface="Comic Sans MS" pitchFamily="66" charset="0"/>
                <a:ea typeface="Calibri" panose="020F0502020204030204" pitchFamily="34" charset="0"/>
                <a:cs typeface="Times New Roman" panose="02020603050405020304" pitchFamily="18" charset="0"/>
              </a:rPr>
              <a:t>[</a:t>
            </a:r>
            <a:r>
              <a:rPr lang="en-US" b="1" dirty="0">
                <a:solidFill>
                  <a:srgbClr val="0000CC"/>
                </a:solidFill>
                <a:latin typeface="Comic Sans MS" pitchFamily="66" charset="0"/>
                <a:ea typeface="Calibri" panose="020F0502020204030204" pitchFamily="34" charset="0"/>
                <a:cs typeface="Times New Roman" panose="02020603050405020304" pitchFamily="18" charset="0"/>
              </a:rPr>
              <a:t>Yahuah]</a:t>
            </a:r>
            <a:r>
              <a:rPr lang="en-US" sz="2000" dirty="0">
                <a:solidFill>
                  <a:srgbClr val="5133AB"/>
                </a:solidFill>
                <a:latin typeface="Comic Sans MS" panose="030F0702030302020204" pitchFamily="66" charset="0"/>
                <a:ea typeface="Calibri" panose="020F0502020204030204" pitchFamily="34" charset="0"/>
                <a:cs typeface="Segoe UI" panose="020B0502040204020203" pitchFamily="34" charset="0"/>
              </a:rPr>
              <a:t> </a:t>
            </a:r>
            <a:r>
              <a:rPr lang="en-US" b="1" i="1" dirty="0">
                <a:solidFill>
                  <a:srgbClr val="D24726"/>
                </a:solidFill>
                <a:latin typeface="Comic Sans MS" panose="030F0702030302020204" pitchFamily="66" charset="0"/>
                <a:ea typeface="Calibri" panose="020F0502020204030204" pitchFamily="34" charset="0"/>
                <a:cs typeface="Segoe UI" panose="020B0502040204020203" pitchFamily="34" charset="0"/>
              </a:rPr>
              <a:t>our Elohim</a:t>
            </a:r>
            <a:r>
              <a:rPr lang="en-US" dirty="0">
                <a:solidFill>
                  <a:srgbClr val="E36C0A"/>
                </a:solidFill>
                <a:latin typeface="Comic Sans MS" pitchFamily="66" charset="0"/>
                <a:ea typeface="Calibri" panose="020F0502020204030204" pitchFamily="34" charset="0"/>
                <a:cs typeface="Times New Roman" panose="02020603050405020304" pitchFamily="18" charset="0"/>
              </a:rPr>
              <a:t>,</a:t>
            </a:r>
          </a:p>
          <a:p>
            <a:pPr marL="365760" indent="-914400">
              <a:spcBef>
                <a:spcPts val="0"/>
              </a:spcBef>
              <a:buNone/>
            </a:pPr>
            <a:r>
              <a:rPr lang="en-US" dirty="0">
                <a:latin typeface="Comic Sans MS" pitchFamily="66" charset="0"/>
                <a:ea typeface="Calibri" panose="020F0502020204030204" pitchFamily="34" charset="0"/>
                <a:cs typeface="Times New Roman" panose="02020603050405020304" pitchFamily="18" charset="0"/>
              </a:rPr>
              <a:t> </a:t>
            </a:r>
          </a:p>
          <a:p>
            <a:pPr marL="365760" indent="-914400">
              <a:spcBef>
                <a:spcPts val="0"/>
              </a:spcBef>
              <a:buNone/>
            </a:pPr>
            <a:r>
              <a:rPr lang="en-US" b="1" dirty="0">
                <a:solidFill>
                  <a:schemeClr val="bg1"/>
                </a:solidFill>
                <a:latin typeface="Comic Sans MS" pitchFamily="66" charset="0"/>
                <a:ea typeface="Calibri" panose="020F0502020204030204" pitchFamily="34" charset="0"/>
                <a:cs typeface="Times New Roman" panose="02020603050405020304" pitchFamily="18" charset="0"/>
              </a:rPr>
              <a:t>		    </a:t>
            </a:r>
            <a:r>
              <a:rPr lang="en-US" sz="3600" b="1" dirty="0">
                <a:solidFill>
                  <a:schemeClr val="accent2">
                    <a:lumMod val="60000"/>
                    <a:lumOff val="40000"/>
                  </a:schemeClr>
                </a:solidFill>
                <a:effectLst>
                  <a:glow rad="139700">
                    <a:srgbClr val="008080">
                      <a:alpha val="40000"/>
                    </a:srgbClr>
                  </a:glow>
                </a:effectLst>
                <a:latin typeface="Comic Sans MS" pitchFamily="66" charset="0"/>
                <a:ea typeface="Calibri" panose="020F0502020204030204" pitchFamily="34" charset="0"/>
                <a:cs typeface="Times New Roman" panose="02020603050405020304" pitchFamily="18" charset="0"/>
              </a:rPr>
              <a:t>AS HE COMMANDS US</a:t>
            </a:r>
            <a:r>
              <a:rPr lang="en-US" sz="3600" b="1" dirty="0" smtClean="0">
                <a:solidFill>
                  <a:schemeClr val="accent2">
                    <a:lumMod val="60000"/>
                    <a:lumOff val="40000"/>
                  </a:schemeClr>
                </a:solidFill>
                <a:effectLst>
                  <a:glow rad="139700">
                    <a:srgbClr val="008080">
                      <a:alpha val="40000"/>
                    </a:srgbClr>
                  </a:glow>
                </a:effectLst>
                <a:latin typeface="Comic Sans MS" pitchFamily="66" charset="0"/>
                <a:ea typeface="Calibri" panose="020F0502020204030204" pitchFamily="34" charset="0"/>
                <a:cs typeface="Times New Roman" panose="02020603050405020304" pitchFamily="18" charset="0"/>
              </a:rPr>
              <a:t>.</a:t>
            </a:r>
            <a:endParaRPr lang="en-US" dirty="0"/>
          </a:p>
        </p:txBody>
      </p:sp>
      <p:sp>
        <p:nvSpPr>
          <p:cNvPr id="12" name="Lightning Bolt 11"/>
          <p:cNvSpPr/>
          <p:nvPr/>
        </p:nvSpPr>
        <p:spPr>
          <a:xfrm rot="5163438">
            <a:off x="7248758" y="70804"/>
            <a:ext cx="1087044" cy="1339787"/>
          </a:xfrm>
          <a:prstGeom prst="lightningBolt">
            <a:avLst/>
          </a:prstGeom>
          <a:solidFill>
            <a:srgbClr val="009999"/>
          </a:solidFill>
          <a:ln w="57150">
            <a:solidFill>
              <a:schemeClr val="bg1"/>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00026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2000"/>
                                        <p:tgtEl>
                                          <p:spTgt spid="12"/>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wipe(up)">
                                      <p:cBhvr>
                                        <p:cTn id="16" dur="175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wipe(left)">
                                      <p:cBhvr>
                                        <p:cTn id="21" dur="175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1000"/>
                                        <p:tgtEl>
                                          <p:spTgt spid="5">
                                            <p:txEl>
                                              <p:pRg st="2" end="2"/>
                                            </p:txEl>
                                          </p:spTgt>
                                        </p:tgtEl>
                                      </p:cBhvr>
                                    </p:animEffect>
                                    <p:anim calcmode="lin" valueType="num">
                                      <p:cBhvr>
                                        <p:cTn id="2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2" presetClass="entr" presetSubtype="0" fill="hold" nodeType="afterEffect">
                                  <p:stCondLst>
                                    <p:cond delay="0"/>
                                  </p:stCondLst>
                                  <p:childTnLst>
                                    <p:set>
                                      <p:cBhvr>
                                        <p:cTn id="31" dur="1" fill="hold">
                                          <p:stCondLst>
                                            <p:cond delay="0"/>
                                          </p:stCondLst>
                                        </p:cTn>
                                        <p:tgtEl>
                                          <p:spTgt spid="4098"/>
                                        </p:tgtEl>
                                        <p:attrNameLst>
                                          <p:attrName>style.visibility</p:attrName>
                                        </p:attrNameLst>
                                      </p:cBhvr>
                                      <p:to>
                                        <p:strVal val="visible"/>
                                      </p:to>
                                    </p:set>
                                    <p:animEffect transition="in" filter="fade">
                                      <p:cBhvr>
                                        <p:cTn id="32" dur="1000"/>
                                        <p:tgtEl>
                                          <p:spTgt spid="4098"/>
                                        </p:tgtEl>
                                      </p:cBhvr>
                                    </p:animEffect>
                                    <p:anim calcmode="lin" valueType="num">
                                      <p:cBhvr>
                                        <p:cTn id="33" dur="1000" fill="hold"/>
                                        <p:tgtEl>
                                          <p:spTgt spid="4098"/>
                                        </p:tgtEl>
                                        <p:attrNameLst>
                                          <p:attrName>ppt_x</p:attrName>
                                        </p:attrNameLst>
                                      </p:cBhvr>
                                      <p:tavLst>
                                        <p:tav tm="0">
                                          <p:val>
                                            <p:strVal val="#ppt_x"/>
                                          </p:val>
                                        </p:tav>
                                        <p:tav tm="100000">
                                          <p:val>
                                            <p:strVal val="#ppt_x"/>
                                          </p:val>
                                        </p:tav>
                                      </p:tavLst>
                                    </p:anim>
                                    <p:anim calcmode="lin" valueType="num">
                                      <p:cBhvr>
                                        <p:cTn id="3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TM01790493[[fn=SOHO]]</Template>
  <TotalTime>8434</TotalTime>
  <Words>2910</Words>
  <Application>Microsoft Office PowerPoint</Application>
  <PresentationFormat>On-screen Show (4:3)</PresentationFormat>
  <Paragraphs>350</Paragraphs>
  <Slides>50</Slides>
  <Notes>13</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Soho</vt:lpstr>
      <vt:lpstr>PowerPoint Presentation</vt:lpstr>
      <vt:lpstr>PowerPoint Presentation</vt:lpstr>
      <vt:lpstr>PowerPoint Presentation</vt:lpstr>
      <vt:lpstr>Important Note About the Placement of Passover</vt:lpstr>
      <vt:lpstr>Scriptural Clues to Discover Timing</vt:lpstr>
      <vt:lpstr>A Command Given by Yahuah 3 Times</vt:lpstr>
      <vt:lpstr>Yahuah’s Command is Very Specific</vt:lpstr>
      <vt:lpstr>What did Pharaoh Suggest?</vt:lpstr>
      <vt:lpstr>The “3 day command” is Absolute!</vt:lpstr>
      <vt:lpstr>The Next Important Consideration</vt:lpstr>
      <vt:lpstr>PowerPoint Presentation</vt:lpstr>
      <vt:lpstr>Three Days’ Journey Before Crossing the Red Sea</vt:lpstr>
      <vt:lpstr>Promise of Deliverance From the Egyptians</vt:lpstr>
      <vt:lpstr>Getting Ready to Cross the Red Sea</vt:lpstr>
      <vt:lpstr>Deliverance Before Sabbath Dawn</vt:lpstr>
      <vt:lpstr>Patterns  in the Scriptures  Are Abundant</vt:lpstr>
      <vt:lpstr>No Possibility of Friday Passover in Egypt</vt:lpstr>
      <vt:lpstr>Exodus 15</vt:lpstr>
      <vt:lpstr>Exodus 16 – 2nd Month</vt:lpstr>
      <vt:lpstr>30 Day Count from Abib 15 to Zif 15</vt:lpstr>
      <vt:lpstr>Arrival in the Wilderness of Sin</vt:lpstr>
      <vt:lpstr>Abib 15-30 = 15 days  -  Zif 1-15 = 15 days</vt:lpstr>
      <vt:lpstr>What was the Murmuring all About?</vt:lpstr>
      <vt:lpstr>Qualifications of Sacrificial Animals</vt:lpstr>
      <vt:lpstr>Laws for Using Sacrificial Animals as Food</vt:lpstr>
      <vt:lpstr>A Few Facts About Quail</vt:lpstr>
      <vt:lpstr>Arrival of the Quail</vt:lpstr>
      <vt:lpstr>The Quail Arrive  on Sabbath Zif 16 and are Devoured the Same Day!</vt:lpstr>
      <vt:lpstr>Arrival of the Quail (before the Manna)</vt:lpstr>
      <vt:lpstr>Was Quail Preparation a Violation of Sabbath?</vt:lpstr>
      <vt:lpstr>PowerPoint Presentation</vt:lpstr>
      <vt:lpstr>The First Manna Week </vt:lpstr>
      <vt:lpstr>The Importance of the First Manna Week </vt:lpstr>
      <vt:lpstr>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Yahuah’s Elegant Calendar Verified in the Secrets  of the Book of Exodus</dc:title>
  <dc:creator>Rae</dc:creator>
  <cp:lastModifiedBy>Rae</cp:lastModifiedBy>
  <cp:revision>635</cp:revision>
  <cp:lastPrinted>2018-01-28T19:21:07Z</cp:lastPrinted>
  <dcterms:created xsi:type="dcterms:W3CDTF">2016-02-15T03:05:59Z</dcterms:created>
  <dcterms:modified xsi:type="dcterms:W3CDTF">2018-03-25T19:54:58Z</dcterms:modified>
</cp:coreProperties>
</file>